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1.xml" ContentType="application/vnd.openxmlformats-officedocument.drawingml.chartshape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comments/comment5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734" r:id="rId2"/>
    <p:sldId id="812" r:id="rId3"/>
    <p:sldId id="723" r:id="rId4"/>
    <p:sldId id="829" r:id="rId5"/>
    <p:sldId id="684" r:id="rId6"/>
    <p:sldId id="774" r:id="rId7"/>
    <p:sldId id="735" r:id="rId8"/>
    <p:sldId id="579" r:id="rId9"/>
    <p:sldId id="580" r:id="rId10"/>
    <p:sldId id="667" r:id="rId11"/>
    <p:sldId id="616" r:id="rId12"/>
    <p:sldId id="815" r:id="rId13"/>
    <p:sldId id="860" r:id="rId14"/>
    <p:sldId id="861" r:id="rId15"/>
    <p:sldId id="862" r:id="rId16"/>
    <p:sldId id="724" r:id="rId17"/>
    <p:sldId id="770" r:id="rId18"/>
    <p:sldId id="618" r:id="rId19"/>
    <p:sldId id="621" r:id="rId20"/>
    <p:sldId id="703" r:id="rId21"/>
    <p:sldId id="626" r:id="rId22"/>
    <p:sldId id="640" r:id="rId23"/>
    <p:sldId id="834" r:id="rId24"/>
    <p:sldId id="608" r:id="rId25"/>
    <p:sldId id="838" r:id="rId26"/>
    <p:sldId id="839" r:id="rId27"/>
    <p:sldId id="837" r:id="rId28"/>
    <p:sldId id="836" r:id="rId29"/>
    <p:sldId id="645" r:id="rId30"/>
    <p:sldId id="649" r:id="rId31"/>
    <p:sldId id="709" r:id="rId32"/>
    <p:sldId id="710" r:id="rId33"/>
    <p:sldId id="804" r:id="rId34"/>
    <p:sldId id="726" r:id="rId35"/>
    <p:sldId id="607" r:id="rId36"/>
    <p:sldId id="844" r:id="rId37"/>
    <p:sldId id="857" r:id="rId38"/>
    <p:sldId id="859" r:id="rId39"/>
    <p:sldId id="727" r:id="rId40"/>
    <p:sldId id="742" r:id="rId41"/>
    <p:sldId id="845" r:id="rId42"/>
    <p:sldId id="847" r:id="rId43"/>
    <p:sldId id="795" r:id="rId44"/>
    <p:sldId id="786" r:id="rId45"/>
    <p:sldId id="854" r:id="rId46"/>
    <p:sldId id="827" r:id="rId47"/>
    <p:sldId id="800" r:id="rId48"/>
    <p:sldId id="801" r:id="rId49"/>
    <p:sldId id="802" r:id="rId50"/>
    <p:sldId id="803" r:id="rId51"/>
    <p:sldId id="813" r:id="rId52"/>
    <p:sldId id="806" r:id="rId53"/>
    <p:sldId id="807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" id="{1C6F495D-3D4E-EB45-93FC-D2B267A949F5}">
          <p14:sldIdLst>
            <p14:sldId id="734"/>
            <p14:sldId id="812"/>
          </p14:sldIdLst>
        </p14:section>
        <p14:section name="Section 01_Adgile Media" id="{78781B87-D493-574B-A7F7-C5EA9C888BB7}">
          <p14:sldIdLst>
            <p14:sldId id="723"/>
            <p14:sldId id="829"/>
            <p14:sldId id="684"/>
            <p14:sldId id="774"/>
            <p14:sldId id="735"/>
            <p14:sldId id="579"/>
            <p14:sldId id="580"/>
            <p14:sldId id="667"/>
            <p14:sldId id="616"/>
            <p14:sldId id="815"/>
            <p14:sldId id="860"/>
            <p14:sldId id="861"/>
            <p14:sldId id="862"/>
          </p14:sldIdLst>
        </p14:section>
        <p14:section name="Section 02_Real-Time TV Intelligence" id="{697B5528-E38B-4C4C-9480-592E36A592B2}">
          <p14:sldIdLst>
            <p14:sldId id="724"/>
            <p14:sldId id="770"/>
            <p14:sldId id="618"/>
            <p14:sldId id="621"/>
            <p14:sldId id="703"/>
            <p14:sldId id="626"/>
            <p14:sldId id="640"/>
            <p14:sldId id="834"/>
            <p14:sldId id="608"/>
            <p14:sldId id="838"/>
            <p14:sldId id="839"/>
            <p14:sldId id="837"/>
            <p14:sldId id="836"/>
            <p14:sldId id="645"/>
            <p14:sldId id="649"/>
            <p14:sldId id="709"/>
            <p14:sldId id="710"/>
            <p14:sldId id="804"/>
          </p14:sldIdLst>
        </p14:section>
        <p14:section name="Section 03_Bespoke Data Integrations" id="{F900A234-8434-3147-814E-1EEF9CA2BD42}">
          <p14:sldIdLst>
            <p14:sldId id="726"/>
            <p14:sldId id="607"/>
            <p14:sldId id="844"/>
            <p14:sldId id="857"/>
            <p14:sldId id="859"/>
          </p14:sldIdLst>
        </p14:section>
        <p14:section name="Section 04_Scalable Offering" id="{AA6FE2F3-245A-2549-BCFC-E67AD43644BB}">
          <p14:sldIdLst>
            <p14:sldId id="727"/>
            <p14:sldId id="742"/>
            <p14:sldId id="845"/>
            <p14:sldId id="847"/>
          </p14:sldIdLst>
        </p14:section>
        <p14:section name="Section 05_How it Works" id="{5AD5700B-06B1-7F47-8B7F-A399C7344560}">
          <p14:sldIdLst>
            <p14:sldId id="795"/>
            <p14:sldId id="786"/>
            <p14:sldId id="854"/>
            <p14:sldId id="827"/>
            <p14:sldId id="800"/>
            <p14:sldId id="801"/>
            <p14:sldId id="802"/>
            <p14:sldId id="803"/>
            <p14:sldId id="813"/>
            <p14:sldId id="806"/>
            <p14:sldId id="80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chada Tepsatra" initials="RT" lastIdx="7" clrIdx="0">
    <p:extLst/>
  </p:cmAuthor>
  <p:cmAuthor id="2" name="Joanne Wilson" initials="JW" lastIdx="34" clrIdx="1">
    <p:extLst/>
  </p:cmAuthor>
  <p:cmAuthor id="3" name="craig service" initials="cs" lastIdx="35" clrIdx="2">
    <p:extLst/>
  </p:cmAuthor>
  <p:cmAuthor id="4" name="Rachada" initials="RT" lastIdx="1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0F10"/>
    <a:srgbClr val="D50810"/>
    <a:srgbClr val="C20A0F"/>
    <a:srgbClr val="E30F10"/>
    <a:srgbClr val="790707"/>
    <a:srgbClr val="FF0F18"/>
    <a:srgbClr val="FF0E11"/>
    <a:srgbClr val="D9D9D9"/>
    <a:srgbClr val="FFFFFF"/>
    <a:srgbClr val="FF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3" autoAdjust="0"/>
    <p:restoredTop sz="95197"/>
  </p:normalViewPr>
  <p:slideViewPr>
    <p:cSldViewPr snapToGrid="0" snapToObjects="1" showGuides="1">
      <p:cViewPr varScale="1">
        <p:scale>
          <a:sx n="86" d="100"/>
          <a:sy n="86" d="100"/>
        </p:scale>
        <p:origin x="210" y="8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80" d="100"/>
        <a:sy n="80" d="100"/>
      </p:scale>
      <p:origin x="0" y="14800"/>
    </p:cViewPr>
  </p:sorterViewPr>
  <p:notesViewPr>
    <p:cSldViewPr snapToGrid="0" snapToObjects="1" showGuides="1">
      <p:cViewPr varScale="1">
        <p:scale>
          <a:sx n="122" d="100"/>
          <a:sy n="122" d="100"/>
        </p:scale>
        <p:origin x="4128" y="20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57150">
              <a:noFill/>
            </a:ln>
          </c:spPr>
          <c:explosion val="5"/>
          <c:dPt>
            <c:idx val="0"/>
            <c:bubble3D val="0"/>
            <c:spPr>
              <a:solidFill>
                <a:schemeClr val="accent2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CB0-3E40-B3EC-7B2C0E4E1AC5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3B-E84A-B69B-9BEACAC38C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A3B-E84A-B69B-9BEACAC38C5B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719-6E45-BF38-81328B26173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3B-E84A-B69B-9BEACAC38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57150">
              <a:noFill/>
            </a:ln>
          </c:spPr>
          <c:explosion val="3"/>
          <c:dPt>
            <c:idx val="0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DB7-444D-9781-4BD8D5B8AD00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DB7-444D-9781-4BD8D5B8AD00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DB7-444D-9781-4BD8D5B8AD00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DB7-444D-9781-4BD8D5B8AD00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DB7-444D-9781-4BD8D5B8AD00}"/>
              </c:ext>
            </c:extLst>
          </c:dPt>
          <c:cat>
            <c:strRef>
              <c:f>Sheet1!$A$2:$A$6</c:f>
              <c:strCache>
                <c:ptCount val="3"/>
                <c:pt idx="0">
                  <c:v>Observe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DB7-444D-9781-4BD8D5B8AD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57150">
              <a:noFill/>
            </a:ln>
          </c:spPr>
          <c:explosion val="3"/>
          <c:dPt>
            <c:idx val="0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6C0-3744-88F4-0B6ECE1EF2F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6C0-3744-88F4-0B6ECE1EF2FB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E6C0-3744-88F4-0B6ECE1EF2FB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E6C0-3744-88F4-0B6ECE1EF2FB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E6C0-3744-88F4-0B6ECE1EF2FB}"/>
              </c:ext>
            </c:extLst>
          </c:dPt>
          <c:cat>
            <c:strRef>
              <c:f>Sheet1!$A$2:$A$6</c:f>
              <c:strCache>
                <c:ptCount val="3"/>
                <c:pt idx="0">
                  <c:v>Observe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E6C0-3744-88F4-0B6ECE1EF2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57150">
              <a:noFill/>
            </a:ln>
          </c:spPr>
          <c:explosion val="5"/>
          <c:dPt>
            <c:idx val="0"/>
            <c:bubble3D val="0"/>
            <c:spPr>
              <a:solidFill>
                <a:schemeClr val="accent2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CB0-3E40-B3EC-7B2C0E4E1A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3B-E84A-B69B-9BEACAC38C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A3B-E84A-B69B-9BEACAC38C5B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719-6E45-BF38-81328B26173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3B-E84A-B69B-9BEACAC38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3"/>
            </a:solidFill>
            <a:ln w="57150">
              <a:noFill/>
            </a:ln>
          </c:spPr>
          <c:explosion val="5"/>
          <c:dPt>
            <c:idx val="0"/>
            <c:bubble3D val="0"/>
            <c:spPr>
              <a:solidFill>
                <a:schemeClr val="accent2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CB0-3E40-B3EC-7B2C0E4E1A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3B-E84A-B69B-9BEACAC38C5B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A3B-E84A-B69B-9BEACAC38C5B}"/>
              </c:ext>
            </c:extLst>
          </c:dPt>
          <c:dPt>
            <c:idx val="3"/>
            <c:bubble3D val="0"/>
            <c:spPr>
              <a:solidFill>
                <a:schemeClr val="accent3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719-6E45-BF38-81328B26173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3B-E84A-B69B-9BEACAC38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2"/>
            </a:solidFill>
            <a:ln w="57150">
              <a:noFill/>
            </a:ln>
          </c:spPr>
          <c:explosion val="5"/>
          <c:dPt>
            <c:idx val="0"/>
            <c:bubble3D val="0"/>
            <c:spPr>
              <a:solidFill>
                <a:schemeClr val="accent2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ACB0-3E40-B3EC-7B2C0E4E1AC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A3B-E84A-B69B-9BEACAC38C5B}"/>
              </c:ext>
            </c:extLst>
          </c:dPt>
          <c:dPt>
            <c:idx val="2"/>
            <c:bubble3D val="0"/>
            <c:spPr>
              <a:solidFill>
                <a:schemeClr val="accent2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A3B-E84A-B69B-9BEACAC38C5B}"/>
              </c:ext>
            </c:extLst>
          </c:dPt>
          <c:dPt>
            <c:idx val="3"/>
            <c:bubble3D val="0"/>
            <c:spPr>
              <a:solidFill>
                <a:schemeClr val="accent2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8719-6E45-BF38-81328B261736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25</c:v>
                </c:pt>
                <c:pt idx="1">
                  <c:v>25</c:v>
                </c:pt>
                <c:pt idx="2">
                  <c:v>25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3B-E84A-B69B-9BEACAC38C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6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936617652235799E-4"/>
          <c:y val="8.1784386617100399E-2"/>
          <c:w val="0.99816111647113903"/>
          <c:h val="0.7047823668881539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cat>
            <c:strRef>
              <c:f>Sheet1!$A$2:$A$14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</c:v>
                </c:pt>
                <c:pt idx="1">
                  <c:v>0.8</c:v>
                </c:pt>
                <c:pt idx="2">
                  <c:v>1</c:v>
                </c:pt>
                <c:pt idx="3">
                  <c:v>0.2</c:v>
                </c:pt>
                <c:pt idx="4">
                  <c:v>0.5</c:v>
                </c:pt>
                <c:pt idx="5">
                  <c:v>2</c:v>
                </c:pt>
                <c:pt idx="6">
                  <c:v>4</c:v>
                </c:pt>
                <c:pt idx="7">
                  <c:v>4.5</c:v>
                </c:pt>
                <c:pt idx="8">
                  <c:v>2</c:v>
                </c:pt>
                <c:pt idx="9">
                  <c:v>1.5</c:v>
                </c:pt>
                <c:pt idx="10">
                  <c:v>1.8</c:v>
                </c:pt>
                <c:pt idx="11">
                  <c:v>0.5</c:v>
                </c:pt>
                <c:pt idx="12">
                  <c:v>1.8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3F-2F4C-B6F0-F264C1D950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424288"/>
        <c:axId val="548426248"/>
      </c:areaChart>
      <c:catAx>
        <c:axId val="54842428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426248"/>
        <c:crosses val="autoZero"/>
        <c:auto val="1"/>
        <c:lblAlgn val="ctr"/>
        <c:lblOffset val="100"/>
        <c:noMultiLvlLbl val="0"/>
      </c:catAx>
      <c:valAx>
        <c:axId val="5484262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8424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936617652235799E-4"/>
          <c:y val="8.1784386617100399E-2"/>
          <c:w val="0.99816111647113903"/>
          <c:h val="0.704782366888153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E4CA-C143-BA97-06DE807AA7C5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E4CA-C143-BA97-06DE807AA7C5}"/>
              </c:ext>
            </c:extLst>
          </c:dPt>
          <c:cat>
            <c:strRef>
              <c:f>Sheet1!$A$2:$A$14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</c:v>
                </c:pt>
                <c:pt idx="1">
                  <c:v>0.8</c:v>
                </c:pt>
                <c:pt idx="2">
                  <c:v>1</c:v>
                </c:pt>
                <c:pt idx="3">
                  <c:v>0.2</c:v>
                </c:pt>
                <c:pt idx="4">
                  <c:v>0.5</c:v>
                </c:pt>
                <c:pt idx="5">
                  <c:v>2</c:v>
                </c:pt>
                <c:pt idx="6">
                  <c:v>4</c:v>
                </c:pt>
                <c:pt idx="7">
                  <c:v>4.5</c:v>
                </c:pt>
                <c:pt idx="8">
                  <c:v>2</c:v>
                </c:pt>
                <c:pt idx="9">
                  <c:v>1.5</c:v>
                </c:pt>
                <c:pt idx="10">
                  <c:v>1.8</c:v>
                </c:pt>
                <c:pt idx="11">
                  <c:v>0.5</c:v>
                </c:pt>
                <c:pt idx="12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4CA-C143-BA97-06DE807AA7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423504"/>
        <c:axId val="548421152"/>
      </c:lineChart>
      <c:catAx>
        <c:axId val="5484235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421152"/>
        <c:crosses val="autoZero"/>
        <c:auto val="1"/>
        <c:lblAlgn val="ctr"/>
        <c:lblOffset val="100"/>
        <c:noMultiLvlLbl val="0"/>
      </c:catAx>
      <c:valAx>
        <c:axId val="548421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842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936617652235799E-4"/>
          <c:y val="8.1784386617100399E-2"/>
          <c:w val="0.99816111647113903"/>
          <c:h val="0.70478236688815399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cat>
            <c:strRef>
              <c:f>Sheet1!$A$2:$A$15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5</c:v>
                </c:pt>
                <c:pt idx="1">
                  <c:v>4.8</c:v>
                </c:pt>
                <c:pt idx="2">
                  <c:v>4</c:v>
                </c:pt>
                <c:pt idx="3">
                  <c:v>3</c:v>
                </c:pt>
                <c:pt idx="4">
                  <c:v>3.4</c:v>
                </c:pt>
                <c:pt idx="5">
                  <c:v>3.8</c:v>
                </c:pt>
                <c:pt idx="6">
                  <c:v>0.8</c:v>
                </c:pt>
                <c:pt idx="7">
                  <c:v>3.4</c:v>
                </c:pt>
                <c:pt idx="8">
                  <c:v>5</c:v>
                </c:pt>
                <c:pt idx="9">
                  <c:v>4.7</c:v>
                </c:pt>
                <c:pt idx="10">
                  <c:v>3.7</c:v>
                </c:pt>
                <c:pt idx="11">
                  <c:v>3</c:v>
                </c:pt>
                <c:pt idx="12">
                  <c:v>3.1</c:v>
                </c:pt>
                <c:pt idx="13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456-314D-9148-93F0E89123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8424680"/>
        <c:axId val="548421544"/>
      </c:areaChart>
      <c:catAx>
        <c:axId val="5484246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421544"/>
        <c:crosses val="autoZero"/>
        <c:auto val="1"/>
        <c:lblAlgn val="ctr"/>
        <c:lblOffset val="100"/>
        <c:noMultiLvlLbl val="0"/>
      </c:catAx>
      <c:valAx>
        <c:axId val="54842154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84246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936617652235799E-4"/>
          <c:y val="8.1784386617100399E-2"/>
          <c:w val="0.99816111647113903"/>
          <c:h val="0.704782366888153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9050">
                <a:solidFill>
                  <a:schemeClr val="accent1"/>
                </a:solidFill>
              </a:ln>
              <a:effectLst/>
            </c:spPr>
          </c:marker>
          <c:dPt>
            <c:idx val="6"/>
            <c:marker>
              <c:symbol val="circle"/>
              <c:size val="6"/>
              <c:spPr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F51F-274A-B778-A5327924404E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chemeClr val="bg1"/>
                </a:solidFill>
                <a:ln w="19050">
                  <a:solidFill>
                    <a:schemeClr val="accent1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F51F-274A-B778-A5327924404E}"/>
              </c:ext>
            </c:extLst>
          </c:dPt>
          <c:cat>
            <c:strRef>
              <c:f>Sheet1!$A$2:$A$15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5</c:v>
                </c:pt>
                <c:pt idx="1">
                  <c:v>4.8</c:v>
                </c:pt>
                <c:pt idx="2">
                  <c:v>4</c:v>
                </c:pt>
                <c:pt idx="3">
                  <c:v>3</c:v>
                </c:pt>
                <c:pt idx="4">
                  <c:v>3.4</c:v>
                </c:pt>
                <c:pt idx="5">
                  <c:v>3.8</c:v>
                </c:pt>
                <c:pt idx="6">
                  <c:v>0.8</c:v>
                </c:pt>
                <c:pt idx="7">
                  <c:v>3.4</c:v>
                </c:pt>
                <c:pt idx="8">
                  <c:v>5</c:v>
                </c:pt>
                <c:pt idx="9">
                  <c:v>4.7</c:v>
                </c:pt>
                <c:pt idx="10">
                  <c:v>3.7</c:v>
                </c:pt>
                <c:pt idx="11">
                  <c:v>3</c:v>
                </c:pt>
                <c:pt idx="12">
                  <c:v>3.1</c:v>
                </c:pt>
                <c:pt idx="13">
                  <c:v>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51F-274A-B778-A532792440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48427424"/>
        <c:axId val="548422328"/>
      </c:lineChart>
      <c:catAx>
        <c:axId val="54842742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48422328"/>
        <c:crosses val="autoZero"/>
        <c:auto val="1"/>
        <c:lblAlgn val="ctr"/>
        <c:lblOffset val="100"/>
        <c:noMultiLvlLbl val="0"/>
      </c:catAx>
      <c:valAx>
        <c:axId val="5484223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48427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/>
            </a:solidFill>
            <a:ln w="57150">
              <a:noFill/>
            </a:ln>
          </c:spPr>
          <c:explosion val="3"/>
          <c:dPt>
            <c:idx val="0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AD4-8647-9E4E-7FB8FD0BC384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AD4-8647-9E4E-7FB8FD0BC384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AD4-8647-9E4E-7FB8FD0BC384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AD4-8647-9E4E-7FB8FD0BC384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571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6AD4-8647-9E4E-7FB8FD0BC384}"/>
              </c:ext>
            </c:extLst>
          </c:dPt>
          <c:cat>
            <c:strRef>
              <c:f>Sheet1!$A$2:$A$6</c:f>
              <c:strCache>
                <c:ptCount val="3"/>
                <c:pt idx="0">
                  <c:v>Observe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AD4-8647-9E4E-7FB8FD0BC3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11T19:53:44.394" idx="31">
    <p:pos x="10" y="10"/>
    <p:text>High res logo to be supplied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11T19:54:02.116" idx="32">
    <p:pos x="10" y="10"/>
    <p:text>Plays automatically - sometimes might just take a sec to load, so do not click but wait until it plays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11T19:55:14.569" idx="33">
    <p:pos x="10" y="10"/>
    <p:text>Note that these slides are multiplied due to the build.  To create the merge build, you have to create it using a couple of slides.  If you do not want the build you can just hide slides 12-14. 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11T18:33:58.381" idx="30">
    <p:pos x="10" y="10"/>
    <p:text>Pls note that we have merged these slides using the most salient information and largest number.   However if you need to you are able to change the numbers.  </p:text>
    <p:extLst>
      <p:ext uri="{C676402C-5697-4E1C-873F-D02D1690AC5C}">
        <p15:threadingInfo xmlns:p15="http://schemas.microsoft.com/office/powerpoint/2012/main" timeZoneBias="-6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8-03-27T20:08:46.217" idx="24">
    <p:pos x="3012" y="3225"/>
    <p:text>Is there any chance of making these 2 charts resemble our platform outputs more similarly?  If too much work involved Jo please disregard</p:text>
    <p:extLst>
      <p:ext uri="{C676402C-5697-4E1C-873F-D02D1690AC5C}">
        <p15:threadingInfo xmlns:p15="http://schemas.microsoft.com/office/powerpoint/2012/main" timeZoneBias="-600"/>
      </p:ext>
    </p:extLst>
  </p:cm>
  <p:cm authorId="2" dt="2018-04-11T20:02:51.558" idx="34">
    <p:pos x="3012" y="3361"/>
    <p:text>Sorry will take a little time so we have left them for now.</p:text>
    <p:extLst>
      <p:ext uri="{C676402C-5697-4E1C-873F-D02D1690AC5C}">
        <p15:threadingInfo xmlns:p15="http://schemas.microsoft.com/office/powerpoint/2012/main" timeZoneBias="-600">
          <p15:parentCm authorId="3" idx="24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10T12:36:46.998" idx="7">
    <p:pos x="10" y="10"/>
    <p:text>Craig, maybe an intro to the next few slides on data stream is needed, now that we're dropping "Technology" as a chapter... feels abrupt to go straight from audience methodology... there could be another way that you prefer though too so just amend as you see fit later. </p:text>
    <p:extLst mod="1">
      <p:ext uri="{C676402C-5697-4E1C-873F-D02D1690AC5C}">
        <p15:threadingInfo xmlns:p15="http://schemas.microsoft.com/office/powerpoint/2012/main" timeZoneBias="-60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0.03613</cdr:x>
      <cdr:y>0.78442</cdr:y>
    </cdr:from>
    <cdr:to>
      <cdr:x>0.96537</cdr:x>
      <cdr:y>0.78442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95753A9E-1531-1141-ACD1-ED2C9F5509D6}"/>
            </a:ext>
          </a:extLst>
        </cdr:cNvPr>
        <cdr:cNvCxnSpPr/>
      </cdr:nvCxnSpPr>
      <cdr:spPr>
        <a:xfrm xmlns:a="http://schemas.openxmlformats.org/drawingml/2006/main">
          <a:off x="162843" y="1339908"/>
          <a:ext cx="4188411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bg2">
              <a:lumMod val="1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0.03613</cdr:x>
      <cdr:y>0.78442</cdr:y>
    </cdr:from>
    <cdr:to>
      <cdr:x>0.96537</cdr:x>
      <cdr:y>0.78442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95753A9E-1531-1141-ACD1-ED2C9F5509D6}"/>
            </a:ext>
          </a:extLst>
        </cdr:cNvPr>
        <cdr:cNvCxnSpPr/>
      </cdr:nvCxnSpPr>
      <cdr:spPr>
        <a:xfrm xmlns:a="http://schemas.openxmlformats.org/drawingml/2006/main">
          <a:off x="162843" y="1339908"/>
          <a:ext cx="4188411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bg2">
              <a:lumMod val="10000"/>
            </a:schemeClr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B69162-9994-054D-9039-692FBD9A959C}" type="datetimeFigureOut">
              <a:rPr lang="en-US" smtClean="0"/>
              <a:t>5/13/2018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834CC3-29C2-7C48-8B05-080447B77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22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93FB4-0C90-A141-B3F2-48996A38BEED}" type="datetimeFigureOut">
              <a:rPr lang="en-US" smtClean="0"/>
              <a:t>5/13/2018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1BCE3-519D-5545-964E-B18B30BCF12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651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1BCE3-519D-5545-964E-B18B30BCF12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760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8937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1960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5142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8102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6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8229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8825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314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0693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3655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01BCE3-519D-5545-964E-B18B30BCF12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844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1BCE3-519D-5545-964E-B18B30BCF12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185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00869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86764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9294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393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6D96F2-6A28-43A6-BF74-3600FDC85C5A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07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1BCE3-519D-5545-964E-B18B30BCF12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660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315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901BCE3-519D-5545-964E-B18B30BCF12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005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2804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319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6298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1934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0942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559714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2020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345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1BCE3-519D-5545-964E-B18B30BCF12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6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1BCE3-519D-5545-964E-B18B30BCF12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531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1BCE3-519D-5545-964E-B18B30BCF12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628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1BCE3-519D-5545-964E-B18B30BCF12F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2428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1BCE3-519D-5545-964E-B18B30BCF12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506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1BCE3-519D-5545-964E-B18B30BCF12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01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291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5147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50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781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01BCE3-519D-5545-964E-B18B30BCF1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397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41715A5-AEDE-4445-88E7-0C234A583D11}"/>
              </a:ext>
            </a:extLst>
          </p:cNvPr>
          <p:cNvSpPr/>
          <p:nvPr userDrawn="1"/>
        </p:nvSpPr>
        <p:spPr>
          <a:xfrm>
            <a:off x="0" y="1376363"/>
            <a:ext cx="3792538" cy="4105275"/>
          </a:xfrm>
          <a:prstGeom prst="rect">
            <a:avLst/>
          </a:prstGeom>
          <a:solidFill>
            <a:srgbClr val="E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3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222ED1A-DFE7-2049-9FC7-70FF2DA52D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43022" cy="3450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7">
            <a:extLst>
              <a:ext uri="{FF2B5EF4-FFF2-40B4-BE49-F238E27FC236}">
                <a16:creationId xmlns:a16="http://schemas.microsoft.com/office/drawing/2014/main" id="{410A0956-2934-AF41-8199-C68DA7E1F5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43022" y="0"/>
            <a:ext cx="3043022" cy="3450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0" name="Picture Placeholder 7">
            <a:extLst>
              <a:ext uri="{FF2B5EF4-FFF2-40B4-BE49-F238E27FC236}">
                <a16:creationId xmlns:a16="http://schemas.microsoft.com/office/drawing/2014/main" id="{386BEA53-F128-FE4B-84EB-BC3E17618A2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86044" y="0"/>
            <a:ext cx="3043022" cy="3450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1" name="Picture Placeholder 7">
            <a:extLst>
              <a:ext uri="{FF2B5EF4-FFF2-40B4-BE49-F238E27FC236}">
                <a16:creationId xmlns:a16="http://schemas.microsoft.com/office/drawing/2014/main" id="{F0D9D4A8-8896-544D-9E5E-1892FE928A9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29066" y="0"/>
            <a:ext cx="3075126" cy="34503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2" name="Picture Placeholder 7">
            <a:extLst>
              <a:ext uri="{FF2B5EF4-FFF2-40B4-BE49-F238E27FC236}">
                <a16:creationId xmlns:a16="http://schemas.microsoft.com/office/drawing/2014/main" id="{74C90B20-72D0-2A4C-972B-6AE4E7E134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450336"/>
            <a:ext cx="3043022" cy="3407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3" name="Picture Placeholder 7">
            <a:extLst>
              <a:ext uri="{FF2B5EF4-FFF2-40B4-BE49-F238E27FC236}">
                <a16:creationId xmlns:a16="http://schemas.microsoft.com/office/drawing/2014/main" id="{A9D4B1B5-76F9-C14D-A152-C3A712BEB57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3022" y="3450336"/>
            <a:ext cx="3043022" cy="3407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4" name="Picture Placeholder 7">
            <a:extLst>
              <a:ext uri="{FF2B5EF4-FFF2-40B4-BE49-F238E27FC236}">
                <a16:creationId xmlns:a16="http://schemas.microsoft.com/office/drawing/2014/main" id="{34E7C94E-5B94-0046-A6E3-B09D43F0465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86044" y="3450336"/>
            <a:ext cx="3043022" cy="3407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5" name="Picture Placeholder 7">
            <a:extLst>
              <a:ext uri="{FF2B5EF4-FFF2-40B4-BE49-F238E27FC236}">
                <a16:creationId xmlns:a16="http://schemas.microsoft.com/office/drawing/2014/main" id="{6DCD7B29-128E-3C4E-97E4-873C76DBFB6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29066" y="3450336"/>
            <a:ext cx="3075126" cy="3407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14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87ED51-85FF-1449-94C0-4309E405299D}"/>
              </a:ext>
            </a:extLst>
          </p:cNvPr>
          <p:cNvSpPr txBox="1"/>
          <p:nvPr userDrawn="1"/>
        </p:nvSpPr>
        <p:spPr>
          <a:xfrm>
            <a:off x="-471538" y="1302630"/>
            <a:ext cx="3111551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10000"/>
                  </a:prstClr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+mn-cs"/>
              </a:rPr>
              <a:t>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56FEF-425C-244E-A92A-F76C89FD0B62}"/>
              </a:ext>
            </a:extLst>
          </p:cNvPr>
          <p:cNvSpPr/>
          <p:nvPr userDrawn="1"/>
        </p:nvSpPr>
        <p:spPr>
          <a:xfrm rot="5400000">
            <a:off x="6961188" y="1627188"/>
            <a:ext cx="5481636" cy="497998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EF9BB7D-E4AB-FB45-92D7-B011724F3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8192" y="2420938"/>
            <a:ext cx="6083808" cy="406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C77052C-2A0F-B248-9433-F6194B42F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608" y="2965747"/>
            <a:ext cx="6358466" cy="2515892"/>
          </a:xfrm>
          <a:prstGeom prst="rect">
            <a:avLst/>
          </a:prstGeom>
        </p:spPr>
        <p:txBody>
          <a:bodyPr lIns="0"/>
          <a:lstStyle>
            <a:lvl1pPr>
              <a:defRPr sz="4000" b="1" i="0" spc="600">
                <a:solidFill>
                  <a:schemeClr val="bg1"/>
                </a:solidFill>
                <a:latin typeface="Gotham Black" panose="02000604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D8A26A39-07E0-714F-84CA-4B38A3613653}"/>
              </a:ext>
            </a:extLst>
          </p:cNvPr>
          <p:cNvSpPr txBox="1">
            <a:spLocks/>
          </p:cNvSpPr>
          <p:nvPr userDrawn="1"/>
        </p:nvSpPr>
        <p:spPr>
          <a:xfrm>
            <a:off x="389260" y="3009018"/>
            <a:ext cx="569111" cy="552893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600">
                <a:solidFill>
                  <a:schemeClr val="bg1"/>
                </a:solidFill>
                <a:latin typeface="Gotham Black" panose="02000604030000020004" pitchFamily="2" charset="0"/>
                <a:ea typeface="+mj-ea"/>
                <a:cs typeface="+mj-cs"/>
              </a:defRPr>
            </a:lvl1pPr>
          </a:lstStyle>
          <a:p>
            <a:r>
              <a:rPr lang="en-US" sz="3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81112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24" userDrawn="1">
          <p15:clr>
            <a:srgbClr val="FBAE40"/>
          </p15:clr>
        </p15:guide>
        <p15:guide id="2" pos="59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EF9BB7D-E4AB-FB45-92D7-B011724F3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8192" y="2420938"/>
            <a:ext cx="6083808" cy="4060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C77052C-2A0F-B248-9433-F6194B42F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8608" y="2965747"/>
            <a:ext cx="6358466" cy="2515892"/>
          </a:xfrm>
          <a:prstGeom prst="rect">
            <a:avLst/>
          </a:prstGeom>
        </p:spPr>
        <p:txBody>
          <a:bodyPr lIns="0"/>
          <a:lstStyle>
            <a:lvl1pPr>
              <a:defRPr sz="4000" b="1" i="0" spc="600">
                <a:solidFill>
                  <a:schemeClr val="bg1"/>
                </a:solidFill>
                <a:latin typeface="Gotham Black" panose="02000604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itle 9">
            <a:extLst>
              <a:ext uri="{FF2B5EF4-FFF2-40B4-BE49-F238E27FC236}">
                <a16:creationId xmlns:a16="http://schemas.microsoft.com/office/drawing/2014/main" id="{D8A26A39-07E0-714F-84CA-4B38A3613653}"/>
              </a:ext>
            </a:extLst>
          </p:cNvPr>
          <p:cNvSpPr txBox="1">
            <a:spLocks/>
          </p:cNvSpPr>
          <p:nvPr userDrawn="1"/>
        </p:nvSpPr>
        <p:spPr>
          <a:xfrm>
            <a:off x="389260" y="3009018"/>
            <a:ext cx="569111" cy="552893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600">
                <a:solidFill>
                  <a:schemeClr val="bg1"/>
                </a:solidFill>
                <a:latin typeface="Gotham Black" panose="02000604030000020004" pitchFamily="2" charset="0"/>
                <a:ea typeface="+mj-ea"/>
                <a:cs typeface="+mj-cs"/>
              </a:defRPr>
            </a:lvl1pPr>
          </a:lstStyle>
          <a:p>
            <a:r>
              <a:rPr lang="en-US" sz="3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40573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824">
          <p15:clr>
            <a:srgbClr val="FBAE40"/>
          </p15:clr>
        </p15:guide>
        <p15:guide id="2" pos="59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EF9BB7D-E4AB-FB45-92D7-B011724F3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8192" y="2286001"/>
            <a:ext cx="6083808" cy="39877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C77052C-2A0F-B248-9433-F6194B42F0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7375" y="2286000"/>
            <a:ext cx="6358466" cy="2274888"/>
          </a:xfrm>
          <a:prstGeom prst="rect">
            <a:avLst/>
          </a:prstGeom>
        </p:spPr>
        <p:txBody>
          <a:bodyPr lIns="0"/>
          <a:lstStyle>
            <a:lvl1pPr>
              <a:defRPr sz="4000" b="1" i="0" spc="600">
                <a:solidFill>
                  <a:schemeClr val="bg1"/>
                </a:solidFill>
                <a:latin typeface="Gotham Black" panose="0200060403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100026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7EF9BB7D-E4AB-FB45-92D7-B011724F39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08192" y="2286001"/>
            <a:ext cx="6083808" cy="39877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78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432569"/>
            <a:ext cx="2844800" cy="288907"/>
          </a:xfrm>
          <a:prstGeom prst="rect">
            <a:avLst/>
          </a:prstGeom>
        </p:spPr>
        <p:txBody>
          <a:bodyPr/>
          <a:lstStyle/>
          <a:p>
            <a:fld id="{45DB1E0D-9113-4443-A4C3-AD3D109D8B27}" type="datetimeFigureOut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13/05/2018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96569"/>
            <a:ext cx="3860800" cy="324907"/>
          </a:xfrm>
          <a:prstGeom prst="rect">
            <a:avLst/>
          </a:prstGeom>
        </p:spPr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432569"/>
            <a:ext cx="1294837" cy="288907"/>
          </a:xfrm>
          <a:prstGeom prst="rect">
            <a:avLst/>
          </a:prstGeom>
        </p:spPr>
        <p:txBody>
          <a:bodyPr/>
          <a:lstStyle/>
          <a:p>
            <a:fld id="{49BB9724-4216-4746-8347-8A553F63BE00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1548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76673"/>
            <a:ext cx="10972800" cy="94096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432569"/>
            <a:ext cx="2844800" cy="28890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DB1E0D-9113-4443-A4C3-AD3D109D8B27}" type="datetimeFigureOut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13/05/2018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96569"/>
            <a:ext cx="3860800" cy="32490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32569"/>
            <a:ext cx="1294837" cy="28890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BB9724-4216-4746-8347-8A553F63BE00}" type="slidenum">
              <a:rPr kumimoji="0" lang="en-GB" sz="18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0429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E6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2566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5790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299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37CA72-5F45-F343-BE35-54E20F3279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0A228E37-240F-444C-BAF3-4EB9E8508B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949162" y="1986363"/>
            <a:ext cx="4912603" cy="30904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79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7">
            <a:extLst>
              <a:ext uri="{FF2B5EF4-FFF2-40B4-BE49-F238E27FC236}">
                <a16:creationId xmlns:a16="http://schemas.microsoft.com/office/drawing/2014/main" id="{8CAFA9AD-7C78-7F46-A6C8-CC39CE31C0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5919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icture Placeholder 68">
            <a:extLst>
              <a:ext uri="{FF2B5EF4-FFF2-40B4-BE49-F238E27FC236}">
                <a16:creationId xmlns:a16="http://schemas.microsoft.com/office/drawing/2014/main" id="{D7E207F9-DE5F-2F44-ADD2-4838C57C14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0" name="Picture Placeholder 69">
            <a:extLst>
              <a:ext uri="{FF2B5EF4-FFF2-40B4-BE49-F238E27FC236}">
                <a16:creationId xmlns:a16="http://schemas.microsoft.com/office/drawing/2014/main" id="{A50B767D-2B45-8F42-AA5D-ECAF0B5CD95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524000" y="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893BB692-8917-9443-8F66-83D31275C4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48000" y="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EF6D1326-2692-B044-A76F-85EA0085D27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3" name="Picture Placeholder 72">
            <a:extLst>
              <a:ext uri="{FF2B5EF4-FFF2-40B4-BE49-F238E27FC236}">
                <a16:creationId xmlns:a16="http://schemas.microsoft.com/office/drawing/2014/main" id="{62EE4476-5767-2E45-9486-1A1CC6EF123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4" name="Picture Placeholder 73">
            <a:extLst>
              <a:ext uri="{FF2B5EF4-FFF2-40B4-BE49-F238E27FC236}">
                <a16:creationId xmlns:a16="http://schemas.microsoft.com/office/drawing/2014/main" id="{BB898FF4-8DDE-AD46-81CC-8262042643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620000" y="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5" name="Picture Placeholder 74">
            <a:extLst>
              <a:ext uri="{FF2B5EF4-FFF2-40B4-BE49-F238E27FC236}">
                <a16:creationId xmlns:a16="http://schemas.microsoft.com/office/drawing/2014/main" id="{8695F7D8-78AD-484E-B62C-44B43AD6B06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44000" y="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6" name="Picture Placeholder 75">
            <a:extLst>
              <a:ext uri="{FF2B5EF4-FFF2-40B4-BE49-F238E27FC236}">
                <a16:creationId xmlns:a16="http://schemas.microsoft.com/office/drawing/2014/main" id="{5531BCD8-2450-BE49-8693-E710929E31D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668001" y="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7" name="Picture Placeholder 76">
            <a:extLst>
              <a:ext uri="{FF2B5EF4-FFF2-40B4-BE49-F238E27FC236}">
                <a16:creationId xmlns:a16="http://schemas.microsoft.com/office/drawing/2014/main" id="{9DDDE4EB-EFD0-3841-95BE-ED621E55499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979714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8" name="Picture Placeholder 77">
            <a:extLst>
              <a:ext uri="{FF2B5EF4-FFF2-40B4-BE49-F238E27FC236}">
                <a16:creationId xmlns:a16="http://schemas.microsoft.com/office/drawing/2014/main" id="{0B1C45E8-A8F4-834C-9D1C-D4DB5C9355B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524000" y="979714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B8658E92-1ACC-7444-AF31-649674EB18D5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48000" y="979714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0" name="Picture Placeholder 79">
            <a:extLst>
              <a:ext uri="{FF2B5EF4-FFF2-40B4-BE49-F238E27FC236}">
                <a16:creationId xmlns:a16="http://schemas.microsoft.com/office/drawing/2014/main" id="{FB035D82-95B9-B44E-A17A-37ECDE9697A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0" y="979714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1" name="Picture Placeholder 80">
            <a:extLst>
              <a:ext uri="{FF2B5EF4-FFF2-40B4-BE49-F238E27FC236}">
                <a16:creationId xmlns:a16="http://schemas.microsoft.com/office/drawing/2014/main" id="{C2F0111C-36C0-8B41-ACBB-CE8D1D7FF9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096000" y="979714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5E49EA8F-7FCC-E841-914F-4D989FEB476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20000" y="979714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3" name="Picture Placeholder 82">
            <a:extLst>
              <a:ext uri="{FF2B5EF4-FFF2-40B4-BE49-F238E27FC236}">
                <a16:creationId xmlns:a16="http://schemas.microsoft.com/office/drawing/2014/main" id="{5055F403-0B70-6140-953A-C6224491D95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44000" y="979714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4" name="Picture Placeholder 83">
            <a:extLst>
              <a:ext uri="{FF2B5EF4-FFF2-40B4-BE49-F238E27FC236}">
                <a16:creationId xmlns:a16="http://schemas.microsoft.com/office/drawing/2014/main" id="{3151DA4D-950B-A04C-81BC-4385A53F940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668001" y="979714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4D1F6347-6C9F-3545-A5BE-A94959E2F2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0" y="1959428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6" name="Picture Placeholder 85">
            <a:extLst>
              <a:ext uri="{FF2B5EF4-FFF2-40B4-BE49-F238E27FC236}">
                <a16:creationId xmlns:a16="http://schemas.microsoft.com/office/drawing/2014/main" id="{C25A8D9E-E7AD-E148-8077-EFC0B960C5C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524000" y="1959428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7" name="Picture Placeholder 86">
            <a:extLst>
              <a:ext uri="{FF2B5EF4-FFF2-40B4-BE49-F238E27FC236}">
                <a16:creationId xmlns:a16="http://schemas.microsoft.com/office/drawing/2014/main" id="{894B92FE-6D42-9244-A1B0-27468C17A61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048000" y="1959428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8" name="Picture Placeholder 87">
            <a:extLst>
              <a:ext uri="{FF2B5EF4-FFF2-40B4-BE49-F238E27FC236}">
                <a16:creationId xmlns:a16="http://schemas.microsoft.com/office/drawing/2014/main" id="{E1CBDF2C-2495-E748-AE29-7C96E4B124DF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572000" y="1959428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9" name="Picture Placeholder 88">
            <a:extLst>
              <a:ext uri="{FF2B5EF4-FFF2-40B4-BE49-F238E27FC236}">
                <a16:creationId xmlns:a16="http://schemas.microsoft.com/office/drawing/2014/main" id="{67249FBD-42A9-6B4A-B290-D0715878DF42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096000" y="1959428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DBB7E98A-009D-AB40-AA64-86098569693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620000" y="1959428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1" name="Picture Placeholder 90">
            <a:extLst>
              <a:ext uri="{FF2B5EF4-FFF2-40B4-BE49-F238E27FC236}">
                <a16:creationId xmlns:a16="http://schemas.microsoft.com/office/drawing/2014/main" id="{FA9E8347-5774-554A-882F-EACB6320429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9144000" y="1959428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2" name="Picture Placeholder 91">
            <a:extLst>
              <a:ext uri="{FF2B5EF4-FFF2-40B4-BE49-F238E27FC236}">
                <a16:creationId xmlns:a16="http://schemas.microsoft.com/office/drawing/2014/main" id="{8D889B43-20E3-1F40-A017-1EC10280ABC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0668001" y="1959428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3" name="Picture Placeholder 92">
            <a:extLst>
              <a:ext uri="{FF2B5EF4-FFF2-40B4-BE49-F238E27FC236}">
                <a16:creationId xmlns:a16="http://schemas.microsoft.com/office/drawing/2014/main" id="{72E0C622-725A-1E44-B9E3-3DB5052AD00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0" y="2939142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4" name="Picture Placeholder 93">
            <a:extLst>
              <a:ext uri="{FF2B5EF4-FFF2-40B4-BE49-F238E27FC236}">
                <a16:creationId xmlns:a16="http://schemas.microsoft.com/office/drawing/2014/main" id="{E8D3C256-9F16-7346-8504-9B740A053F8F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524000" y="2939142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5" name="Picture Placeholder 94">
            <a:extLst>
              <a:ext uri="{FF2B5EF4-FFF2-40B4-BE49-F238E27FC236}">
                <a16:creationId xmlns:a16="http://schemas.microsoft.com/office/drawing/2014/main" id="{4A41E8ED-0BAA-F141-B924-06C40598C72A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3048000" y="2939142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937D84D2-9B98-A448-B337-715AEEBB33D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572000" y="2939142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7" name="Picture Placeholder 96">
            <a:extLst>
              <a:ext uri="{FF2B5EF4-FFF2-40B4-BE49-F238E27FC236}">
                <a16:creationId xmlns:a16="http://schemas.microsoft.com/office/drawing/2014/main" id="{B5950969-9D9C-AA4B-B373-3F3A08FC5D8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096000" y="2939142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8" name="Picture Placeholder 97">
            <a:extLst>
              <a:ext uri="{FF2B5EF4-FFF2-40B4-BE49-F238E27FC236}">
                <a16:creationId xmlns:a16="http://schemas.microsoft.com/office/drawing/2014/main" id="{9F536120-6523-464A-8A3E-5B741E9B744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7620000" y="2939142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99" name="Picture Placeholder 98">
            <a:extLst>
              <a:ext uri="{FF2B5EF4-FFF2-40B4-BE49-F238E27FC236}">
                <a16:creationId xmlns:a16="http://schemas.microsoft.com/office/drawing/2014/main" id="{75638CC8-E623-944F-9F46-D110575A2EC6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144000" y="2939142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0" name="Picture Placeholder 99">
            <a:extLst>
              <a:ext uri="{FF2B5EF4-FFF2-40B4-BE49-F238E27FC236}">
                <a16:creationId xmlns:a16="http://schemas.microsoft.com/office/drawing/2014/main" id="{2BDECD68-FC81-A44E-820B-FE883639E654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0668001" y="2939142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1" name="Picture Placeholder 100">
            <a:extLst>
              <a:ext uri="{FF2B5EF4-FFF2-40B4-BE49-F238E27FC236}">
                <a16:creationId xmlns:a16="http://schemas.microsoft.com/office/drawing/2014/main" id="{43FFDF70-3BB4-4E44-8844-9F0F7C5D7755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0" y="391885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2" name="Picture Placeholder 101">
            <a:extLst>
              <a:ext uri="{FF2B5EF4-FFF2-40B4-BE49-F238E27FC236}">
                <a16:creationId xmlns:a16="http://schemas.microsoft.com/office/drawing/2014/main" id="{B90DCC94-4DAB-2849-B667-02F7CE42002C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1524000" y="391885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3" name="Picture Placeholder 102">
            <a:extLst>
              <a:ext uri="{FF2B5EF4-FFF2-40B4-BE49-F238E27FC236}">
                <a16:creationId xmlns:a16="http://schemas.microsoft.com/office/drawing/2014/main" id="{B7F52C19-F3AD-C548-A972-A12D8C24CFE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3048000" y="391885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4" name="Picture Placeholder 103">
            <a:extLst>
              <a:ext uri="{FF2B5EF4-FFF2-40B4-BE49-F238E27FC236}">
                <a16:creationId xmlns:a16="http://schemas.microsoft.com/office/drawing/2014/main" id="{AE95C965-FD70-504B-9ADE-931A11F10B28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4572000" y="391885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5" name="Picture Placeholder 104">
            <a:extLst>
              <a:ext uri="{FF2B5EF4-FFF2-40B4-BE49-F238E27FC236}">
                <a16:creationId xmlns:a16="http://schemas.microsoft.com/office/drawing/2014/main" id="{9D493CED-F16A-EA4B-A16F-AF24980A2DF7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096000" y="391885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6" name="Picture Placeholder 105">
            <a:extLst>
              <a:ext uri="{FF2B5EF4-FFF2-40B4-BE49-F238E27FC236}">
                <a16:creationId xmlns:a16="http://schemas.microsoft.com/office/drawing/2014/main" id="{453A2C70-57F4-A248-A87B-EF9A3DA9A45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7620000" y="391885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7" name="Picture Placeholder 106">
            <a:extLst>
              <a:ext uri="{FF2B5EF4-FFF2-40B4-BE49-F238E27FC236}">
                <a16:creationId xmlns:a16="http://schemas.microsoft.com/office/drawing/2014/main" id="{6589A2F4-047C-2B4A-A818-12627B4D75E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9144000" y="391885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8" name="Picture Placeholder 107">
            <a:extLst>
              <a:ext uri="{FF2B5EF4-FFF2-40B4-BE49-F238E27FC236}">
                <a16:creationId xmlns:a16="http://schemas.microsoft.com/office/drawing/2014/main" id="{F2225084-9868-B54E-82E2-CACB8B44E893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10668001" y="391885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09" name="Picture Placeholder 108">
            <a:extLst>
              <a:ext uri="{FF2B5EF4-FFF2-40B4-BE49-F238E27FC236}">
                <a16:creationId xmlns:a16="http://schemas.microsoft.com/office/drawing/2014/main" id="{674FBF53-4DA4-C94D-A7EA-0DBA7BF25ECE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0" y="489857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0" name="Picture Placeholder 109">
            <a:extLst>
              <a:ext uri="{FF2B5EF4-FFF2-40B4-BE49-F238E27FC236}">
                <a16:creationId xmlns:a16="http://schemas.microsoft.com/office/drawing/2014/main" id="{043C35F7-F347-2F45-8DCC-D08E90294086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524000" y="489857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1" name="Picture Placeholder 110">
            <a:extLst>
              <a:ext uri="{FF2B5EF4-FFF2-40B4-BE49-F238E27FC236}">
                <a16:creationId xmlns:a16="http://schemas.microsoft.com/office/drawing/2014/main" id="{3B3DA8F1-B8C2-314E-B641-67484F3B3E0C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3048000" y="489857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2" name="Picture Placeholder 111">
            <a:extLst>
              <a:ext uri="{FF2B5EF4-FFF2-40B4-BE49-F238E27FC236}">
                <a16:creationId xmlns:a16="http://schemas.microsoft.com/office/drawing/2014/main" id="{933890FE-1F0B-4947-BA5B-65B0EB7AA921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4572000" y="489857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3" name="Picture Placeholder 112">
            <a:extLst>
              <a:ext uri="{FF2B5EF4-FFF2-40B4-BE49-F238E27FC236}">
                <a16:creationId xmlns:a16="http://schemas.microsoft.com/office/drawing/2014/main" id="{F9CFDBA2-0B4F-DF42-AA66-307C6681E409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6096000" y="489857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4" name="Picture Placeholder 113">
            <a:extLst>
              <a:ext uri="{FF2B5EF4-FFF2-40B4-BE49-F238E27FC236}">
                <a16:creationId xmlns:a16="http://schemas.microsoft.com/office/drawing/2014/main" id="{AB8884B0-7134-2345-983D-1774B5DCE445}"/>
              </a:ext>
            </a:extLst>
          </p:cNvPr>
          <p:cNvSpPr>
            <a:spLocks noGrp="1"/>
          </p:cNvSpPr>
          <p:nvPr>
            <p:ph type="pic" sz="quarter" idx="55"/>
          </p:nvPr>
        </p:nvSpPr>
        <p:spPr>
          <a:xfrm>
            <a:off x="7620000" y="489857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5" name="Picture Placeholder 114">
            <a:extLst>
              <a:ext uri="{FF2B5EF4-FFF2-40B4-BE49-F238E27FC236}">
                <a16:creationId xmlns:a16="http://schemas.microsoft.com/office/drawing/2014/main" id="{ED351DEF-91E7-1748-B4FD-B8516F199AD8}"/>
              </a:ext>
            </a:extLst>
          </p:cNvPr>
          <p:cNvSpPr>
            <a:spLocks noGrp="1"/>
          </p:cNvSpPr>
          <p:nvPr>
            <p:ph type="pic" sz="quarter" idx="56"/>
          </p:nvPr>
        </p:nvSpPr>
        <p:spPr>
          <a:xfrm>
            <a:off x="9144000" y="489857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6" name="Picture Placeholder 115">
            <a:extLst>
              <a:ext uri="{FF2B5EF4-FFF2-40B4-BE49-F238E27FC236}">
                <a16:creationId xmlns:a16="http://schemas.microsoft.com/office/drawing/2014/main" id="{995CB5C9-9AA1-AD40-A8FF-5BE3E62F2A3E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10668001" y="4898570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7" name="Picture Placeholder 116">
            <a:extLst>
              <a:ext uri="{FF2B5EF4-FFF2-40B4-BE49-F238E27FC236}">
                <a16:creationId xmlns:a16="http://schemas.microsoft.com/office/drawing/2014/main" id="{03A76A82-E854-8F45-8517-80A232F0870C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0" y="587828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8" name="Picture Placeholder 117">
            <a:extLst>
              <a:ext uri="{FF2B5EF4-FFF2-40B4-BE49-F238E27FC236}">
                <a16:creationId xmlns:a16="http://schemas.microsoft.com/office/drawing/2014/main" id="{67A01E68-7022-1F40-8961-B4A83676095F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1524000" y="587828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9" name="Picture Placeholder 118">
            <a:extLst>
              <a:ext uri="{FF2B5EF4-FFF2-40B4-BE49-F238E27FC236}">
                <a16:creationId xmlns:a16="http://schemas.microsoft.com/office/drawing/2014/main" id="{5F6839FF-5A50-2845-8BD0-76D440A296A8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3048000" y="587828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0" name="Picture Placeholder 119">
            <a:extLst>
              <a:ext uri="{FF2B5EF4-FFF2-40B4-BE49-F238E27FC236}">
                <a16:creationId xmlns:a16="http://schemas.microsoft.com/office/drawing/2014/main" id="{EE6F5E32-ED5A-3B45-B279-06B4BBE09E46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4572000" y="587828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1" name="Picture Placeholder 120">
            <a:extLst>
              <a:ext uri="{FF2B5EF4-FFF2-40B4-BE49-F238E27FC236}">
                <a16:creationId xmlns:a16="http://schemas.microsoft.com/office/drawing/2014/main" id="{3E6B5A1B-D621-1742-9D62-88F4E1BAF4BD}"/>
              </a:ext>
            </a:extLst>
          </p:cNvPr>
          <p:cNvSpPr>
            <a:spLocks noGrp="1"/>
          </p:cNvSpPr>
          <p:nvPr>
            <p:ph type="pic" sz="quarter" idx="62"/>
          </p:nvPr>
        </p:nvSpPr>
        <p:spPr>
          <a:xfrm>
            <a:off x="6096000" y="587828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2" name="Picture Placeholder 121">
            <a:extLst>
              <a:ext uri="{FF2B5EF4-FFF2-40B4-BE49-F238E27FC236}">
                <a16:creationId xmlns:a16="http://schemas.microsoft.com/office/drawing/2014/main" id="{570966F6-8D2F-F849-8C61-F95C72DEA00F}"/>
              </a:ext>
            </a:extLst>
          </p:cNvPr>
          <p:cNvSpPr>
            <a:spLocks noGrp="1"/>
          </p:cNvSpPr>
          <p:nvPr>
            <p:ph type="pic" sz="quarter" idx="63"/>
          </p:nvPr>
        </p:nvSpPr>
        <p:spPr>
          <a:xfrm>
            <a:off x="7620000" y="587828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3" name="Picture Placeholder 122">
            <a:extLst>
              <a:ext uri="{FF2B5EF4-FFF2-40B4-BE49-F238E27FC236}">
                <a16:creationId xmlns:a16="http://schemas.microsoft.com/office/drawing/2014/main" id="{0B467D66-6468-F248-B9F7-30736523FFC9}"/>
              </a:ext>
            </a:extLst>
          </p:cNvPr>
          <p:cNvSpPr>
            <a:spLocks noGrp="1"/>
          </p:cNvSpPr>
          <p:nvPr>
            <p:ph type="pic" sz="quarter" idx="64"/>
          </p:nvPr>
        </p:nvSpPr>
        <p:spPr>
          <a:xfrm>
            <a:off x="9144000" y="587828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4" name="Picture Placeholder 123">
            <a:extLst>
              <a:ext uri="{FF2B5EF4-FFF2-40B4-BE49-F238E27FC236}">
                <a16:creationId xmlns:a16="http://schemas.microsoft.com/office/drawing/2014/main" id="{FDB0824D-3E05-094E-9AE7-7293657FF4AF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10668001" y="5878286"/>
            <a:ext cx="1525994" cy="979714"/>
          </a:xfrm>
          <a:custGeom>
            <a:avLst/>
            <a:gdLst>
              <a:gd name="connsiteX0" fmla="*/ 0 w 1525994"/>
              <a:gd name="connsiteY0" fmla="*/ 0 h 979714"/>
              <a:gd name="connsiteX1" fmla="*/ 1525994 w 1525994"/>
              <a:gd name="connsiteY1" fmla="*/ 0 h 979714"/>
              <a:gd name="connsiteX2" fmla="*/ 1525994 w 1525994"/>
              <a:gd name="connsiteY2" fmla="*/ 979714 h 979714"/>
              <a:gd name="connsiteX3" fmla="*/ 0 w 1525994"/>
              <a:gd name="connsiteY3" fmla="*/ 979714 h 97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5994" h="979714">
                <a:moveTo>
                  <a:pt x="0" y="0"/>
                </a:moveTo>
                <a:lnTo>
                  <a:pt x="1525994" y="0"/>
                </a:lnTo>
                <a:lnTo>
                  <a:pt x="1525994" y="979714"/>
                </a:lnTo>
                <a:lnTo>
                  <a:pt x="0" y="97971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sz="1600" b="0" i="0">
                <a:latin typeface="Gotham Book" panose="0200060404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40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FDB9A5-5B3A-974A-9D3F-9D069E76972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052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C222ED1A-DFE7-2049-9FC7-70FF2DA52D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30353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82C99826-15AE-8E4E-8417-BB5B0B64625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35300" y="0"/>
            <a:ext cx="3673475" cy="40052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3AAFF706-203D-CF44-9EAC-A0A745387EE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035300" y="4005263"/>
            <a:ext cx="3673475" cy="285273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DA3AEAE-7214-A544-810B-2C44AEE1A6F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08775" y="1"/>
            <a:ext cx="3041650" cy="228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055C0AD6-95C2-C142-93D0-CC3F2A01AD8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08775" y="2286002"/>
            <a:ext cx="3041650" cy="22637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D462CDE2-C3E2-7A46-AEAF-53BE2A78136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08775" y="4560889"/>
            <a:ext cx="3041650" cy="2285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A509D182-B694-B446-9DA4-E8613244B33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50425" y="-11113"/>
            <a:ext cx="2441575" cy="68691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algn="ctr">
              <a:defRPr sz="1800" b="1" i="0">
                <a:latin typeface="Gotham Bold" panose="02000604030000020004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75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320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71" r:id="rId3"/>
    <p:sldLayoutId id="2147483735" r:id="rId4"/>
    <p:sldLayoutId id="2147483687" r:id="rId5"/>
    <p:sldLayoutId id="2147483686" r:id="rId6"/>
    <p:sldLayoutId id="2147483653" r:id="rId7"/>
    <p:sldLayoutId id="2147483650" r:id="rId8"/>
    <p:sldLayoutId id="2147483718" r:id="rId9"/>
    <p:sldLayoutId id="2147483719" r:id="rId10"/>
    <p:sldLayoutId id="2147483669" r:id="rId11"/>
    <p:sldLayoutId id="2147483670" r:id="rId12"/>
    <p:sldLayoutId id="2147483685" r:id="rId13"/>
    <p:sldLayoutId id="2147483688" r:id="rId14"/>
    <p:sldLayoutId id="2147483703" r:id="rId15"/>
    <p:sldLayoutId id="214748372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3" orient="horz" pos="346" userDrawn="1">
          <p15:clr>
            <a:srgbClr val="A4A3A4"/>
          </p15:clr>
        </p15:guide>
        <p15:guide id="4" orient="horz" pos="3952" userDrawn="1">
          <p15:clr>
            <a:srgbClr val="A4A3A4"/>
          </p15:clr>
        </p15:guide>
        <p15:guide id="5" pos="3840" userDrawn="1">
          <p15:clr>
            <a:srgbClr val="5ACBF0"/>
          </p15:clr>
        </p15:guide>
        <p15:guide id="6" userDrawn="1">
          <p15:clr>
            <a:srgbClr val="F26B43"/>
          </p15:clr>
        </p15:guide>
        <p15:guide id="7" pos="7680" userDrawn="1">
          <p15:clr>
            <a:srgbClr val="F26B43"/>
          </p15:clr>
        </p15:guide>
        <p15:guide id="8" pos="770" userDrawn="1">
          <p15:clr>
            <a:srgbClr val="5ACBF0"/>
          </p15:clr>
        </p15:guide>
        <p15:guide id="9" pos="1534" userDrawn="1">
          <p15:clr>
            <a:srgbClr val="5ACBF0"/>
          </p15:clr>
        </p15:guide>
        <p15:guide id="10" pos="2304" userDrawn="1">
          <p15:clr>
            <a:srgbClr val="5ACBF0"/>
          </p15:clr>
        </p15:guide>
        <p15:guide id="11" pos="3074" userDrawn="1">
          <p15:clr>
            <a:srgbClr val="5ACBF0"/>
          </p15:clr>
        </p15:guide>
        <p15:guide id="12" pos="4608" userDrawn="1">
          <p15:clr>
            <a:srgbClr val="5ACBF0"/>
          </p15:clr>
        </p15:guide>
        <p15:guide id="13" pos="5378" userDrawn="1">
          <p15:clr>
            <a:srgbClr val="5ACBF0"/>
          </p15:clr>
        </p15:guide>
        <p15:guide id="14" pos="6142" userDrawn="1">
          <p15:clr>
            <a:srgbClr val="5ACBF0"/>
          </p15:clr>
        </p15:guide>
        <p15:guide id="15" pos="6912" userDrawn="1">
          <p15:clr>
            <a:srgbClr val="5ACBF0"/>
          </p15:clr>
        </p15:guide>
        <p15:guide id="16" orient="horz" pos="717" userDrawn="1">
          <p15:clr>
            <a:srgbClr val="5ACBF0"/>
          </p15:clr>
        </p15:guide>
        <p15:guide id="17" orient="horz" pos="1440" userDrawn="1">
          <p15:clr>
            <a:srgbClr val="5ACBF0"/>
          </p15:clr>
        </p15:guide>
        <p15:guide id="18" orient="horz" pos="2873" userDrawn="1">
          <p15:clr>
            <a:srgbClr val="5ACBF0"/>
          </p15:clr>
        </p15:guide>
        <p15:guide id="19" orient="horz" pos="3603" userDrawn="1">
          <p15:clr>
            <a:srgbClr val="5ACBF0"/>
          </p15:clr>
        </p15:guide>
        <p15:guide id="20" pos="2683" userDrawn="1">
          <p15:clr>
            <a:srgbClr val="A4A3A4"/>
          </p15:clr>
        </p15:guide>
        <p15:guide id="21" pos="370" userDrawn="1">
          <p15:clr>
            <a:srgbClr val="A4A3A4"/>
          </p15:clr>
        </p15:guide>
        <p15:guide id="22" pos="1912" userDrawn="1">
          <p15:clr>
            <a:srgbClr val="A4A3A4"/>
          </p15:clr>
        </p15:guide>
        <p15:guide id="23" pos="1141" userDrawn="1">
          <p15:clr>
            <a:srgbClr val="A4A3A4"/>
          </p15:clr>
        </p15:guide>
        <p15:guide id="24" pos="3454" userDrawn="1">
          <p15:clr>
            <a:srgbClr val="A4A3A4"/>
          </p15:clr>
        </p15:guide>
        <p15:guide id="25" pos="4226" userDrawn="1">
          <p15:clr>
            <a:srgbClr val="A4A3A4"/>
          </p15:clr>
        </p15:guide>
        <p15:guide id="26" pos="4974" userDrawn="1">
          <p15:clr>
            <a:srgbClr val="A4A3A4"/>
          </p15:clr>
        </p15:guide>
        <p15:guide id="27" pos="5768" userDrawn="1">
          <p15:clr>
            <a:srgbClr val="A4A3A4"/>
          </p15:clr>
        </p15:guide>
        <p15:guide id="28" pos="7287" userDrawn="1">
          <p15:clr>
            <a:srgbClr val="A4A3A4"/>
          </p15:clr>
        </p15:guide>
        <p15:guide id="29" pos="6516" userDrawn="1">
          <p15:clr>
            <a:srgbClr val="A4A3A4"/>
          </p15:clr>
        </p15:guide>
        <p15:guide id="30" orient="horz" pos="1071" userDrawn="1">
          <p15:clr>
            <a:srgbClr val="A4A3A4"/>
          </p15:clr>
        </p15:guide>
        <p15:guide id="31" orient="horz" pos="1797" userDrawn="1">
          <p15:clr>
            <a:srgbClr val="A4A3A4"/>
          </p15:clr>
        </p15:guide>
        <p15:guide id="32" orient="horz" pos="2523" userDrawn="1">
          <p15:clr>
            <a:srgbClr val="A4A3A4"/>
          </p15:clr>
        </p15:guide>
        <p15:guide id="33" orient="horz" pos="3226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comments" Target="../comments/comment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Relationship Id="rId5" Type="http://schemas.microsoft.com/office/2007/relationships/hdphoto" Target="../media/hdphoto4.wdp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4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6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5.tiff"/><Relationship Id="rId18" Type="http://schemas.openxmlformats.org/officeDocument/2006/relationships/image" Target="../media/image50.tiff"/><Relationship Id="rId26" Type="http://schemas.openxmlformats.org/officeDocument/2006/relationships/image" Target="../media/image58.tiff"/><Relationship Id="rId39" Type="http://schemas.openxmlformats.org/officeDocument/2006/relationships/image" Target="../media/image71.tiff"/><Relationship Id="rId3" Type="http://schemas.openxmlformats.org/officeDocument/2006/relationships/image" Target="../media/image35.png"/><Relationship Id="rId21" Type="http://schemas.openxmlformats.org/officeDocument/2006/relationships/image" Target="../media/image53.tiff"/><Relationship Id="rId34" Type="http://schemas.openxmlformats.org/officeDocument/2006/relationships/image" Target="../media/image66.tiff"/><Relationship Id="rId42" Type="http://schemas.openxmlformats.org/officeDocument/2006/relationships/image" Target="../media/image74.tiff"/><Relationship Id="rId47" Type="http://schemas.openxmlformats.org/officeDocument/2006/relationships/image" Target="../media/image79.tiff"/><Relationship Id="rId50" Type="http://schemas.openxmlformats.org/officeDocument/2006/relationships/image" Target="../media/image82.tiff"/><Relationship Id="rId7" Type="http://schemas.openxmlformats.org/officeDocument/2006/relationships/image" Target="../media/image39.tiff"/><Relationship Id="rId12" Type="http://schemas.openxmlformats.org/officeDocument/2006/relationships/image" Target="../media/image44.tiff"/><Relationship Id="rId17" Type="http://schemas.openxmlformats.org/officeDocument/2006/relationships/image" Target="../media/image49.jpeg"/><Relationship Id="rId25" Type="http://schemas.openxmlformats.org/officeDocument/2006/relationships/image" Target="../media/image57.tiff"/><Relationship Id="rId33" Type="http://schemas.openxmlformats.org/officeDocument/2006/relationships/image" Target="../media/image65.tiff"/><Relationship Id="rId38" Type="http://schemas.openxmlformats.org/officeDocument/2006/relationships/image" Target="../media/image70.tiff"/><Relationship Id="rId46" Type="http://schemas.openxmlformats.org/officeDocument/2006/relationships/image" Target="../media/image78.tiff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8.tiff"/><Relationship Id="rId20" Type="http://schemas.openxmlformats.org/officeDocument/2006/relationships/image" Target="../media/image52.tiff"/><Relationship Id="rId29" Type="http://schemas.openxmlformats.org/officeDocument/2006/relationships/image" Target="../media/image61.tiff"/><Relationship Id="rId41" Type="http://schemas.openxmlformats.org/officeDocument/2006/relationships/image" Target="../media/image73.tif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tiff"/><Relationship Id="rId11" Type="http://schemas.openxmlformats.org/officeDocument/2006/relationships/image" Target="../media/image43.tiff"/><Relationship Id="rId24" Type="http://schemas.openxmlformats.org/officeDocument/2006/relationships/image" Target="../media/image56.tiff"/><Relationship Id="rId32" Type="http://schemas.openxmlformats.org/officeDocument/2006/relationships/image" Target="../media/image64.tiff"/><Relationship Id="rId37" Type="http://schemas.openxmlformats.org/officeDocument/2006/relationships/image" Target="../media/image69.tiff"/><Relationship Id="rId40" Type="http://schemas.openxmlformats.org/officeDocument/2006/relationships/image" Target="../media/image72.tiff"/><Relationship Id="rId45" Type="http://schemas.openxmlformats.org/officeDocument/2006/relationships/image" Target="../media/image77.tiff"/><Relationship Id="rId5" Type="http://schemas.openxmlformats.org/officeDocument/2006/relationships/image" Target="../media/image37.png"/><Relationship Id="rId15" Type="http://schemas.openxmlformats.org/officeDocument/2006/relationships/image" Target="../media/image47.tiff"/><Relationship Id="rId23" Type="http://schemas.openxmlformats.org/officeDocument/2006/relationships/image" Target="../media/image55.tiff"/><Relationship Id="rId28" Type="http://schemas.openxmlformats.org/officeDocument/2006/relationships/image" Target="../media/image60.tiff"/><Relationship Id="rId36" Type="http://schemas.openxmlformats.org/officeDocument/2006/relationships/image" Target="../media/image68.tiff"/><Relationship Id="rId49" Type="http://schemas.openxmlformats.org/officeDocument/2006/relationships/image" Target="../media/image81.tiff"/><Relationship Id="rId10" Type="http://schemas.openxmlformats.org/officeDocument/2006/relationships/image" Target="../media/image42.tiff"/><Relationship Id="rId19" Type="http://schemas.openxmlformats.org/officeDocument/2006/relationships/image" Target="../media/image51.tiff"/><Relationship Id="rId31" Type="http://schemas.openxmlformats.org/officeDocument/2006/relationships/image" Target="../media/image63.tiff"/><Relationship Id="rId44" Type="http://schemas.openxmlformats.org/officeDocument/2006/relationships/image" Target="../media/image76.tiff"/><Relationship Id="rId4" Type="http://schemas.openxmlformats.org/officeDocument/2006/relationships/image" Target="../media/image36.tiff"/><Relationship Id="rId9" Type="http://schemas.openxmlformats.org/officeDocument/2006/relationships/image" Target="../media/image41.tiff"/><Relationship Id="rId14" Type="http://schemas.openxmlformats.org/officeDocument/2006/relationships/image" Target="../media/image46.tiff"/><Relationship Id="rId22" Type="http://schemas.openxmlformats.org/officeDocument/2006/relationships/image" Target="../media/image54.tiff"/><Relationship Id="rId27" Type="http://schemas.openxmlformats.org/officeDocument/2006/relationships/image" Target="../media/image59.tiff"/><Relationship Id="rId30" Type="http://schemas.openxmlformats.org/officeDocument/2006/relationships/image" Target="../media/image62.tiff"/><Relationship Id="rId35" Type="http://schemas.openxmlformats.org/officeDocument/2006/relationships/image" Target="../media/image67.tiff"/><Relationship Id="rId43" Type="http://schemas.openxmlformats.org/officeDocument/2006/relationships/image" Target="../media/image75.tiff"/><Relationship Id="rId48" Type="http://schemas.openxmlformats.org/officeDocument/2006/relationships/image" Target="../media/image80.tiff"/><Relationship Id="rId8" Type="http://schemas.openxmlformats.org/officeDocument/2006/relationships/image" Target="../media/image40.tiff"/><Relationship Id="rId51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slide" Target="slide3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slide" Target="slide43.xml"/><Relationship Id="rId5" Type="http://schemas.openxmlformats.org/officeDocument/2006/relationships/image" Target="../media/image4.png"/><Relationship Id="rId10" Type="http://schemas.openxmlformats.org/officeDocument/2006/relationships/slide" Target="slide3.xml"/><Relationship Id="rId4" Type="http://schemas.openxmlformats.org/officeDocument/2006/relationships/image" Target="../media/image3.png"/><Relationship Id="rId9" Type="http://schemas.openxmlformats.org/officeDocument/2006/relationships/slide" Target="slide34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.tiff"/><Relationship Id="rId18" Type="http://schemas.openxmlformats.org/officeDocument/2006/relationships/image" Target="../media/image99.tiff"/><Relationship Id="rId26" Type="http://schemas.openxmlformats.org/officeDocument/2006/relationships/image" Target="../media/image107.tiff"/><Relationship Id="rId39" Type="http://schemas.openxmlformats.org/officeDocument/2006/relationships/image" Target="../media/image120.tiff"/><Relationship Id="rId21" Type="http://schemas.openxmlformats.org/officeDocument/2006/relationships/image" Target="../media/image102.tiff"/><Relationship Id="rId34" Type="http://schemas.openxmlformats.org/officeDocument/2006/relationships/image" Target="../media/image115.tiff"/><Relationship Id="rId42" Type="http://schemas.openxmlformats.org/officeDocument/2006/relationships/image" Target="../media/image123.tiff"/><Relationship Id="rId47" Type="http://schemas.openxmlformats.org/officeDocument/2006/relationships/image" Target="../media/image128.tiff"/><Relationship Id="rId50" Type="http://schemas.openxmlformats.org/officeDocument/2006/relationships/image" Target="../media/image131.tiff"/><Relationship Id="rId55" Type="http://schemas.openxmlformats.org/officeDocument/2006/relationships/image" Target="../media/image136.tiff"/><Relationship Id="rId63" Type="http://schemas.openxmlformats.org/officeDocument/2006/relationships/image" Target="../media/image144.tiff"/><Relationship Id="rId68" Type="http://schemas.openxmlformats.org/officeDocument/2006/relationships/image" Target="../media/image149.tiff"/><Relationship Id="rId76" Type="http://schemas.openxmlformats.org/officeDocument/2006/relationships/image" Target="../media/image157.tiff"/><Relationship Id="rId84" Type="http://schemas.openxmlformats.org/officeDocument/2006/relationships/image" Target="../media/image165.tiff"/><Relationship Id="rId7" Type="http://schemas.openxmlformats.org/officeDocument/2006/relationships/image" Target="../media/image88.tiff"/><Relationship Id="rId71" Type="http://schemas.openxmlformats.org/officeDocument/2006/relationships/image" Target="../media/image152.tiff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97.tiff"/><Relationship Id="rId29" Type="http://schemas.openxmlformats.org/officeDocument/2006/relationships/image" Target="../media/image110.tiff"/><Relationship Id="rId11" Type="http://schemas.openxmlformats.org/officeDocument/2006/relationships/image" Target="../media/image92.tiff"/><Relationship Id="rId24" Type="http://schemas.openxmlformats.org/officeDocument/2006/relationships/image" Target="../media/image105.tiff"/><Relationship Id="rId32" Type="http://schemas.openxmlformats.org/officeDocument/2006/relationships/image" Target="../media/image113.tiff"/><Relationship Id="rId37" Type="http://schemas.openxmlformats.org/officeDocument/2006/relationships/image" Target="../media/image118.tiff"/><Relationship Id="rId40" Type="http://schemas.openxmlformats.org/officeDocument/2006/relationships/image" Target="../media/image121.tiff"/><Relationship Id="rId45" Type="http://schemas.openxmlformats.org/officeDocument/2006/relationships/image" Target="../media/image126.tiff"/><Relationship Id="rId53" Type="http://schemas.openxmlformats.org/officeDocument/2006/relationships/image" Target="../media/image134.tiff"/><Relationship Id="rId58" Type="http://schemas.openxmlformats.org/officeDocument/2006/relationships/image" Target="../media/image139.tiff"/><Relationship Id="rId66" Type="http://schemas.openxmlformats.org/officeDocument/2006/relationships/image" Target="../media/image147.tiff"/><Relationship Id="rId74" Type="http://schemas.openxmlformats.org/officeDocument/2006/relationships/image" Target="../media/image155.tiff"/><Relationship Id="rId79" Type="http://schemas.openxmlformats.org/officeDocument/2006/relationships/image" Target="../media/image160.tiff"/><Relationship Id="rId5" Type="http://schemas.openxmlformats.org/officeDocument/2006/relationships/image" Target="../media/image86.tiff"/><Relationship Id="rId61" Type="http://schemas.openxmlformats.org/officeDocument/2006/relationships/image" Target="../media/image142.tiff"/><Relationship Id="rId82" Type="http://schemas.openxmlformats.org/officeDocument/2006/relationships/image" Target="../media/image163.tiff"/><Relationship Id="rId19" Type="http://schemas.openxmlformats.org/officeDocument/2006/relationships/image" Target="../media/image100.tiff"/><Relationship Id="rId4" Type="http://schemas.openxmlformats.org/officeDocument/2006/relationships/image" Target="../media/image85.tiff"/><Relationship Id="rId9" Type="http://schemas.openxmlformats.org/officeDocument/2006/relationships/image" Target="../media/image90.tiff"/><Relationship Id="rId14" Type="http://schemas.openxmlformats.org/officeDocument/2006/relationships/image" Target="../media/image95.tiff"/><Relationship Id="rId22" Type="http://schemas.openxmlformats.org/officeDocument/2006/relationships/image" Target="../media/image103.tiff"/><Relationship Id="rId27" Type="http://schemas.openxmlformats.org/officeDocument/2006/relationships/image" Target="../media/image108.tiff"/><Relationship Id="rId30" Type="http://schemas.openxmlformats.org/officeDocument/2006/relationships/image" Target="../media/image111.tiff"/><Relationship Id="rId35" Type="http://schemas.openxmlformats.org/officeDocument/2006/relationships/image" Target="../media/image116.tiff"/><Relationship Id="rId43" Type="http://schemas.openxmlformats.org/officeDocument/2006/relationships/image" Target="../media/image124.tiff"/><Relationship Id="rId48" Type="http://schemas.openxmlformats.org/officeDocument/2006/relationships/image" Target="../media/image129.tiff"/><Relationship Id="rId56" Type="http://schemas.openxmlformats.org/officeDocument/2006/relationships/image" Target="../media/image137.tiff"/><Relationship Id="rId64" Type="http://schemas.openxmlformats.org/officeDocument/2006/relationships/image" Target="../media/image145.tiff"/><Relationship Id="rId69" Type="http://schemas.openxmlformats.org/officeDocument/2006/relationships/image" Target="../media/image150.tiff"/><Relationship Id="rId77" Type="http://schemas.openxmlformats.org/officeDocument/2006/relationships/image" Target="../media/image158.tiff"/><Relationship Id="rId8" Type="http://schemas.openxmlformats.org/officeDocument/2006/relationships/image" Target="../media/image89.tiff"/><Relationship Id="rId51" Type="http://schemas.openxmlformats.org/officeDocument/2006/relationships/image" Target="../media/image132.tiff"/><Relationship Id="rId72" Type="http://schemas.openxmlformats.org/officeDocument/2006/relationships/image" Target="../media/image153.tiff"/><Relationship Id="rId80" Type="http://schemas.openxmlformats.org/officeDocument/2006/relationships/image" Target="../media/image161.tiff"/><Relationship Id="rId85" Type="http://schemas.openxmlformats.org/officeDocument/2006/relationships/image" Target="../media/image166.png"/><Relationship Id="rId3" Type="http://schemas.openxmlformats.org/officeDocument/2006/relationships/image" Target="NULL"/><Relationship Id="rId12" Type="http://schemas.openxmlformats.org/officeDocument/2006/relationships/image" Target="../media/image93.tiff"/><Relationship Id="rId17" Type="http://schemas.openxmlformats.org/officeDocument/2006/relationships/image" Target="../media/image98.tiff"/><Relationship Id="rId25" Type="http://schemas.openxmlformats.org/officeDocument/2006/relationships/image" Target="../media/image106.tiff"/><Relationship Id="rId33" Type="http://schemas.openxmlformats.org/officeDocument/2006/relationships/image" Target="../media/image114.tiff"/><Relationship Id="rId38" Type="http://schemas.openxmlformats.org/officeDocument/2006/relationships/image" Target="../media/image119.tiff"/><Relationship Id="rId46" Type="http://schemas.openxmlformats.org/officeDocument/2006/relationships/image" Target="../media/image127.tiff"/><Relationship Id="rId59" Type="http://schemas.openxmlformats.org/officeDocument/2006/relationships/image" Target="../media/image140.tiff"/><Relationship Id="rId67" Type="http://schemas.openxmlformats.org/officeDocument/2006/relationships/image" Target="../media/image148.tiff"/><Relationship Id="rId20" Type="http://schemas.openxmlformats.org/officeDocument/2006/relationships/image" Target="../media/image101.tiff"/><Relationship Id="rId41" Type="http://schemas.openxmlformats.org/officeDocument/2006/relationships/image" Target="../media/image122.tiff"/><Relationship Id="rId54" Type="http://schemas.openxmlformats.org/officeDocument/2006/relationships/image" Target="../media/image135.tiff"/><Relationship Id="rId62" Type="http://schemas.openxmlformats.org/officeDocument/2006/relationships/image" Target="../media/image143.tiff"/><Relationship Id="rId70" Type="http://schemas.openxmlformats.org/officeDocument/2006/relationships/image" Target="../media/image151.tiff"/><Relationship Id="rId75" Type="http://schemas.openxmlformats.org/officeDocument/2006/relationships/image" Target="../media/image156.tiff"/><Relationship Id="rId83" Type="http://schemas.openxmlformats.org/officeDocument/2006/relationships/image" Target="../media/image16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tiff"/><Relationship Id="rId15" Type="http://schemas.openxmlformats.org/officeDocument/2006/relationships/image" Target="../media/image96.tiff"/><Relationship Id="rId23" Type="http://schemas.openxmlformats.org/officeDocument/2006/relationships/image" Target="../media/image104.tiff"/><Relationship Id="rId28" Type="http://schemas.openxmlformats.org/officeDocument/2006/relationships/image" Target="../media/image109.tiff"/><Relationship Id="rId36" Type="http://schemas.openxmlformats.org/officeDocument/2006/relationships/image" Target="../media/image117.tiff"/><Relationship Id="rId49" Type="http://schemas.openxmlformats.org/officeDocument/2006/relationships/image" Target="../media/image130.tiff"/><Relationship Id="rId57" Type="http://schemas.openxmlformats.org/officeDocument/2006/relationships/image" Target="../media/image138.tiff"/><Relationship Id="rId10" Type="http://schemas.openxmlformats.org/officeDocument/2006/relationships/image" Target="../media/image91.tiff"/><Relationship Id="rId31" Type="http://schemas.openxmlformats.org/officeDocument/2006/relationships/image" Target="../media/image112.tiff"/><Relationship Id="rId44" Type="http://schemas.openxmlformats.org/officeDocument/2006/relationships/image" Target="../media/image125.tiff"/><Relationship Id="rId52" Type="http://schemas.openxmlformats.org/officeDocument/2006/relationships/image" Target="../media/image133.tiff"/><Relationship Id="rId60" Type="http://schemas.openxmlformats.org/officeDocument/2006/relationships/image" Target="../media/image141.tiff"/><Relationship Id="rId65" Type="http://schemas.openxmlformats.org/officeDocument/2006/relationships/image" Target="../media/image146.tiff"/><Relationship Id="rId73" Type="http://schemas.openxmlformats.org/officeDocument/2006/relationships/image" Target="../media/image154.tiff"/><Relationship Id="rId78" Type="http://schemas.openxmlformats.org/officeDocument/2006/relationships/image" Target="../media/image159.tiff"/><Relationship Id="rId81" Type="http://schemas.openxmlformats.org/officeDocument/2006/relationships/image" Target="../media/image162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png"/><Relationship Id="rId3" Type="http://schemas.openxmlformats.org/officeDocument/2006/relationships/image" Target="../media/image167.jpeg"/><Relationship Id="rId7" Type="http://schemas.openxmlformats.org/officeDocument/2006/relationships/image" Target="../media/image17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0.jpeg"/><Relationship Id="rId5" Type="http://schemas.openxmlformats.org/officeDocument/2006/relationships/image" Target="../media/image169.jpeg"/><Relationship Id="rId4" Type="http://schemas.openxmlformats.org/officeDocument/2006/relationships/image" Target="../media/image168.jpeg"/><Relationship Id="rId9" Type="http://schemas.openxmlformats.org/officeDocument/2006/relationships/comments" Target="../comments/commen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Relationship Id="rId9" Type="http://schemas.openxmlformats.org/officeDocument/2006/relationships/image" Target="../media/image173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2.png"/><Relationship Id="rId5" Type="http://schemas.openxmlformats.org/officeDocument/2006/relationships/image" Target="../media/image173.png"/><Relationship Id="rId4" Type="http://schemas.openxmlformats.org/officeDocument/2006/relationships/chart" Target="../charts/char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82.png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82.png"/><Relationship Id="rId4" Type="http://schemas.openxmlformats.org/officeDocument/2006/relationships/chart" Target="../charts/char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3.png"/><Relationship Id="rId5" Type="http://schemas.openxmlformats.org/officeDocument/2006/relationships/image" Target="../media/image182.png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jpeg"/><Relationship Id="rId7" Type="http://schemas.openxmlformats.org/officeDocument/2006/relationships/image" Target="../media/image1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5.jpeg"/><Relationship Id="rId5" Type="http://schemas.microsoft.com/office/2007/relationships/hdphoto" Target="../media/hdphoto6.wdp"/><Relationship Id="rId4" Type="http://schemas.openxmlformats.org/officeDocument/2006/relationships/image" Target="../media/image1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jpeg"/><Relationship Id="rId3" Type="http://schemas.openxmlformats.org/officeDocument/2006/relationships/image" Target="../media/image188.jpeg"/><Relationship Id="rId7" Type="http://schemas.openxmlformats.org/officeDocument/2006/relationships/image" Target="../media/image192.tiff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1.jpeg"/><Relationship Id="rId5" Type="http://schemas.openxmlformats.org/officeDocument/2006/relationships/image" Target="../media/image190.tiff"/><Relationship Id="rId10" Type="http://schemas.openxmlformats.org/officeDocument/2006/relationships/image" Target="../media/image186.png"/><Relationship Id="rId4" Type="http://schemas.openxmlformats.org/officeDocument/2006/relationships/image" Target="../media/image189.png"/><Relationship Id="rId9" Type="http://schemas.openxmlformats.org/officeDocument/2006/relationships/image" Target="../media/image194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tiff"/><Relationship Id="rId13" Type="http://schemas.openxmlformats.org/officeDocument/2006/relationships/image" Target="../media/image204.png"/><Relationship Id="rId3" Type="http://schemas.openxmlformats.org/officeDocument/2006/relationships/image" Target="../media/image195.jpeg"/><Relationship Id="rId7" Type="http://schemas.openxmlformats.org/officeDocument/2006/relationships/image" Target="../media/image198.tiff"/><Relationship Id="rId12" Type="http://schemas.openxmlformats.org/officeDocument/2006/relationships/image" Target="../media/image20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7.tiff"/><Relationship Id="rId11" Type="http://schemas.openxmlformats.org/officeDocument/2006/relationships/image" Target="../media/image202.png"/><Relationship Id="rId5" Type="http://schemas.openxmlformats.org/officeDocument/2006/relationships/image" Target="../media/image196.tiff"/><Relationship Id="rId10" Type="http://schemas.openxmlformats.org/officeDocument/2006/relationships/image" Target="../media/image201.tiff"/><Relationship Id="rId4" Type="http://schemas.openxmlformats.org/officeDocument/2006/relationships/image" Target="../media/image186.png"/><Relationship Id="rId9" Type="http://schemas.openxmlformats.org/officeDocument/2006/relationships/image" Target="../media/image200.tif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chart" Target="../charts/chart5.xml"/><Relationship Id="rId7" Type="http://schemas.openxmlformats.org/officeDocument/2006/relationships/image" Target="../media/image186.pn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10" Type="http://schemas.openxmlformats.org/officeDocument/2006/relationships/comments" Target="../comments/comment5.xml"/><Relationship Id="rId4" Type="http://schemas.openxmlformats.org/officeDocument/2006/relationships/chart" Target="../charts/chart6.xml"/><Relationship Id="rId9" Type="http://schemas.openxmlformats.org/officeDocument/2006/relationships/image" Target="../media/image2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tiff"/><Relationship Id="rId3" Type="http://schemas.openxmlformats.org/officeDocument/2006/relationships/image" Target="../media/image186.png"/><Relationship Id="rId7" Type="http://schemas.openxmlformats.org/officeDocument/2006/relationships/image" Target="../media/image210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.tiff"/><Relationship Id="rId5" Type="http://schemas.openxmlformats.org/officeDocument/2006/relationships/image" Target="../media/image208.tiff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jpe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8.png"/><Relationship Id="rId5" Type="http://schemas.openxmlformats.org/officeDocument/2006/relationships/image" Target="../media/image217.jpeg"/><Relationship Id="rId4" Type="http://schemas.openxmlformats.org/officeDocument/2006/relationships/image" Target="../media/image21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chart" Target="../charts/chart9.xml"/><Relationship Id="rId7" Type="http://schemas.openxmlformats.org/officeDocument/2006/relationships/image" Target="../media/image2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chart" Target="../charts/chart10.xml"/><Relationship Id="rId7" Type="http://schemas.openxmlformats.org/officeDocument/2006/relationships/image" Target="../media/image2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chart" Target="../charts/chart11.xml"/><Relationship Id="rId7" Type="http://schemas.openxmlformats.org/officeDocument/2006/relationships/image" Target="../media/image2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slide" Target="slide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7" Type="http://schemas.openxmlformats.org/officeDocument/2006/relationships/image" Target="../media/image2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8.png"/><Relationship Id="rId5" Type="http://schemas.openxmlformats.org/officeDocument/2006/relationships/image" Target="../media/image227.png"/><Relationship Id="rId4" Type="http://schemas.openxmlformats.org/officeDocument/2006/relationships/image" Target="../media/image226.pn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5.xml"/><Relationship Id="rId4" Type="http://schemas.openxmlformats.org/officeDocument/2006/relationships/comments" Target="../comments/commen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5" Type="http://schemas.openxmlformats.org/officeDocument/2006/relationships/image" Target="../media/image233.jpeg"/><Relationship Id="rId4" Type="http://schemas.openxmlformats.org/officeDocument/2006/relationships/image" Target="../media/image232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5" Type="http://schemas.openxmlformats.org/officeDocument/2006/relationships/image" Target="../media/image232.jpeg"/><Relationship Id="rId4" Type="http://schemas.openxmlformats.org/officeDocument/2006/relationships/image" Target="../media/image233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eg"/><Relationship Id="rId7" Type="http://schemas.openxmlformats.org/officeDocument/2006/relationships/image" Target="../media/image2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4.png"/><Relationship Id="rId5" Type="http://schemas.openxmlformats.org/officeDocument/2006/relationships/image" Target="../media/image233.jpeg"/><Relationship Id="rId4" Type="http://schemas.openxmlformats.org/officeDocument/2006/relationships/image" Target="../media/image2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5.png"/><Relationship Id="rId5" Type="http://schemas.openxmlformats.org/officeDocument/2006/relationships/image" Target="../media/image233.jpeg"/><Relationship Id="rId4" Type="http://schemas.openxmlformats.org/officeDocument/2006/relationships/image" Target="../media/image2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13" Type="http://schemas.openxmlformats.org/officeDocument/2006/relationships/image" Target="../media/image246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12" Type="http://schemas.openxmlformats.org/officeDocument/2006/relationships/image" Target="../media/image245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2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9.png"/><Relationship Id="rId11" Type="http://schemas.openxmlformats.org/officeDocument/2006/relationships/image" Target="../media/image244.png"/><Relationship Id="rId5" Type="http://schemas.openxmlformats.org/officeDocument/2006/relationships/image" Target="../media/image238.png"/><Relationship Id="rId15" Type="http://schemas.openxmlformats.org/officeDocument/2006/relationships/image" Target="../media/image248.png"/><Relationship Id="rId10" Type="http://schemas.openxmlformats.org/officeDocument/2006/relationships/image" Target="../media/image243.png"/><Relationship Id="rId4" Type="http://schemas.openxmlformats.org/officeDocument/2006/relationships/image" Target="../media/image237.png"/><Relationship Id="rId9" Type="http://schemas.openxmlformats.org/officeDocument/2006/relationships/image" Target="../media/image242.png"/><Relationship Id="rId14" Type="http://schemas.openxmlformats.org/officeDocument/2006/relationships/image" Target="../media/image24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0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comments" Target="../comments/commen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tiff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gile_Credentials_FrontCover_1">
            <a:hlinkClick r:id="" action="ppaction://media"/>
            <a:extLst>
              <a:ext uri="{FF2B5EF4-FFF2-40B4-BE49-F238E27FC236}">
                <a16:creationId xmlns:a16="http://schemas.microsoft.com/office/drawing/2014/main" id="{D3B1B967-BC44-1A48-8B87-E0305F9ACBF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31.2699" end="234.381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A4AD39-8405-1743-A482-D3096BA5977B}"/>
              </a:ext>
            </a:extLst>
          </p:cNvPr>
          <p:cNvSpPr/>
          <p:nvPr/>
        </p:nvSpPr>
        <p:spPr>
          <a:xfrm>
            <a:off x="-12700" y="1138238"/>
            <a:ext cx="5488940" cy="4581525"/>
          </a:xfrm>
          <a:prstGeom prst="rect">
            <a:avLst/>
          </a:prstGeom>
          <a:ln>
            <a:noFill/>
          </a:ln>
          <a:effectLst>
            <a:outerShdw dist="127000" dir="18900000" algn="bl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7E14AC-23C5-8041-BDF1-3ECF02B45E3C}"/>
              </a:ext>
            </a:extLst>
          </p:cNvPr>
          <p:cNvSpPr txBox="1"/>
          <p:nvPr/>
        </p:nvSpPr>
        <p:spPr>
          <a:xfrm>
            <a:off x="478769" y="1818605"/>
            <a:ext cx="421615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8000" b="1" spc="80" dirty="0">
                <a:solidFill>
                  <a:schemeClr val="bg1"/>
                </a:solidFill>
                <a:latin typeface="Handel Gothic D" pitchFamily="2" charset="77"/>
              </a:rPr>
              <a:t>Adgile media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545EDE8-4093-1640-9704-D63053703C13}"/>
              </a:ext>
            </a:extLst>
          </p:cNvPr>
          <p:cNvCxnSpPr>
            <a:cxnSpLocks/>
          </p:cNvCxnSpPr>
          <p:nvPr/>
        </p:nvCxnSpPr>
        <p:spPr>
          <a:xfrm>
            <a:off x="614948" y="4408822"/>
            <a:ext cx="63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3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47">
            <a:extLst>
              <a:ext uri="{FF2B5EF4-FFF2-40B4-BE49-F238E27FC236}">
                <a16:creationId xmlns:a16="http://schemas.microsoft.com/office/drawing/2014/main" id="{10DA2A82-2E47-B343-B2C3-00A36138CB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76536E5-233B-7641-B193-41EAF7158CDE}"/>
              </a:ext>
            </a:extLst>
          </p:cNvPr>
          <p:cNvGrpSpPr/>
          <p:nvPr/>
        </p:nvGrpSpPr>
        <p:grpSpPr>
          <a:xfrm>
            <a:off x="3642493" y="1136951"/>
            <a:ext cx="2453508" cy="2292050"/>
            <a:chOff x="3642493" y="1136951"/>
            <a:chExt cx="2453508" cy="2292050"/>
          </a:xfrm>
        </p:grpSpPr>
        <p:pic>
          <p:nvPicPr>
            <p:cNvPr id="29" name="Picture Placeholder 5">
              <a:extLst>
                <a:ext uri="{FF2B5EF4-FFF2-40B4-BE49-F238E27FC236}">
                  <a16:creationId xmlns:a16="http://schemas.microsoft.com/office/drawing/2014/main" id="{62D15B1E-35AA-F140-80C5-128E200553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0789" y="1136951"/>
              <a:ext cx="2425212" cy="2292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2" name="Content Placeholder 2">
              <a:extLst>
                <a:ext uri="{FF2B5EF4-FFF2-40B4-BE49-F238E27FC236}">
                  <a16:creationId xmlns:a16="http://schemas.microsoft.com/office/drawing/2014/main" id="{97AE35A9-9222-B544-B294-D6B1E01FCA88}"/>
                </a:ext>
              </a:extLst>
            </p:cNvPr>
            <p:cNvSpPr txBox="1">
              <a:spLocks/>
            </p:cNvSpPr>
            <p:nvPr/>
          </p:nvSpPr>
          <p:spPr>
            <a:xfrm>
              <a:off x="3642493" y="1520434"/>
              <a:ext cx="2441572" cy="1536192"/>
            </a:xfrm>
            <a:prstGeom prst="rect">
              <a:avLst/>
            </a:prstGeom>
          </p:spPr>
          <p:txBody>
            <a:bodyPr lIns="144000" rIns="14400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We sample over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~250,000 data </a:t>
              </a: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points per frame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220F52A-F549-EF4A-A369-75A130E65115}"/>
              </a:ext>
            </a:extLst>
          </p:cNvPr>
          <p:cNvGrpSpPr/>
          <p:nvPr/>
        </p:nvGrpSpPr>
        <p:grpSpPr>
          <a:xfrm>
            <a:off x="6092466" y="1136950"/>
            <a:ext cx="2448644" cy="2292051"/>
            <a:chOff x="6092466" y="1136950"/>
            <a:chExt cx="2448644" cy="2292051"/>
          </a:xfrm>
        </p:grpSpPr>
        <p:pic>
          <p:nvPicPr>
            <p:cNvPr id="34" name="Picture Placeholder 5">
              <a:extLst>
                <a:ext uri="{FF2B5EF4-FFF2-40B4-BE49-F238E27FC236}">
                  <a16:creationId xmlns:a16="http://schemas.microsoft.com/office/drawing/2014/main" id="{D8461295-5563-BC49-9173-6CBDD874D9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92466" y="1136950"/>
              <a:ext cx="2445109" cy="22920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20B88DDB-B6E6-6741-BC23-8AF9302B5896}"/>
                </a:ext>
              </a:extLst>
            </p:cNvPr>
            <p:cNvSpPr txBox="1">
              <a:spLocks/>
            </p:cNvSpPr>
            <p:nvPr/>
          </p:nvSpPr>
          <p:spPr>
            <a:xfrm>
              <a:off x="6099538" y="1520434"/>
              <a:ext cx="2441572" cy="1536192"/>
            </a:xfrm>
            <a:prstGeom prst="rect">
              <a:avLst/>
            </a:prstGeom>
          </p:spPr>
          <p:txBody>
            <a:bodyPr lIns="144000" rIns="14400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4 frames </a:t>
              </a:r>
              <a:b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per second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50BDA1C-9E59-7443-933B-59ABDEA51E2C}"/>
              </a:ext>
            </a:extLst>
          </p:cNvPr>
          <p:cNvGrpSpPr/>
          <p:nvPr/>
        </p:nvGrpSpPr>
        <p:grpSpPr>
          <a:xfrm>
            <a:off x="8527300" y="1136950"/>
            <a:ext cx="2445501" cy="2292051"/>
            <a:chOff x="8527300" y="1136950"/>
            <a:chExt cx="2445501" cy="2292051"/>
          </a:xfrm>
        </p:grpSpPr>
        <p:pic>
          <p:nvPicPr>
            <p:cNvPr id="37" name="Picture Placeholder 5">
              <a:extLst>
                <a:ext uri="{FF2B5EF4-FFF2-40B4-BE49-F238E27FC236}">
                  <a16:creationId xmlns:a16="http://schemas.microsoft.com/office/drawing/2014/main" id="{31A4C2DE-389E-CB43-8540-2A3A296E8D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37575" y="1136950"/>
              <a:ext cx="2435226" cy="22920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1FF8F670-2F41-9B4E-A86C-6F6097AA5CA1}"/>
                </a:ext>
              </a:extLst>
            </p:cNvPr>
            <p:cNvSpPr txBox="1">
              <a:spLocks/>
            </p:cNvSpPr>
            <p:nvPr/>
          </p:nvSpPr>
          <p:spPr>
            <a:xfrm>
              <a:off x="8527300" y="1520434"/>
              <a:ext cx="2441572" cy="1536192"/>
            </a:xfrm>
            <a:prstGeom prst="rect">
              <a:avLst/>
            </a:prstGeom>
          </p:spPr>
          <p:txBody>
            <a:bodyPr lIns="144000" rIns="14400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Every channel </a:t>
              </a:r>
              <a:b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in Australia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79 Metro channels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7 Regional markets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22 </a:t>
              </a:r>
              <a:r>
                <a:rPr kumimoji="0" lang="en-GB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STV</a:t>
              </a:r>
              <a:r>
                <a:rPr kumimoji="0" lang="en-GB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 channels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09211A-E83F-924D-AC5F-762B2045DD15}"/>
              </a:ext>
            </a:extLst>
          </p:cNvPr>
          <p:cNvGrpSpPr/>
          <p:nvPr/>
        </p:nvGrpSpPr>
        <p:grpSpPr>
          <a:xfrm>
            <a:off x="3644204" y="3429000"/>
            <a:ext cx="2448262" cy="2290763"/>
            <a:chOff x="3644204" y="3429000"/>
            <a:chExt cx="2448262" cy="2290763"/>
          </a:xfrm>
        </p:grpSpPr>
        <p:pic>
          <p:nvPicPr>
            <p:cNvPr id="42" name="Picture Placeholder 5">
              <a:extLst>
                <a:ext uri="{FF2B5EF4-FFF2-40B4-BE49-F238E27FC236}">
                  <a16:creationId xmlns:a16="http://schemas.microsoft.com/office/drawing/2014/main" id="{9C029C1F-6F37-5846-B55B-86C1727E3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70789" y="3429000"/>
              <a:ext cx="2421677" cy="2290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3E17785B-6F53-054E-8273-1CAB27BC3901}"/>
                </a:ext>
              </a:extLst>
            </p:cNvPr>
            <p:cNvSpPr txBox="1">
              <a:spLocks/>
            </p:cNvSpPr>
            <p:nvPr/>
          </p:nvSpPr>
          <p:spPr>
            <a:xfrm>
              <a:off x="3644204" y="3793496"/>
              <a:ext cx="2441572" cy="1536192"/>
            </a:xfrm>
            <a:prstGeom prst="rect">
              <a:avLst/>
            </a:prstGeom>
          </p:spPr>
          <p:txBody>
            <a:bodyPr lIns="144000" rIns="14400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To monitor and track 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~6,700 brands </a:t>
              </a:r>
              <a:b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(and growing)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21153F-F0DF-4543-B401-85106CEA6B4F}"/>
              </a:ext>
            </a:extLst>
          </p:cNvPr>
          <p:cNvGrpSpPr/>
          <p:nvPr/>
        </p:nvGrpSpPr>
        <p:grpSpPr>
          <a:xfrm>
            <a:off x="6082630" y="3429000"/>
            <a:ext cx="2460191" cy="2290763"/>
            <a:chOff x="6082630" y="3429000"/>
            <a:chExt cx="2460191" cy="2290763"/>
          </a:xfrm>
        </p:grpSpPr>
        <p:pic>
          <p:nvPicPr>
            <p:cNvPr id="45" name="Picture Placeholder 5">
              <a:extLst>
                <a:ext uri="{FF2B5EF4-FFF2-40B4-BE49-F238E27FC236}">
                  <a16:creationId xmlns:a16="http://schemas.microsoft.com/office/drawing/2014/main" id="{EE74C50B-0FD5-2049-B6DC-256238E34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082630" y="3429000"/>
              <a:ext cx="2454945" cy="2290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46" name="Content Placeholder 2">
              <a:extLst>
                <a:ext uri="{FF2B5EF4-FFF2-40B4-BE49-F238E27FC236}">
                  <a16:creationId xmlns:a16="http://schemas.microsoft.com/office/drawing/2014/main" id="{6601C1E8-DC47-054E-BF56-6F99DECA0A46}"/>
                </a:ext>
              </a:extLst>
            </p:cNvPr>
            <p:cNvSpPr txBox="1">
              <a:spLocks/>
            </p:cNvSpPr>
            <p:nvPr/>
          </p:nvSpPr>
          <p:spPr>
            <a:xfrm>
              <a:off x="6101249" y="3793496"/>
              <a:ext cx="2441572" cy="1536192"/>
            </a:xfrm>
            <a:prstGeom prst="rect">
              <a:avLst/>
            </a:prstGeom>
          </p:spPr>
          <p:txBody>
            <a:bodyPr lIns="144000" rIns="14400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Over </a:t>
              </a:r>
              <a:b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70,000 adverts </a:t>
              </a:r>
              <a:b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</a:b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(and growing)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D15B30C-A6EE-0747-AB13-F7745C9BC1C5}"/>
              </a:ext>
            </a:extLst>
          </p:cNvPr>
          <p:cNvGrpSpPr/>
          <p:nvPr/>
        </p:nvGrpSpPr>
        <p:grpSpPr>
          <a:xfrm>
            <a:off x="8529011" y="3429000"/>
            <a:ext cx="2443789" cy="2290763"/>
            <a:chOff x="8529011" y="3429000"/>
            <a:chExt cx="2443789" cy="2290763"/>
          </a:xfrm>
        </p:grpSpPr>
        <p:pic>
          <p:nvPicPr>
            <p:cNvPr id="49" name="Picture Placeholder 5">
              <a:extLst>
                <a:ext uri="{FF2B5EF4-FFF2-40B4-BE49-F238E27FC236}">
                  <a16:creationId xmlns:a16="http://schemas.microsoft.com/office/drawing/2014/main" id="{A435E966-6B14-B049-B806-19390D427B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537576" y="3429000"/>
              <a:ext cx="2435224" cy="229076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</p:pic>
        <p:sp>
          <p:nvSpPr>
            <p:cNvPr id="50" name="Content Placeholder 2">
              <a:extLst>
                <a:ext uri="{FF2B5EF4-FFF2-40B4-BE49-F238E27FC236}">
                  <a16:creationId xmlns:a16="http://schemas.microsoft.com/office/drawing/2014/main" id="{0C02D5BB-8733-6341-AFA7-EE7AAF3A565B}"/>
                </a:ext>
              </a:extLst>
            </p:cNvPr>
            <p:cNvSpPr txBox="1">
              <a:spLocks/>
            </p:cNvSpPr>
            <p:nvPr/>
          </p:nvSpPr>
          <p:spPr>
            <a:xfrm>
              <a:off x="8529011" y="3793496"/>
              <a:ext cx="2441572" cy="1536192"/>
            </a:xfrm>
            <a:prstGeom prst="rect">
              <a:avLst/>
            </a:prstGeom>
          </p:spPr>
          <p:txBody>
            <a:bodyPr lIns="144000" rIns="14400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In</a:t>
              </a:r>
              <a: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 real-time, </a:t>
              </a:r>
              <a:br>
                <a: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</a:b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24 hours a day, </a:t>
              </a:r>
              <a:b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7 days a week</a:t>
              </a:r>
            </a:p>
          </p:txBody>
        </p:sp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9FC63285-67AC-344E-926B-6E1A52A03D4D}"/>
              </a:ext>
            </a:extLst>
          </p:cNvPr>
          <p:cNvSpPr/>
          <p:nvPr/>
        </p:nvSpPr>
        <p:spPr>
          <a:xfrm>
            <a:off x="0" y="450419"/>
            <a:ext cx="1938528" cy="5724526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B69CE7-0B64-BA4E-A809-C8394532060C}"/>
              </a:ext>
            </a:extLst>
          </p:cNvPr>
          <p:cNvSpPr/>
          <p:nvPr/>
        </p:nvSpPr>
        <p:spPr>
          <a:xfrm rot="5400000">
            <a:off x="-1948222" y="2497496"/>
            <a:ext cx="5724525" cy="18280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0D340B-1039-114B-AB50-56F71056F0F3}"/>
              </a:ext>
            </a:extLst>
          </p:cNvPr>
          <p:cNvSpPr/>
          <p:nvPr/>
        </p:nvSpPr>
        <p:spPr>
          <a:xfrm>
            <a:off x="0" y="1136951"/>
            <a:ext cx="3657600" cy="4581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itle 3">
            <a:extLst>
              <a:ext uri="{FF2B5EF4-FFF2-40B4-BE49-F238E27FC236}">
                <a16:creationId xmlns:a16="http://schemas.microsoft.com/office/drawing/2014/main" id="{3B4D5B78-6458-CE47-A469-F7672208AEBE}"/>
              </a:ext>
            </a:extLst>
          </p:cNvPr>
          <p:cNvSpPr txBox="1">
            <a:spLocks/>
          </p:cNvSpPr>
          <p:nvPr/>
        </p:nvSpPr>
        <p:spPr>
          <a:xfrm>
            <a:off x="587375" y="2512165"/>
            <a:ext cx="2656085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AT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SCALE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 –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FASTER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THAN A HUMAN BRAIN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7428E67-1B39-C542-849C-0626952BF332}"/>
              </a:ext>
            </a:extLst>
          </p:cNvPr>
          <p:cNvCxnSpPr>
            <a:cxnSpLocks/>
          </p:cNvCxnSpPr>
          <p:nvPr/>
        </p:nvCxnSpPr>
        <p:spPr>
          <a:xfrm>
            <a:off x="584538" y="2216903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53C2CD40-60F7-7A4B-8728-637DA1DA96F6}"/>
              </a:ext>
            </a:extLst>
          </p:cNvPr>
          <p:cNvSpPr txBox="1">
            <a:spLocks/>
          </p:cNvSpPr>
          <p:nvPr/>
        </p:nvSpPr>
        <p:spPr>
          <a:xfrm>
            <a:off x="539820" y="3969795"/>
            <a:ext cx="2447925" cy="1358136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All of this happens in less than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10ms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, which is the speed of processing in the human visual system.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Source: Thorpe SJ, et al (1996)</a:t>
            </a:r>
          </a:p>
        </p:txBody>
      </p:sp>
    </p:spTree>
    <p:extLst>
      <p:ext uri="{BB962C8B-B14F-4D97-AF65-F5344CB8AC3E}">
        <p14:creationId xmlns:p14="http://schemas.microsoft.com/office/powerpoint/2010/main" val="9554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53977ADA-94D7-5341-B1C3-8E6B02E8873B}"/>
              </a:ext>
            </a:extLst>
          </p:cNvPr>
          <p:cNvSpPr/>
          <p:nvPr/>
        </p:nvSpPr>
        <p:spPr>
          <a:xfrm>
            <a:off x="768348" y="441275"/>
            <a:ext cx="10888716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AAD959-E5BB-924E-99E2-CCB599EB6C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1"/>
          <a:stretch/>
        </p:blipFill>
        <p:spPr>
          <a:xfrm>
            <a:off x="0" y="-1"/>
            <a:ext cx="3052482" cy="68911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D58080-B81E-7A4A-9884-EC1529C871AD}"/>
              </a:ext>
            </a:extLst>
          </p:cNvPr>
          <p:cNvSpPr/>
          <p:nvPr/>
        </p:nvSpPr>
        <p:spPr>
          <a:xfrm>
            <a:off x="563807" y="558419"/>
            <a:ext cx="10980738" cy="572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EB7EFEC-1BA6-8B48-B14A-E2F8C9291B82}"/>
              </a:ext>
            </a:extLst>
          </p:cNvPr>
          <p:cNvGrpSpPr/>
          <p:nvPr/>
        </p:nvGrpSpPr>
        <p:grpSpPr>
          <a:xfrm>
            <a:off x="768348" y="1413220"/>
            <a:ext cx="10980738" cy="3484570"/>
            <a:chOff x="768348" y="1029643"/>
            <a:chExt cx="10980738" cy="3484570"/>
          </a:xfrm>
        </p:grpSpPr>
        <p:sp>
          <p:nvSpPr>
            <p:cNvPr id="66" name="Title 3">
              <a:extLst>
                <a:ext uri="{FF2B5EF4-FFF2-40B4-BE49-F238E27FC236}">
                  <a16:creationId xmlns:a16="http://schemas.microsoft.com/office/drawing/2014/main" id="{53FFB02E-20DD-F849-B1E5-520793F929E8}"/>
                </a:ext>
              </a:extLst>
            </p:cNvPr>
            <p:cNvSpPr txBox="1">
              <a:spLocks/>
            </p:cNvSpPr>
            <p:nvPr/>
          </p:nvSpPr>
          <p:spPr>
            <a:xfrm>
              <a:off x="768348" y="1900238"/>
              <a:ext cx="10980738" cy="2613975"/>
            </a:xfrm>
            <a:prstGeom prst="rect">
              <a:avLst/>
            </a:prstGeom>
            <a:effectLst/>
          </p:spPr>
          <p:txBody>
            <a:bodyPr vert="horz" lIns="91440" tIns="0" rIns="9144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2600" b="1" i="0" u="none" strike="noStrike" kern="1200" cap="none" spc="30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MORE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14FADAE-AD9A-ED4B-9FC7-F118E5B0063D}"/>
                </a:ext>
              </a:extLst>
            </p:cNvPr>
            <p:cNvSpPr txBox="1"/>
            <p:nvPr/>
          </p:nvSpPr>
          <p:spPr>
            <a:xfrm>
              <a:off x="1252728" y="1029643"/>
              <a:ext cx="970178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GB" sz="2000" spc="300" dirty="0">
                  <a:solidFill>
                    <a:srgbClr val="FFFFFF"/>
                  </a:solidFill>
                  <a:latin typeface="Gotham Light" pitchFamily="2" charset="0"/>
                </a:rPr>
                <a:t>ADGILE MEDIA WILL ALLOW YOU TO </a:t>
              </a:r>
              <a:br>
                <a:rPr lang="en-GB" sz="2000" spc="300" dirty="0">
                  <a:solidFill>
                    <a:srgbClr val="FFFFFF"/>
                  </a:solidFill>
                  <a:latin typeface="Gotham Light" pitchFamily="2" charset="0"/>
                </a:rPr>
              </a:br>
              <a:r>
                <a:rPr lang="en-GB" sz="2000" b="1" spc="300" dirty="0">
                  <a:solidFill>
                    <a:srgbClr val="FFFFFF"/>
                  </a:solidFill>
                  <a:latin typeface="Gotham Bold" pitchFamily="50" charset="0"/>
                </a:rPr>
                <a:t>KNOW, DO </a:t>
              </a:r>
              <a:r>
                <a:rPr lang="en-GB" sz="2000" spc="300" dirty="0">
                  <a:solidFill>
                    <a:srgbClr val="FFFFFF"/>
                  </a:solidFill>
                  <a:latin typeface="Gotham Light" pitchFamily="2" charset="0"/>
                </a:rPr>
                <a:t>AND</a:t>
              </a:r>
              <a:r>
                <a:rPr lang="en-GB" sz="2000" b="1" spc="300" dirty="0">
                  <a:solidFill>
                    <a:srgbClr val="FFFFFF"/>
                  </a:solidFill>
                  <a:latin typeface="Gotham Bold" pitchFamily="50" charset="0"/>
                </a:rPr>
                <a:t> BE</a:t>
              </a:r>
              <a:r>
                <a:rPr lang="en-GB" sz="2000" spc="300" dirty="0">
                  <a:solidFill>
                    <a:srgbClr val="FFFFFF"/>
                  </a:solidFill>
                  <a:latin typeface="Gotham Light" pitchFamily="2" charset="0"/>
                </a:rPr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193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F2AE165-11DA-FC41-9F25-F7DBDC82ED4E}"/>
              </a:ext>
            </a:extLst>
          </p:cNvPr>
          <p:cNvPicPr>
            <a:picLocks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59906" t="166" r="6979" b="-166"/>
          <a:stretch/>
        </p:blipFill>
        <p:spPr>
          <a:xfrm>
            <a:off x="4049791" y="-30480"/>
            <a:ext cx="4086000" cy="6899280"/>
          </a:xfrm>
          <a:prstGeom prst="rect">
            <a:avLst/>
          </a:prstGeom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E42197-4332-1A4C-A094-89F19638BA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grayscl/>
          </a:blip>
          <a:srcRect l="50967" t="615" r="16236" b="791"/>
          <a:stretch/>
        </p:blipFill>
        <p:spPr>
          <a:xfrm flipH="1">
            <a:off x="-6418" y="-20320"/>
            <a:ext cx="4070864" cy="68863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104938-981F-C74A-871E-20C5D26FD7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65583" t="398" r="1301" b="791"/>
          <a:stretch/>
        </p:blipFill>
        <p:spPr>
          <a:xfrm>
            <a:off x="8101264" y="-20320"/>
            <a:ext cx="4090736" cy="6888480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70348DB-EF90-3E49-8168-CE56CB1E8B41}"/>
              </a:ext>
            </a:extLst>
          </p:cNvPr>
          <p:cNvCxnSpPr>
            <a:cxnSpLocks/>
          </p:cNvCxnSpPr>
          <p:nvPr/>
        </p:nvCxnSpPr>
        <p:spPr>
          <a:xfrm>
            <a:off x="4051920" y="0"/>
            <a:ext cx="0" cy="68629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4DFCF25-09D9-3547-A454-436DAE3B1CBE}"/>
              </a:ext>
            </a:extLst>
          </p:cNvPr>
          <p:cNvCxnSpPr>
            <a:cxnSpLocks/>
          </p:cNvCxnSpPr>
          <p:nvPr/>
        </p:nvCxnSpPr>
        <p:spPr>
          <a:xfrm>
            <a:off x="8101263" y="-962"/>
            <a:ext cx="0" cy="68629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30951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0D80BF21-4E5D-9B4F-8D34-735752184F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62710" t="438" r="4493" b="968"/>
          <a:stretch/>
        </p:blipFill>
        <p:spPr>
          <a:xfrm flipH="1">
            <a:off x="-2" y="-20320"/>
            <a:ext cx="4051922" cy="68863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39E3EC-F352-F34B-AA07-5CB4F5134F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65583" t="398" r="1301" b="791"/>
          <a:stretch/>
        </p:blipFill>
        <p:spPr>
          <a:xfrm>
            <a:off x="8101264" y="-20320"/>
            <a:ext cx="4090736" cy="68884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88E649-95ED-3144-B1FB-AE19CBCD786B}"/>
              </a:ext>
            </a:extLst>
          </p:cNvPr>
          <p:cNvPicPr>
            <a:picLocks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59906" t="166" r="6979" b="-166"/>
          <a:stretch/>
        </p:blipFill>
        <p:spPr>
          <a:xfrm>
            <a:off x="4056054" y="-30480"/>
            <a:ext cx="4086000" cy="6899280"/>
          </a:xfrm>
          <a:prstGeom prst="rect">
            <a:avLst/>
          </a:prstGeom>
          <a:ln>
            <a:noFill/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0D0DD8-DCDC-8742-9E9F-835EFCE89B94}"/>
              </a:ext>
            </a:extLst>
          </p:cNvPr>
          <p:cNvGrpSpPr/>
          <p:nvPr/>
        </p:nvGrpSpPr>
        <p:grpSpPr>
          <a:xfrm>
            <a:off x="599749" y="1716505"/>
            <a:ext cx="2852420" cy="4219073"/>
            <a:chOff x="599749" y="1716505"/>
            <a:chExt cx="2852420" cy="4219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8BB16-C727-B54A-9B35-C6F89D7910D9}"/>
                </a:ext>
              </a:extLst>
            </p:cNvPr>
            <p:cNvSpPr/>
            <p:nvPr/>
          </p:nvSpPr>
          <p:spPr>
            <a:xfrm>
              <a:off x="599749" y="1716505"/>
              <a:ext cx="2852420" cy="3867353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8470956-96AD-2A4B-AB43-410E353B470E}"/>
                </a:ext>
              </a:extLst>
            </p:cNvPr>
            <p:cNvSpPr/>
            <p:nvPr/>
          </p:nvSpPr>
          <p:spPr>
            <a:xfrm>
              <a:off x="1015307" y="5406189"/>
              <a:ext cx="2021305" cy="52938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000" spc="300" dirty="0">
                  <a:solidFill>
                    <a:srgbClr val="FFFFFF"/>
                  </a:solidFill>
                  <a:latin typeface="Gotham Book" panose="02000604040000020004" pitchFamily="2" charset="0"/>
                </a:rPr>
                <a:t>IN REAL TIME</a:t>
              </a:r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560769CD-9F65-854B-B3F8-9FF5C7463F2F}"/>
                </a:ext>
              </a:extLst>
            </p:cNvPr>
            <p:cNvSpPr txBox="1">
              <a:spLocks/>
            </p:cNvSpPr>
            <p:nvPr/>
          </p:nvSpPr>
          <p:spPr>
            <a:xfrm>
              <a:off x="604667" y="2655974"/>
              <a:ext cx="2842585" cy="91683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BE MORE </a:t>
              </a:r>
              <a:b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CFC">
                      <a:lumMod val="10000"/>
                    </a:srgbClr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</a:b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INFORMED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87FBAC-3D07-9440-9107-68200C0759D6}"/>
                </a:ext>
              </a:extLst>
            </p:cNvPr>
            <p:cNvCxnSpPr>
              <a:cxnSpLocks/>
            </p:cNvCxnSpPr>
            <p:nvPr/>
          </p:nvCxnSpPr>
          <p:spPr>
            <a:xfrm>
              <a:off x="1708459" y="2293787"/>
              <a:ext cx="635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215A570-159A-4A4E-B3C9-7DE91932F1D1}"/>
              </a:ext>
            </a:extLst>
          </p:cNvPr>
          <p:cNvSpPr txBox="1">
            <a:spLocks/>
          </p:cNvSpPr>
          <p:nvPr/>
        </p:nvSpPr>
        <p:spPr>
          <a:xfrm>
            <a:off x="593837" y="3407787"/>
            <a:ext cx="2844152" cy="2269498"/>
          </a:xfrm>
          <a:prstGeom prst="rect">
            <a:avLst/>
          </a:prstGeom>
        </p:spPr>
        <p:txBody>
          <a:bodyPr lIns="216000" tIns="0" rIns="216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Don’t just track your competitor campaigns –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itchFamily="50" charset="0"/>
              </a:rPr>
              <a:t>understand total competitive context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. Interrogate their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tactics, understand their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strategy, and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itchFamily="50" charset="0"/>
              </a:rPr>
              <a:t>pre-empt their next move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159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FAEC119-8C9B-A54F-9602-6027F01EE9EF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4062" t="-165" r="32823" b="165"/>
          <a:stretch/>
        </p:blipFill>
        <p:spPr>
          <a:xfrm>
            <a:off x="4056054" y="-30480"/>
            <a:ext cx="4086000" cy="6899280"/>
          </a:xfrm>
          <a:prstGeom prst="rect">
            <a:avLst/>
          </a:prstGeom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A38BD2D-810F-0044-896A-E24C2E3CE6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2710" t="438" r="4493" b="968"/>
          <a:stretch/>
        </p:blipFill>
        <p:spPr>
          <a:xfrm flipH="1">
            <a:off x="-2" y="-20320"/>
            <a:ext cx="4051922" cy="688634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818769-F530-7F4D-9C98-0EB1865AC3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65583" t="398" r="1301" b="791"/>
          <a:stretch/>
        </p:blipFill>
        <p:spPr>
          <a:xfrm>
            <a:off x="8101264" y="-20320"/>
            <a:ext cx="4090736" cy="68884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0D0DD8-DCDC-8742-9E9F-835EFCE89B94}"/>
              </a:ext>
            </a:extLst>
          </p:cNvPr>
          <p:cNvGrpSpPr/>
          <p:nvPr/>
        </p:nvGrpSpPr>
        <p:grpSpPr>
          <a:xfrm>
            <a:off x="599749" y="1716505"/>
            <a:ext cx="2852420" cy="4219073"/>
            <a:chOff x="599749" y="1716505"/>
            <a:chExt cx="2852420" cy="4219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8BB16-C727-B54A-9B35-C6F89D7910D9}"/>
                </a:ext>
              </a:extLst>
            </p:cNvPr>
            <p:cNvSpPr/>
            <p:nvPr/>
          </p:nvSpPr>
          <p:spPr>
            <a:xfrm>
              <a:off x="599749" y="1716505"/>
              <a:ext cx="2852420" cy="3867353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8470956-96AD-2A4B-AB43-410E353B470E}"/>
                </a:ext>
              </a:extLst>
            </p:cNvPr>
            <p:cNvSpPr/>
            <p:nvPr/>
          </p:nvSpPr>
          <p:spPr>
            <a:xfrm>
              <a:off x="1015307" y="5406189"/>
              <a:ext cx="2021305" cy="52938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000" spc="300" dirty="0">
                  <a:solidFill>
                    <a:srgbClr val="FFFFFF"/>
                  </a:solidFill>
                  <a:latin typeface="Gotham Book" panose="02000604040000020004" pitchFamily="2" charset="0"/>
                </a:rPr>
                <a:t>IN REAL TIME</a:t>
              </a:r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560769CD-9F65-854B-B3F8-9FF5C7463F2F}"/>
                </a:ext>
              </a:extLst>
            </p:cNvPr>
            <p:cNvSpPr txBox="1">
              <a:spLocks/>
            </p:cNvSpPr>
            <p:nvPr/>
          </p:nvSpPr>
          <p:spPr>
            <a:xfrm>
              <a:off x="604667" y="2655974"/>
              <a:ext cx="2842585" cy="91683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BE MORE </a:t>
              </a:r>
              <a:b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CFC">
                      <a:lumMod val="10000"/>
                    </a:srgbClr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</a:b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INFORMED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87FBAC-3D07-9440-9107-68200C0759D6}"/>
                </a:ext>
              </a:extLst>
            </p:cNvPr>
            <p:cNvCxnSpPr>
              <a:cxnSpLocks/>
            </p:cNvCxnSpPr>
            <p:nvPr/>
          </p:nvCxnSpPr>
          <p:spPr>
            <a:xfrm>
              <a:off x="1708459" y="2293787"/>
              <a:ext cx="635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798E64-0396-FF4B-B820-D741CD4A0FB7}"/>
              </a:ext>
            </a:extLst>
          </p:cNvPr>
          <p:cNvGrpSpPr/>
          <p:nvPr/>
        </p:nvGrpSpPr>
        <p:grpSpPr>
          <a:xfrm>
            <a:off x="4575218" y="1755659"/>
            <a:ext cx="2852420" cy="4219073"/>
            <a:chOff x="8707747" y="1715754"/>
            <a:chExt cx="2852420" cy="4219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E8A5A1-B797-E042-AC53-74C0BC274032}"/>
                </a:ext>
              </a:extLst>
            </p:cNvPr>
            <p:cNvSpPr/>
            <p:nvPr/>
          </p:nvSpPr>
          <p:spPr>
            <a:xfrm>
              <a:off x="8707747" y="1715754"/>
              <a:ext cx="2852420" cy="3867353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15DDCA0-1A3F-1248-A3A0-005E18F1D473}"/>
                </a:ext>
              </a:extLst>
            </p:cNvPr>
            <p:cNvSpPr/>
            <p:nvPr/>
          </p:nvSpPr>
          <p:spPr>
            <a:xfrm>
              <a:off x="9123305" y="5405438"/>
              <a:ext cx="2021305" cy="52938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000" spc="300" dirty="0">
                  <a:solidFill>
                    <a:srgbClr val="FFFFFF"/>
                  </a:solidFill>
                  <a:latin typeface="Gotham Book" panose="02000604040000020004" pitchFamily="2" charset="0"/>
                </a:rPr>
                <a:t>IN REAL TIME</a:t>
              </a:r>
            </a:p>
          </p:txBody>
        </p:sp>
        <p:sp>
          <p:nvSpPr>
            <p:cNvPr id="18" name="Title 3">
              <a:extLst>
                <a:ext uri="{FF2B5EF4-FFF2-40B4-BE49-F238E27FC236}">
                  <a16:creationId xmlns:a16="http://schemas.microsoft.com/office/drawing/2014/main" id="{C1650501-0A55-E045-B431-460DA1890210}"/>
                </a:ext>
              </a:extLst>
            </p:cNvPr>
            <p:cNvSpPr txBox="1">
              <a:spLocks/>
            </p:cNvSpPr>
            <p:nvPr/>
          </p:nvSpPr>
          <p:spPr>
            <a:xfrm>
              <a:off x="8712665" y="2655223"/>
              <a:ext cx="2842585" cy="91683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BE MORE </a:t>
              </a:r>
              <a:b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</a:b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60000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RELEVANT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37A5F7-62B9-5243-B5A9-14F086AC6F18}"/>
                </a:ext>
              </a:extLst>
            </p:cNvPr>
            <p:cNvCxnSpPr>
              <a:cxnSpLocks/>
            </p:cNvCxnSpPr>
            <p:nvPr/>
          </p:nvCxnSpPr>
          <p:spPr>
            <a:xfrm>
              <a:off x="9816457" y="2293036"/>
              <a:ext cx="635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4F3D7D-74CB-304C-9225-CD4D5FF384B3}"/>
              </a:ext>
            </a:extLst>
          </p:cNvPr>
          <p:cNvCxnSpPr>
            <a:cxnSpLocks/>
          </p:cNvCxnSpPr>
          <p:nvPr/>
        </p:nvCxnSpPr>
        <p:spPr>
          <a:xfrm>
            <a:off x="4051920" y="0"/>
            <a:ext cx="0" cy="68629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6005DEB-8074-4F43-A0F4-445F00E5DCAE}"/>
              </a:ext>
            </a:extLst>
          </p:cNvPr>
          <p:cNvCxnSpPr>
            <a:cxnSpLocks/>
          </p:cNvCxnSpPr>
          <p:nvPr/>
        </p:nvCxnSpPr>
        <p:spPr>
          <a:xfrm>
            <a:off x="8101263" y="-962"/>
            <a:ext cx="0" cy="68629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215A570-159A-4A4E-B3C9-7DE91932F1D1}"/>
              </a:ext>
            </a:extLst>
          </p:cNvPr>
          <p:cNvSpPr txBox="1">
            <a:spLocks/>
          </p:cNvSpPr>
          <p:nvPr/>
        </p:nvSpPr>
        <p:spPr>
          <a:xfrm>
            <a:off x="593837" y="3407787"/>
            <a:ext cx="2844152" cy="2269498"/>
          </a:xfrm>
          <a:prstGeom prst="rect">
            <a:avLst/>
          </a:prstGeom>
        </p:spPr>
        <p:txBody>
          <a:bodyPr lIns="216000" tIns="0" rIns="216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Don’t just track your competitor campaigns –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itchFamily="50" charset="0"/>
              </a:rPr>
              <a:t>understand total competitive context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. Interrogate their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tactics, understand their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strategy, and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itchFamily="50" charset="0"/>
              </a:rPr>
              <a:t>pre-empt their next move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E9542EFF-61C4-7F44-BB88-B8DB6E825A26}"/>
              </a:ext>
            </a:extLst>
          </p:cNvPr>
          <p:cNvSpPr txBox="1">
            <a:spLocks/>
          </p:cNvSpPr>
          <p:nvPr/>
        </p:nvSpPr>
        <p:spPr>
          <a:xfrm>
            <a:off x="4579352" y="3653097"/>
            <a:ext cx="2844152" cy="2269498"/>
          </a:xfrm>
          <a:prstGeom prst="rect">
            <a:avLst/>
          </a:prstGeom>
        </p:spPr>
        <p:txBody>
          <a:bodyPr lIns="216000" tIns="0" rIns="216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You’ve spent a lot of time and effort on engaging your audience, but that’s not enough anymore. 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You can now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itchFamily="50" charset="0"/>
              </a:rPr>
              <a:t>master the timing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 and seize their attention in the moment.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319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72CFF225-4940-724F-8CDD-148D0C9E62C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 l="34062" t="-165" r="32823" b="165"/>
          <a:stretch/>
        </p:blipFill>
        <p:spPr>
          <a:xfrm>
            <a:off x="4056054" y="-30480"/>
            <a:ext cx="4086000" cy="6899280"/>
          </a:xfrm>
          <a:prstGeom prst="rect">
            <a:avLst/>
          </a:prstGeom>
          <a:ln>
            <a:noFill/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C4FEB00-8D6F-E84D-B23F-6CCB69DCB2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l="62710" t="438" r="4493" b="968"/>
          <a:stretch/>
        </p:blipFill>
        <p:spPr>
          <a:xfrm flipH="1">
            <a:off x="-2" y="-20320"/>
            <a:ext cx="4051922" cy="688634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EC06053-5F1D-894D-BE27-4EE4815346B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55713" t="566" r="11171" b="623"/>
          <a:stretch/>
        </p:blipFill>
        <p:spPr>
          <a:xfrm>
            <a:off x="8101264" y="-20320"/>
            <a:ext cx="4090736" cy="688848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E0D0DD8-DCDC-8742-9E9F-835EFCE89B94}"/>
              </a:ext>
            </a:extLst>
          </p:cNvPr>
          <p:cNvGrpSpPr/>
          <p:nvPr/>
        </p:nvGrpSpPr>
        <p:grpSpPr>
          <a:xfrm>
            <a:off x="593837" y="1716505"/>
            <a:ext cx="2858332" cy="4219073"/>
            <a:chOff x="593837" y="1716505"/>
            <a:chExt cx="2858332" cy="421907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438BB16-C727-B54A-9B35-C6F89D7910D9}"/>
                </a:ext>
              </a:extLst>
            </p:cNvPr>
            <p:cNvSpPr/>
            <p:nvPr/>
          </p:nvSpPr>
          <p:spPr>
            <a:xfrm>
              <a:off x="599749" y="1716505"/>
              <a:ext cx="2852420" cy="3867353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18470956-96AD-2A4B-AB43-410E353B470E}"/>
                </a:ext>
              </a:extLst>
            </p:cNvPr>
            <p:cNvSpPr/>
            <p:nvPr/>
          </p:nvSpPr>
          <p:spPr>
            <a:xfrm>
              <a:off x="1015307" y="5406189"/>
              <a:ext cx="2021305" cy="52938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000" spc="300" dirty="0">
                  <a:solidFill>
                    <a:srgbClr val="FFFFFF"/>
                  </a:solidFill>
                  <a:latin typeface="Gotham Book" panose="02000604040000020004" pitchFamily="2" charset="0"/>
                </a:rPr>
                <a:t>IN REAL TIME</a:t>
              </a:r>
            </a:p>
          </p:txBody>
        </p:sp>
        <p:sp>
          <p:nvSpPr>
            <p:cNvPr id="11" name="Title 3">
              <a:extLst>
                <a:ext uri="{FF2B5EF4-FFF2-40B4-BE49-F238E27FC236}">
                  <a16:creationId xmlns:a16="http://schemas.microsoft.com/office/drawing/2014/main" id="{560769CD-9F65-854B-B3F8-9FF5C7463F2F}"/>
                </a:ext>
              </a:extLst>
            </p:cNvPr>
            <p:cNvSpPr txBox="1">
              <a:spLocks/>
            </p:cNvSpPr>
            <p:nvPr/>
          </p:nvSpPr>
          <p:spPr>
            <a:xfrm>
              <a:off x="604667" y="2655974"/>
              <a:ext cx="2842585" cy="91683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BE MORE </a:t>
              </a:r>
              <a:b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CFC">
                      <a:lumMod val="10000"/>
                    </a:srgbClr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</a:b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INFORMED</a:t>
              </a:r>
            </a:p>
          </p:txBody>
        </p:sp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B215A570-159A-4A4E-B3C9-7DE91932F1D1}"/>
                </a:ext>
              </a:extLst>
            </p:cNvPr>
            <p:cNvSpPr txBox="1">
              <a:spLocks/>
            </p:cNvSpPr>
            <p:nvPr/>
          </p:nvSpPr>
          <p:spPr>
            <a:xfrm>
              <a:off x="593837" y="3407787"/>
              <a:ext cx="2844152" cy="2269498"/>
            </a:xfrm>
            <a:prstGeom prst="rect">
              <a:avLst/>
            </a:prstGeom>
          </p:spPr>
          <p:txBody>
            <a:bodyPr lIns="216000" tIns="0" rIns="21600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Don’t just track your competitor campaigns – 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Bold" pitchFamily="50" charset="0"/>
                </a:rPr>
                <a:t>understand total competitive context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. Interrogate their </a:t>
              </a:r>
              <a:b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tactics, understand their </a:t>
              </a:r>
              <a:b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strategy, and 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Bold" pitchFamily="50" charset="0"/>
                </a:rPr>
                <a:t>pre-empt their next move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.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187FBAC-3D07-9440-9107-68200C0759D6}"/>
                </a:ext>
              </a:extLst>
            </p:cNvPr>
            <p:cNvCxnSpPr>
              <a:cxnSpLocks/>
            </p:cNvCxnSpPr>
            <p:nvPr/>
          </p:nvCxnSpPr>
          <p:spPr>
            <a:xfrm>
              <a:off x="1708459" y="2293787"/>
              <a:ext cx="635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6798E64-0396-FF4B-B820-D741CD4A0FB7}"/>
              </a:ext>
            </a:extLst>
          </p:cNvPr>
          <p:cNvGrpSpPr/>
          <p:nvPr/>
        </p:nvGrpSpPr>
        <p:grpSpPr>
          <a:xfrm>
            <a:off x="4575218" y="1755659"/>
            <a:ext cx="2852420" cy="4219073"/>
            <a:chOff x="8707747" y="1715754"/>
            <a:chExt cx="2852420" cy="421907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E8A5A1-B797-E042-AC53-74C0BC274032}"/>
                </a:ext>
              </a:extLst>
            </p:cNvPr>
            <p:cNvSpPr/>
            <p:nvPr/>
          </p:nvSpPr>
          <p:spPr>
            <a:xfrm>
              <a:off x="8707747" y="1715754"/>
              <a:ext cx="2852420" cy="3867353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B15DDCA0-1A3F-1248-A3A0-005E18F1D473}"/>
                </a:ext>
              </a:extLst>
            </p:cNvPr>
            <p:cNvSpPr/>
            <p:nvPr/>
          </p:nvSpPr>
          <p:spPr>
            <a:xfrm>
              <a:off x="9123305" y="5405438"/>
              <a:ext cx="2021305" cy="52938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000" spc="300" dirty="0">
                  <a:solidFill>
                    <a:srgbClr val="FFFFFF"/>
                  </a:solidFill>
                  <a:latin typeface="Gotham Book" panose="02000604040000020004" pitchFamily="2" charset="0"/>
                </a:rPr>
                <a:t>IN REAL TIME</a:t>
              </a:r>
            </a:p>
          </p:txBody>
        </p:sp>
        <p:sp>
          <p:nvSpPr>
            <p:cNvPr id="18" name="Title 3">
              <a:extLst>
                <a:ext uri="{FF2B5EF4-FFF2-40B4-BE49-F238E27FC236}">
                  <a16:creationId xmlns:a16="http://schemas.microsoft.com/office/drawing/2014/main" id="{C1650501-0A55-E045-B431-460DA1890210}"/>
                </a:ext>
              </a:extLst>
            </p:cNvPr>
            <p:cNvSpPr txBox="1">
              <a:spLocks/>
            </p:cNvSpPr>
            <p:nvPr/>
          </p:nvSpPr>
          <p:spPr>
            <a:xfrm>
              <a:off x="8712665" y="2655223"/>
              <a:ext cx="2842585" cy="91683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BE MORE </a:t>
              </a:r>
              <a:b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</a:b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60000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RELEVANT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37A5F7-62B9-5243-B5A9-14F086AC6F18}"/>
                </a:ext>
              </a:extLst>
            </p:cNvPr>
            <p:cNvCxnSpPr>
              <a:cxnSpLocks/>
            </p:cNvCxnSpPr>
            <p:nvPr/>
          </p:nvCxnSpPr>
          <p:spPr>
            <a:xfrm>
              <a:off x="9816457" y="2293036"/>
              <a:ext cx="635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39DF3D6-0B92-DB4A-9C57-174486FF10EB}"/>
              </a:ext>
            </a:extLst>
          </p:cNvPr>
          <p:cNvGrpSpPr/>
          <p:nvPr/>
        </p:nvGrpSpPr>
        <p:grpSpPr>
          <a:xfrm>
            <a:off x="8751851" y="1716505"/>
            <a:ext cx="2867190" cy="4219073"/>
            <a:chOff x="4653748" y="1715754"/>
            <a:chExt cx="2867190" cy="421907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527663-8049-774E-9785-02F0CFF658C8}"/>
                </a:ext>
              </a:extLst>
            </p:cNvPr>
            <p:cNvSpPr/>
            <p:nvPr/>
          </p:nvSpPr>
          <p:spPr>
            <a:xfrm>
              <a:off x="4653748" y="1715754"/>
              <a:ext cx="2852420" cy="3867353"/>
            </a:xfrm>
            <a:prstGeom prst="rect">
              <a:avLst/>
            </a:prstGeom>
            <a:solidFill>
              <a:schemeClr val="bg1">
                <a:alpha val="9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A115D616-861B-CC44-A57A-8132D88546B8}"/>
                </a:ext>
              </a:extLst>
            </p:cNvPr>
            <p:cNvSpPr/>
            <p:nvPr/>
          </p:nvSpPr>
          <p:spPr>
            <a:xfrm>
              <a:off x="5069306" y="5405438"/>
              <a:ext cx="2021305" cy="529389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000" spc="300" dirty="0">
                  <a:solidFill>
                    <a:srgbClr val="FFFFFF"/>
                  </a:solidFill>
                  <a:latin typeface="Gotham Book" panose="02000604040000020004" pitchFamily="2" charset="0"/>
                </a:rPr>
                <a:t>IN REAL TIME</a:t>
              </a:r>
            </a:p>
          </p:txBody>
        </p:sp>
        <p:sp>
          <p:nvSpPr>
            <p:cNvPr id="27" name="Title 3">
              <a:extLst>
                <a:ext uri="{FF2B5EF4-FFF2-40B4-BE49-F238E27FC236}">
                  <a16:creationId xmlns:a16="http://schemas.microsoft.com/office/drawing/2014/main" id="{0B8A4F0C-1CFC-B643-A0D0-BE0CF7F63988}"/>
                </a:ext>
              </a:extLst>
            </p:cNvPr>
            <p:cNvSpPr txBox="1">
              <a:spLocks/>
            </p:cNvSpPr>
            <p:nvPr/>
          </p:nvSpPr>
          <p:spPr>
            <a:xfrm>
              <a:off x="4658666" y="2655223"/>
              <a:ext cx="2842585" cy="91683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lvl="0" algn="ctr">
                <a:defRPr/>
              </a:pPr>
              <a:r>
                <a:rPr lang="en-GB" sz="2400" b="1" dirty="0">
                  <a:solidFill>
                    <a:srgbClr val="262626"/>
                  </a:solidFill>
                  <a:latin typeface="Gotham Bold" panose="02000604030000020004" pitchFamily="2" charset="0"/>
                </a:rPr>
                <a:t>BE MORE </a:t>
              </a:r>
              <a:r>
                <a:rPr lang="en-GB" sz="2400" b="1" dirty="0">
                  <a:solidFill>
                    <a:srgbClr val="ED1010"/>
                  </a:solidFill>
                  <a:latin typeface="Gotham Bold" panose="02000604030000020004" pitchFamily="2" charset="0"/>
                </a:rPr>
                <a:t>EFFICIENT</a:t>
              </a:r>
            </a:p>
          </p:txBody>
        </p:sp>
        <p:sp>
          <p:nvSpPr>
            <p:cNvPr id="28" name="Content Placeholder 2">
              <a:extLst>
                <a:ext uri="{FF2B5EF4-FFF2-40B4-BE49-F238E27FC236}">
                  <a16:creationId xmlns:a16="http://schemas.microsoft.com/office/drawing/2014/main" id="{B4AABEC7-7729-F84C-B630-A757B9426C41}"/>
                </a:ext>
              </a:extLst>
            </p:cNvPr>
            <p:cNvSpPr txBox="1">
              <a:spLocks/>
            </p:cNvSpPr>
            <p:nvPr/>
          </p:nvSpPr>
          <p:spPr>
            <a:xfrm>
              <a:off x="4676786" y="3463482"/>
              <a:ext cx="2844152" cy="2269498"/>
            </a:xfrm>
            <a:prstGeom prst="rect">
              <a:avLst/>
            </a:prstGeom>
          </p:spPr>
          <p:txBody>
            <a:bodyPr lIns="216000" tIns="0" rIns="21600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Identify campaign inefficiencies </a:t>
              </a: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90F10"/>
                  </a:solidFill>
                  <a:effectLst/>
                  <a:uLnTx/>
                  <a:uFillTx/>
                  <a:latin typeface="Gotham Bold" pitchFamily="50" charset="0"/>
                </a:rPr>
                <a:t>in real-time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.  Spot opportunities and </a:t>
              </a:r>
              <a:b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optimise your schedule </a:t>
              </a:r>
              <a:b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to be more effective in converting</a:t>
              </a:r>
              <a:r>
                <a:rPr kumimoji="0" lang="en-GB" sz="1400" b="0" i="0" u="none" strike="noStrike" kern="1200" cap="none" spc="0" normalizeH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 </a:t>
              </a:r>
              <a:r>
                <a:rPr kumimoji="0" lang="en-GB" sz="1400" b="1" i="0" u="none" strike="noStrike" kern="1200" cap="none" spc="0" normalizeH="0" noProof="0" dirty="0">
                  <a:ln>
                    <a:noFill/>
                  </a:ln>
                  <a:effectLst/>
                  <a:uLnTx/>
                  <a:uFillTx/>
                  <a:latin typeface="Gotham Bold" pitchFamily="50" charset="0"/>
                </a:rPr>
                <a:t>immediate purchase</a:t>
              </a:r>
              <a:r>
                <a:rPr kumimoji="0" lang="en-GB" sz="1400" b="0" i="0" u="none" strike="noStrike" kern="1200" cap="none" spc="0" normalizeH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 and building brand equity</a:t>
              </a:r>
              <a:r>
                <a:rPr kumimoji="0" lang="en-GB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.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6F3E2F-B38C-0646-9CC7-32F598A92DA1}"/>
                </a:ext>
              </a:extLst>
            </p:cNvPr>
            <p:cNvCxnSpPr>
              <a:cxnSpLocks/>
            </p:cNvCxnSpPr>
            <p:nvPr/>
          </p:nvCxnSpPr>
          <p:spPr>
            <a:xfrm>
              <a:off x="5762458" y="2293036"/>
              <a:ext cx="635000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089D10-14E0-9C42-86F0-4A19F5B13C3C}"/>
              </a:ext>
            </a:extLst>
          </p:cNvPr>
          <p:cNvCxnSpPr>
            <a:cxnSpLocks/>
          </p:cNvCxnSpPr>
          <p:nvPr/>
        </p:nvCxnSpPr>
        <p:spPr>
          <a:xfrm>
            <a:off x="4051920" y="0"/>
            <a:ext cx="0" cy="68629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B6E854-06A1-9F4E-87BE-DFBFE8D02D9B}"/>
              </a:ext>
            </a:extLst>
          </p:cNvPr>
          <p:cNvCxnSpPr>
            <a:cxnSpLocks/>
          </p:cNvCxnSpPr>
          <p:nvPr/>
        </p:nvCxnSpPr>
        <p:spPr>
          <a:xfrm>
            <a:off x="8101263" y="-962"/>
            <a:ext cx="0" cy="686297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9542EFF-61C4-7F44-BB88-B8DB6E825A26}"/>
              </a:ext>
            </a:extLst>
          </p:cNvPr>
          <p:cNvSpPr txBox="1">
            <a:spLocks/>
          </p:cNvSpPr>
          <p:nvPr/>
        </p:nvSpPr>
        <p:spPr>
          <a:xfrm>
            <a:off x="4579352" y="3653097"/>
            <a:ext cx="2844152" cy="2269498"/>
          </a:xfrm>
          <a:prstGeom prst="rect">
            <a:avLst/>
          </a:prstGeom>
        </p:spPr>
        <p:txBody>
          <a:bodyPr lIns="216000" tIns="0" rIns="216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You’ve spent a lot of time and effort on engaging your audience, but that’s not enough anymore. 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You can now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itchFamily="50" charset="0"/>
              </a:rPr>
              <a:t>master the timing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 and seize their attention in the moment.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4607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C0EE3BEE-E0C8-F242-8A29-DCF051A1371C}"/>
              </a:ext>
            </a:extLst>
          </p:cNvPr>
          <p:cNvGrpSpPr/>
          <p:nvPr/>
        </p:nvGrpSpPr>
        <p:grpSpPr>
          <a:xfrm>
            <a:off x="0" y="0"/>
            <a:ext cx="12192000" cy="6863788"/>
            <a:chOff x="0" y="-2"/>
            <a:chExt cx="12192000" cy="6863788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663AFD6-22BF-A64E-9924-68DD3C718E7A}"/>
                </a:ext>
              </a:extLst>
            </p:cNvPr>
            <p:cNvSpPr/>
            <p:nvPr/>
          </p:nvSpPr>
          <p:spPr>
            <a:xfrm>
              <a:off x="0" y="-2"/>
              <a:ext cx="12191996" cy="68626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55DC284-F30D-5E41-82ED-424C41ACFD93}"/>
                </a:ext>
              </a:extLst>
            </p:cNvPr>
            <p:cNvSpPr/>
            <p:nvPr/>
          </p:nvSpPr>
          <p:spPr>
            <a:xfrm>
              <a:off x="4259262" y="-2"/>
              <a:ext cx="7932734" cy="6862654"/>
            </a:xfrm>
            <a:custGeom>
              <a:avLst/>
              <a:gdLst>
                <a:gd name="connsiteX0" fmla="*/ 0 w 7932734"/>
                <a:gd name="connsiteY0" fmla="*/ 0 h 6862654"/>
                <a:gd name="connsiteX1" fmla="*/ 7932734 w 7932734"/>
                <a:gd name="connsiteY1" fmla="*/ 0 h 6862654"/>
                <a:gd name="connsiteX2" fmla="*/ 7932734 w 7932734"/>
                <a:gd name="connsiteY2" fmla="*/ 6862654 h 6862654"/>
                <a:gd name="connsiteX3" fmla="*/ 7607360 w 7932734"/>
                <a:gd name="connsiteY3" fmla="*/ 6862654 h 6862654"/>
                <a:gd name="connsiteX4" fmla="*/ 0 w 7932734"/>
                <a:gd name="connsiteY4" fmla="*/ 0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2734" h="6862654">
                  <a:moveTo>
                    <a:pt x="0" y="0"/>
                  </a:moveTo>
                  <a:lnTo>
                    <a:pt x="7932734" y="0"/>
                  </a:lnTo>
                  <a:lnTo>
                    <a:pt x="7932734" y="6862654"/>
                  </a:lnTo>
                  <a:lnTo>
                    <a:pt x="7607360" y="6862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32C69D58-BA3F-F942-B4D4-AC89BC22DE25}"/>
                </a:ext>
              </a:extLst>
            </p:cNvPr>
            <p:cNvSpPr/>
            <p:nvPr/>
          </p:nvSpPr>
          <p:spPr>
            <a:xfrm>
              <a:off x="6183269" y="-2"/>
              <a:ext cx="6008731" cy="6862654"/>
            </a:xfrm>
            <a:custGeom>
              <a:avLst/>
              <a:gdLst>
                <a:gd name="connsiteX0" fmla="*/ 4613068 w 6008731"/>
                <a:gd name="connsiteY0" fmla="*/ 0 h 6862654"/>
                <a:gd name="connsiteX1" fmla="*/ 6008731 w 6008731"/>
                <a:gd name="connsiteY1" fmla="*/ 0 h 6862654"/>
                <a:gd name="connsiteX2" fmla="*/ 6008731 w 6008731"/>
                <a:gd name="connsiteY2" fmla="*/ 6858002 h 6862654"/>
                <a:gd name="connsiteX3" fmla="*/ 5797024 w 6008731"/>
                <a:gd name="connsiteY3" fmla="*/ 6858002 h 6862654"/>
                <a:gd name="connsiteX4" fmla="*/ 0 w 6008731"/>
                <a:gd name="connsiteY4" fmla="*/ 6862654 h 6862654"/>
                <a:gd name="connsiteX5" fmla="*/ 4592697 w 6008731"/>
                <a:gd name="connsiteY5" fmla="*/ 2 h 6862654"/>
                <a:gd name="connsiteX6" fmla="*/ 4613068 w 6008731"/>
                <a:gd name="connsiteY6" fmla="*/ 2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8731" h="6862654">
                  <a:moveTo>
                    <a:pt x="4613068" y="0"/>
                  </a:moveTo>
                  <a:lnTo>
                    <a:pt x="6008731" y="0"/>
                  </a:lnTo>
                  <a:lnTo>
                    <a:pt x="6008731" y="6858002"/>
                  </a:lnTo>
                  <a:lnTo>
                    <a:pt x="5797024" y="6858002"/>
                  </a:lnTo>
                  <a:lnTo>
                    <a:pt x="0" y="6862654"/>
                  </a:lnTo>
                  <a:lnTo>
                    <a:pt x="4592697" y="2"/>
                  </a:lnTo>
                  <a:lnTo>
                    <a:pt x="4613068" y="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7D46D5B-314F-F44A-B884-BF37F1F004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/>
            <a:stretch/>
          </p:blipFill>
          <p:spPr>
            <a:xfrm>
              <a:off x="6095996" y="0"/>
              <a:ext cx="6096000" cy="6863786"/>
            </a:xfrm>
            <a:prstGeom prst="rect">
              <a:avLst/>
            </a:prstGeom>
          </p:spPr>
        </p:pic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87EAFBBD-F921-9D42-8796-6EC1D4669DEE}"/>
              </a:ext>
            </a:extLst>
          </p:cNvPr>
          <p:cNvSpPr txBox="1">
            <a:spLocks/>
          </p:cNvSpPr>
          <p:nvPr/>
        </p:nvSpPr>
        <p:spPr>
          <a:xfrm>
            <a:off x="586429" y="3752352"/>
            <a:ext cx="6358466" cy="1158481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REAL-TIME</a:t>
            </a:r>
            <a:b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</a:b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TV INTELLIGENCE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286EE6-8A8E-A340-A129-442D88E09C17}"/>
              </a:ext>
            </a:extLst>
          </p:cNvPr>
          <p:cNvCxnSpPr>
            <a:cxnSpLocks/>
          </p:cNvCxnSpPr>
          <p:nvPr/>
        </p:nvCxnSpPr>
        <p:spPr>
          <a:xfrm>
            <a:off x="618328" y="3475919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7E52BAF-2F1D-324D-AE9B-C8B885C8819F}"/>
              </a:ext>
            </a:extLst>
          </p:cNvPr>
          <p:cNvSpPr txBox="1"/>
          <p:nvPr/>
        </p:nvSpPr>
        <p:spPr>
          <a:xfrm>
            <a:off x="496525" y="416436"/>
            <a:ext cx="22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8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Handel Gothic D" pitchFamily="2" charset="77"/>
                <a:ea typeface="+mn-ea"/>
                <a:cs typeface="+mn-cs"/>
              </a:rPr>
              <a:t>adgile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3598D7-B715-1249-AE7A-F79ED035C030}"/>
              </a:ext>
            </a:extLst>
          </p:cNvPr>
          <p:cNvSpPr txBox="1"/>
          <p:nvPr/>
        </p:nvSpPr>
        <p:spPr>
          <a:xfrm>
            <a:off x="-320633" y="1703750"/>
            <a:ext cx="226287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  <a:alpha val="10000"/>
                  </a:srgbClr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+mn-cs"/>
              </a:rPr>
              <a:t>2</a:t>
            </a:r>
            <a:r>
              <a:rPr kumimoji="0" lang="en-US" sz="275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  <a:alpha val="10000"/>
                  </a:srgbClr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+mn-cs"/>
              </a:rPr>
              <a:t>       </a:t>
            </a:r>
            <a:endParaRPr kumimoji="0" lang="en-US" sz="57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  <a:alpha val="10000"/>
                </a:srgbClr>
              </a:solidFill>
              <a:effectLst/>
              <a:uLnTx/>
              <a:uFillTx/>
              <a:latin typeface="Gotham Black" panose="02000604030000020004" pitchFamily="2" charset="0"/>
              <a:ea typeface="+mn-ea"/>
              <a:cs typeface="+mn-cs"/>
            </a:endParaRPr>
          </a:p>
        </p:txBody>
      </p:sp>
      <p:sp>
        <p:nvSpPr>
          <p:cNvPr id="15" name="Oval 14">
            <a:hlinkClick r:id="rId4" action="ppaction://hlinksldjump"/>
            <a:extLst>
              <a:ext uri="{FF2B5EF4-FFF2-40B4-BE49-F238E27FC236}">
                <a16:creationId xmlns:a16="http://schemas.microsoft.com/office/drawing/2014/main" id="{81A39855-131E-1A4D-99FA-A97CF3362FD4}"/>
              </a:ext>
            </a:extLst>
          </p:cNvPr>
          <p:cNvSpPr/>
          <p:nvPr/>
        </p:nvSpPr>
        <p:spPr>
          <a:xfrm>
            <a:off x="11346128" y="341798"/>
            <a:ext cx="443970" cy="44397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8" name="Straight Connector 17">
            <a:hlinkClick r:id="rId4" action="ppaction://hlinksldjump"/>
            <a:extLst>
              <a:ext uri="{FF2B5EF4-FFF2-40B4-BE49-F238E27FC236}">
                <a16:creationId xmlns:a16="http://schemas.microsoft.com/office/drawing/2014/main" id="{2E12E80B-2005-C84D-B5BF-BF9F1D2C7A4B}"/>
              </a:ext>
            </a:extLst>
          </p:cNvPr>
          <p:cNvCxnSpPr/>
          <p:nvPr/>
        </p:nvCxnSpPr>
        <p:spPr>
          <a:xfrm>
            <a:off x="11470803" y="513238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hlinkClick r:id="rId4" action="ppaction://hlinksldjump"/>
            <a:extLst>
              <a:ext uri="{FF2B5EF4-FFF2-40B4-BE49-F238E27FC236}">
                <a16:creationId xmlns:a16="http://schemas.microsoft.com/office/drawing/2014/main" id="{C25E87E6-A432-9F4F-9A36-7DF82E8870F0}"/>
              </a:ext>
            </a:extLst>
          </p:cNvPr>
          <p:cNvCxnSpPr/>
          <p:nvPr/>
        </p:nvCxnSpPr>
        <p:spPr>
          <a:xfrm>
            <a:off x="11470803" y="563784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hlinkClick r:id="rId4" action="ppaction://hlinksldjump"/>
            <a:extLst>
              <a:ext uri="{FF2B5EF4-FFF2-40B4-BE49-F238E27FC236}">
                <a16:creationId xmlns:a16="http://schemas.microsoft.com/office/drawing/2014/main" id="{EA5034E9-F842-6C4F-81E2-33BFD22D5FE9}"/>
              </a:ext>
            </a:extLst>
          </p:cNvPr>
          <p:cNvCxnSpPr/>
          <p:nvPr/>
        </p:nvCxnSpPr>
        <p:spPr>
          <a:xfrm>
            <a:off x="11470803" y="614329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55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09BCCD0-EB05-D445-8127-BE4849FE8B76}"/>
              </a:ext>
            </a:extLst>
          </p:cNvPr>
          <p:cNvSpPr/>
          <p:nvPr/>
        </p:nvSpPr>
        <p:spPr>
          <a:xfrm>
            <a:off x="768348" y="441275"/>
            <a:ext cx="10888716" cy="57245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12CEDE55-2E3F-8944-BF25-C21371E5EE9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61"/>
          <a:stretch/>
        </p:blipFill>
        <p:spPr>
          <a:xfrm>
            <a:off x="0" y="-1"/>
            <a:ext cx="3052482" cy="68911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D58080-B81E-7A4A-9884-EC1529C871AD}"/>
              </a:ext>
            </a:extLst>
          </p:cNvPr>
          <p:cNvSpPr/>
          <p:nvPr/>
        </p:nvSpPr>
        <p:spPr>
          <a:xfrm>
            <a:off x="563807" y="549275"/>
            <a:ext cx="10980738" cy="572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FADAE-AD9A-ED4B-9FC7-F118E5B0063D}"/>
              </a:ext>
            </a:extLst>
          </p:cNvPr>
          <p:cNvSpPr txBox="1"/>
          <p:nvPr/>
        </p:nvSpPr>
        <p:spPr>
          <a:xfrm>
            <a:off x="1206826" y="1025606"/>
            <a:ext cx="975042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GB" sz="2000" spc="300" dirty="0">
                <a:solidFill>
                  <a:srgbClr val="FFFFFF"/>
                </a:solidFill>
                <a:latin typeface="Gotham Light" pitchFamily="2" charset="0"/>
              </a:rPr>
              <a:t>ADGILE MEDIA GIVES YOU 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AA8DB9F-641D-1747-BDDE-164C9034F981}"/>
              </a:ext>
            </a:extLst>
          </p:cNvPr>
          <p:cNvCxnSpPr/>
          <p:nvPr/>
        </p:nvCxnSpPr>
        <p:spPr>
          <a:xfrm>
            <a:off x="9377162" y="4342052"/>
            <a:ext cx="0" cy="720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16CDD18-D95E-4040-A72F-091787786184}"/>
              </a:ext>
            </a:extLst>
          </p:cNvPr>
          <p:cNvCxnSpPr/>
          <p:nvPr/>
        </p:nvCxnSpPr>
        <p:spPr>
          <a:xfrm>
            <a:off x="7181011" y="4342052"/>
            <a:ext cx="0" cy="720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806C566-9558-F84E-8BA8-18BE8631F353}"/>
              </a:ext>
            </a:extLst>
          </p:cNvPr>
          <p:cNvCxnSpPr/>
          <p:nvPr/>
        </p:nvCxnSpPr>
        <p:spPr>
          <a:xfrm>
            <a:off x="4984860" y="4342052"/>
            <a:ext cx="0" cy="720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1730F9A8-DAA9-F546-991B-8B373F1B2DF4}"/>
              </a:ext>
            </a:extLst>
          </p:cNvPr>
          <p:cNvCxnSpPr/>
          <p:nvPr/>
        </p:nvCxnSpPr>
        <p:spPr>
          <a:xfrm>
            <a:off x="2788709" y="4342052"/>
            <a:ext cx="0" cy="720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58FA4B3E-87D1-3244-9545-2509788EB2C2}"/>
              </a:ext>
            </a:extLst>
          </p:cNvPr>
          <p:cNvSpPr/>
          <p:nvPr/>
        </p:nvSpPr>
        <p:spPr>
          <a:xfrm>
            <a:off x="3448406" y="4258760"/>
            <a:ext cx="876756" cy="876756"/>
          </a:xfrm>
          <a:prstGeom prst="ellipse">
            <a:avLst/>
          </a:prstGeom>
          <a:solidFill>
            <a:schemeClr val="accent1">
              <a:lumMod val="50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451D39C-69ED-3648-8BCE-11B863E1F35F}"/>
              </a:ext>
            </a:extLst>
          </p:cNvPr>
          <p:cNvSpPr/>
          <p:nvPr/>
        </p:nvSpPr>
        <p:spPr>
          <a:xfrm>
            <a:off x="3506299" y="4316652"/>
            <a:ext cx="760972" cy="76097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645DED7-7034-8D4E-A881-3E2BDE04F6E5}"/>
              </a:ext>
            </a:extLst>
          </p:cNvPr>
          <p:cNvSpPr/>
          <p:nvPr/>
        </p:nvSpPr>
        <p:spPr>
          <a:xfrm>
            <a:off x="5644557" y="4258760"/>
            <a:ext cx="876756" cy="876756"/>
          </a:xfrm>
          <a:prstGeom prst="ellipse">
            <a:avLst/>
          </a:prstGeom>
          <a:solidFill>
            <a:schemeClr val="accent1">
              <a:lumMod val="50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69445C53-4692-184F-95B2-6B48E169555A}"/>
              </a:ext>
            </a:extLst>
          </p:cNvPr>
          <p:cNvSpPr/>
          <p:nvPr/>
        </p:nvSpPr>
        <p:spPr>
          <a:xfrm>
            <a:off x="5702450" y="4316652"/>
            <a:ext cx="760972" cy="76097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28C96AE-428F-C34E-923A-EE5E0563B837}"/>
              </a:ext>
            </a:extLst>
          </p:cNvPr>
          <p:cNvSpPr/>
          <p:nvPr/>
        </p:nvSpPr>
        <p:spPr>
          <a:xfrm>
            <a:off x="7840708" y="4258760"/>
            <a:ext cx="876756" cy="876756"/>
          </a:xfrm>
          <a:prstGeom prst="ellipse">
            <a:avLst/>
          </a:prstGeom>
          <a:solidFill>
            <a:schemeClr val="accent1">
              <a:lumMod val="50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AB5474C-70CB-7544-9B2F-A2CC0F8AF0C8}"/>
              </a:ext>
            </a:extLst>
          </p:cNvPr>
          <p:cNvSpPr/>
          <p:nvPr/>
        </p:nvSpPr>
        <p:spPr>
          <a:xfrm>
            <a:off x="7898601" y="4316652"/>
            <a:ext cx="760972" cy="76097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3A00ECE-24E5-2D46-B042-1A18BE119434}"/>
              </a:ext>
            </a:extLst>
          </p:cNvPr>
          <p:cNvSpPr/>
          <p:nvPr/>
        </p:nvSpPr>
        <p:spPr>
          <a:xfrm>
            <a:off x="10000285" y="4286192"/>
            <a:ext cx="876756" cy="876756"/>
          </a:xfrm>
          <a:prstGeom prst="ellipse">
            <a:avLst/>
          </a:prstGeom>
          <a:solidFill>
            <a:schemeClr val="accent1">
              <a:lumMod val="50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32B3324-E840-434E-8D0A-D8B6C0E4BC3C}"/>
              </a:ext>
            </a:extLst>
          </p:cNvPr>
          <p:cNvSpPr/>
          <p:nvPr/>
        </p:nvSpPr>
        <p:spPr>
          <a:xfrm>
            <a:off x="10058178" y="4344084"/>
            <a:ext cx="760972" cy="760972"/>
          </a:xfrm>
          <a:prstGeom prst="ellipse">
            <a:avLst/>
          </a:prstGeom>
          <a:solidFill>
            <a:schemeClr val="accent1">
              <a:lumMod val="75000"/>
              <a:alpha val="50000"/>
            </a:schemeClr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0BFF62C-BA09-EB44-804B-CE73C9869708}"/>
              </a:ext>
            </a:extLst>
          </p:cNvPr>
          <p:cNvSpPr txBox="1"/>
          <p:nvPr/>
        </p:nvSpPr>
        <p:spPr>
          <a:xfrm>
            <a:off x="967130" y="5181762"/>
            <a:ext cx="143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Channels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2354CB5-2B43-C34C-BE56-0388D939AF09}"/>
              </a:ext>
            </a:extLst>
          </p:cNvPr>
          <p:cNvSpPr/>
          <p:nvPr/>
        </p:nvSpPr>
        <p:spPr>
          <a:xfrm>
            <a:off x="1248080" y="4258760"/>
            <a:ext cx="876756" cy="876756"/>
          </a:xfrm>
          <a:prstGeom prst="ellipse">
            <a:avLst/>
          </a:prstGeom>
          <a:solidFill>
            <a:schemeClr val="accent1">
              <a:lumMod val="50000"/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5E1168A-923B-F143-94C4-BC8EA5C705C5}"/>
              </a:ext>
            </a:extLst>
          </p:cNvPr>
          <p:cNvSpPr/>
          <p:nvPr/>
        </p:nvSpPr>
        <p:spPr>
          <a:xfrm>
            <a:off x="1305973" y="4316652"/>
            <a:ext cx="760972" cy="7609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48D9BB-5CF7-2549-B785-27F716823354}"/>
              </a:ext>
            </a:extLst>
          </p:cNvPr>
          <p:cNvSpPr txBox="1"/>
          <p:nvPr/>
        </p:nvSpPr>
        <p:spPr>
          <a:xfrm>
            <a:off x="3167456" y="5181762"/>
            <a:ext cx="143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Viewers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CD31515-3827-2F40-A16F-5D4275394883}"/>
              </a:ext>
            </a:extLst>
          </p:cNvPr>
          <p:cNvSpPr/>
          <p:nvPr/>
        </p:nvSpPr>
        <p:spPr>
          <a:xfrm>
            <a:off x="3506299" y="4316652"/>
            <a:ext cx="760972" cy="7609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9A3FE1C-E356-E34A-97C7-47D8F6A298BC}"/>
              </a:ext>
            </a:extLst>
          </p:cNvPr>
          <p:cNvSpPr txBox="1"/>
          <p:nvPr/>
        </p:nvSpPr>
        <p:spPr>
          <a:xfrm>
            <a:off x="5363607" y="5181762"/>
            <a:ext cx="143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Brands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4C3198-E78C-4D43-9306-7FF804CEF5E5}"/>
              </a:ext>
            </a:extLst>
          </p:cNvPr>
          <p:cNvSpPr txBox="1"/>
          <p:nvPr/>
        </p:nvSpPr>
        <p:spPr>
          <a:xfrm>
            <a:off x="7559758" y="5181762"/>
            <a:ext cx="143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rgbClr val="FFFFFF"/>
                </a:solidFill>
                <a:latin typeface="Gotham Bold" panose="02000604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Insights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ld" panose="02000604030000020004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4CA5BB5-6A1F-4044-B8A0-4DF6A5CCB8F1}"/>
              </a:ext>
            </a:extLst>
          </p:cNvPr>
          <p:cNvSpPr txBox="1"/>
          <p:nvPr/>
        </p:nvSpPr>
        <p:spPr>
          <a:xfrm>
            <a:off x="9719335" y="5206562"/>
            <a:ext cx="14386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Responsive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CD31515-3827-2F40-A16F-5D4275394883}"/>
              </a:ext>
            </a:extLst>
          </p:cNvPr>
          <p:cNvSpPr/>
          <p:nvPr/>
        </p:nvSpPr>
        <p:spPr>
          <a:xfrm>
            <a:off x="5673690" y="4316652"/>
            <a:ext cx="760972" cy="7609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CD31515-3827-2F40-A16F-5D4275394883}"/>
              </a:ext>
            </a:extLst>
          </p:cNvPr>
          <p:cNvSpPr/>
          <p:nvPr/>
        </p:nvSpPr>
        <p:spPr>
          <a:xfrm>
            <a:off x="7898600" y="4316852"/>
            <a:ext cx="760972" cy="7609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CD31515-3827-2F40-A16F-5D4275394883}"/>
              </a:ext>
            </a:extLst>
          </p:cNvPr>
          <p:cNvSpPr/>
          <p:nvPr/>
        </p:nvSpPr>
        <p:spPr>
          <a:xfrm>
            <a:off x="10058177" y="4342052"/>
            <a:ext cx="760972" cy="760972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itle 3">
            <a:extLst>
              <a:ext uri="{FF2B5EF4-FFF2-40B4-BE49-F238E27FC236}">
                <a16:creationId xmlns:a16="http://schemas.microsoft.com/office/drawing/2014/main" id="{C5C1B538-4A69-9940-9767-9E00111E19DE}"/>
              </a:ext>
            </a:extLst>
          </p:cNvPr>
          <p:cNvSpPr txBox="1">
            <a:spLocks/>
          </p:cNvSpPr>
          <p:nvPr/>
        </p:nvSpPr>
        <p:spPr>
          <a:xfrm>
            <a:off x="1106353" y="1517674"/>
            <a:ext cx="9750424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100% VISIBILITY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B92D1E-421B-AB4B-AA1B-5E78291B28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2583" y="4509783"/>
            <a:ext cx="167979" cy="363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F269885-F50F-6945-943D-B5DA0C38EBA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95642" y="4589466"/>
            <a:ext cx="384585" cy="21600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9B420B4-7355-1747-8A8F-AB0C8BCB329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7150" y="4522285"/>
            <a:ext cx="272332" cy="3492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8B9267E-7D5C-3643-8843-FF520F545D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5500" y="4528635"/>
            <a:ext cx="342000" cy="3420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EC6D7EA-F925-8949-BE7B-90876FCB07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3971" y="4536159"/>
            <a:ext cx="402750" cy="3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89392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100323C5-1A0F-F441-8143-B47D30315693}"/>
              </a:ext>
            </a:extLst>
          </p:cNvPr>
          <p:cNvSpPr/>
          <p:nvPr/>
        </p:nvSpPr>
        <p:spPr>
          <a:xfrm>
            <a:off x="0" y="1269572"/>
            <a:ext cx="6200284" cy="4115222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51D35E-0A39-2A43-88AC-232F24A16A6B}"/>
              </a:ext>
            </a:extLst>
          </p:cNvPr>
          <p:cNvSpPr/>
          <p:nvPr/>
        </p:nvSpPr>
        <p:spPr>
          <a:xfrm>
            <a:off x="0" y="549275"/>
            <a:ext cx="4879975" cy="57245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3B2D220-B02A-0240-A125-DD4EB3C951EE}"/>
              </a:ext>
            </a:extLst>
          </p:cNvPr>
          <p:cNvSpPr/>
          <p:nvPr/>
        </p:nvSpPr>
        <p:spPr>
          <a:xfrm>
            <a:off x="-7790" y="1366845"/>
            <a:ext cx="6096000" cy="410527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itle 3">
            <a:extLst>
              <a:ext uri="{FF2B5EF4-FFF2-40B4-BE49-F238E27FC236}">
                <a16:creationId xmlns:a16="http://schemas.microsoft.com/office/drawing/2014/main" id="{E1068225-3B5F-FC4D-A260-7FECB5C131FA}"/>
              </a:ext>
            </a:extLst>
          </p:cNvPr>
          <p:cNvSpPr txBox="1">
            <a:spLocks/>
          </p:cNvSpPr>
          <p:nvPr/>
        </p:nvSpPr>
        <p:spPr>
          <a:xfrm>
            <a:off x="6711681" y="2017736"/>
            <a:ext cx="4856432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Bold" panose="02000604030000020004" pitchFamily="2" charset="0"/>
                <a:ea typeface="Roboto Black" panose="02000000000000000000" pitchFamily="2" charset="0"/>
                <a:cs typeface="+mj-cs"/>
              </a:rPr>
              <a:t>EVERY </a:t>
            </a:r>
            <a:r>
              <a:rPr lang="en-GB" sz="2400" b="1" dirty="0">
                <a:solidFill>
                  <a:srgbClr val="E60000"/>
                </a:solidFill>
                <a:latin typeface="Gotham Bold" panose="02000604030000020004" pitchFamily="2" charset="0"/>
                <a:ea typeface="Roboto Black" panose="02000000000000000000" pitchFamily="2" charset="0"/>
              </a:rPr>
              <a:t>TV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Roboto Black" panose="02000000000000000000" pitchFamily="2" charset="0"/>
                <a:cs typeface="+mj-cs"/>
              </a:rPr>
              <a:t>CHANNEL COVERED 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7EA6D18-ACC3-6743-91C5-9DE6A0FF53B7}"/>
              </a:ext>
            </a:extLst>
          </p:cNvPr>
          <p:cNvCxnSpPr>
            <a:cxnSpLocks/>
          </p:cNvCxnSpPr>
          <p:nvPr/>
        </p:nvCxnSpPr>
        <p:spPr>
          <a:xfrm>
            <a:off x="6708750" y="1731618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C318A0C9-C1C9-5945-ACAA-59DB336EE60F}"/>
              </a:ext>
            </a:extLst>
          </p:cNvPr>
          <p:cNvCxnSpPr/>
          <p:nvPr/>
        </p:nvCxnSpPr>
        <p:spPr>
          <a:xfrm>
            <a:off x="1679861" y="2253320"/>
            <a:ext cx="0" cy="36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F55C376-F794-C848-ADB0-BAC1358471D3}"/>
              </a:ext>
            </a:extLst>
          </p:cNvPr>
          <p:cNvCxnSpPr/>
          <p:nvPr/>
        </p:nvCxnSpPr>
        <p:spPr>
          <a:xfrm>
            <a:off x="3021871" y="2253320"/>
            <a:ext cx="0" cy="36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E59FE883-4FD8-CD42-B049-D2DDE25135C9}"/>
              </a:ext>
            </a:extLst>
          </p:cNvPr>
          <p:cNvCxnSpPr/>
          <p:nvPr/>
        </p:nvCxnSpPr>
        <p:spPr>
          <a:xfrm>
            <a:off x="4364324" y="2253320"/>
            <a:ext cx="0" cy="36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68358D4A-F271-F747-9706-83F2A5D99AB7}"/>
              </a:ext>
            </a:extLst>
          </p:cNvPr>
          <p:cNvCxnSpPr/>
          <p:nvPr/>
        </p:nvCxnSpPr>
        <p:spPr>
          <a:xfrm>
            <a:off x="3021871" y="3249000"/>
            <a:ext cx="0" cy="36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F6B899DA-FFAD-554C-A488-BE46A160AF58}"/>
              </a:ext>
            </a:extLst>
          </p:cNvPr>
          <p:cNvCxnSpPr/>
          <p:nvPr/>
        </p:nvCxnSpPr>
        <p:spPr>
          <a:xfrm>
            <a:off x="1679861" y="3249000"/>
            <a:ext cx="0" cy="36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A4F2F79E-3A59-BD40-ACAB-613711660A9A}"/>
              </a:ext>
            </a:extLst>
          </p:cNvPr>
          <p:cNvCxnSpPr/>
          <p:nvPr/>
        </p:nvCxnSpPr>
        <p:spPr>
          <a:xfrm>
            <a:off x="4364324" y="3249000"/>
            <a:ext cx="0" cy="36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610841AB-7339-4C48-81CB-BF939C26F3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117" y="2081048"/>
            <a:ext cx="687600" cy="687600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D9208637-7516-DE4C-A540-10912A016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251" y="4217009"/>
            <a:ext cx="650484" cy="434334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F6626453-5EA9-124B-8B36-7C2EF195B8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336" y="2106736"/>
            <a:ext cx="612000" cy="612000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AF3F5ED4-1BBD-CF45-8729-9B32DD12256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6523" y="4250576"/>
            <a:ext cx="797540" cy="367200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71A66851-DA24-C548-97AD-47C42C58070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2236" y="2117503"/>
            <a:ext cx="609968" cy="612000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90B69EED-C4C1-8C46-8178-B3953D0F158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9312" y="2121429"/>
            <a:ext cx="837089" cy="58334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45568D93-E1C3-394B-86BC-5DD09BE410F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647" b="28193"/>
          <a:stretch/>
        </p:blipFill>
        <p:spPr>
          <a:xfrm>
            <a:off x="1886670" y="3189895"/>
            <a:ext cx="916208" cy="459561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F57D07FF-786B-9940-AA3B-A6BCD3DE93E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586" y="3263336"/>
            <a:ext cx="725234" cy="331329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815AB90D-4614-584D-B10F-A8EB7D3C03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8399" y="3096475"/>
            <a:ext cx="1149344" cy="646506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216986C9-52D2-DF4D-BCEB-F0ACB30C1E8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1227" y="4250576"/>
            <a:ext cx="810372" cy="36720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90749DA4-C661-D148-A332-A74CBB43E041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8782" y="4250576"/>
            <a:ext cx="925228" cy="36720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0360A43-B0DD-0449-A2F8-AF4CA8ADE58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2155" y="2291284"/>
            <a:ext cx="906362" cy="242905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0B9580A4-7F89-7E4E-A467-E3F40C9B21B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87" y="3195088"/>
            <a:ext cx="464490" cy="488644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0EAEB2A5-9A60-BB4C-B070-34FE2DA2E38A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2600" y="2080820"/>
            <a:ext cx="684635" cy="688057"/>
          </a:xfrm>
          <a:prstGeom prst="rect">
            <a:avLst/>
          </a:prstGeom>
        </p:spPr>
      </p:pic>
      <p:pic>
        <p:nvPicPr>
          <p:cNvPr id="134" name="Picture 26">
            <a:extLst>
              <a:ext uri="{FF2B5EF4-FFF2-40B4-BE49-F238E27FC236}">
                <a16:creationId xmlns:a16="http://schemas.microsoft.com/office/drawing/2014/main" id="{E9FA6649-936D-2B43-AD35-68A523D68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55144" y="2203855"/>
            <a:ext cx="884153" cy="43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097BB87A-E33F-714A-A9D1-94A6146CDFD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6948" y="2251204"/>
            <a:ext cx="981816" cy="323796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DC4237CF-52CC-604E-B612-67A68EF705D5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387" y="3170982"/>
            <a:ext cx="950890" cy="536857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E392E2DE-0C33-8444-A696-9036D2DA27AC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22362" b="16695"/>
          <a:stretch/>
        </p:blipFill>
        <p:spPr>
          <a:xfrm>
            <a:off x="1904315" y="3151247"/>
            <a:ext cx="880918" cy="536857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7C5B05A0-9DB2-704E-86FF-D94938369ED7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4135" y="3137238"/>
            <a:ext cx="583525" cy="583525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49C03F8A-4EE7-794D-90B5-2136820C657F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3906" y="3291786"/>
            <a:ext cx="826595" cy="274429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E6C90932-B734-B045-9660-1CEA4BFDA016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26" r="14836" b="309"/>
          <a:stretch/>
        </p:blipFill>
        <p:spPr>
          <a:xfrm>
            <a:off x="763493" y="4152513"/>
            <a:ext cx="542001" cy="563327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FF65FFBA-CEED-E045-B850-AB8807D0C596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9308" y="4196184"/>
            <a:ext cx="951970" cy="475985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458612D7-CF21-8748-BE8C-6D2A6A38988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903" y="4198482"/>
            <a:ext cx="617021" cy="471389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9B2AE63F-3AB5-714C-AA00-A79BBC812E65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3216" y="4186272"/>
            <a:ext cx="696360" cy="49580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EEEADCA0-C5FF-2845-8FE7-0F5AF308D58F}"/>
              </a:ext>
            </a:extLst>
          </p:cNvPr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46697"/>
          <a:stretch/>
        </p:blipFill>
        <p:spPr>
          <a:xfrm>
            <a:off x="584044" y="2307349"/>
            <a:ext cx="881746" cy="234999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4F23F1B-B961-A64D-95B3-282EE1B4A32B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7022" y="2183579"/>
            <a:ext cx="916629" cy="458315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A248974B-AC30-634F-AC25-12133567961A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2090" y="2169359"/>
            <a:ext cx="650261" cy="508288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A45C18A8-6D95-C145-9973-B6F81E94C149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5895" y="2237489"/>
            <a:ext cx="943922" cy="351227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F48D7D32-54A2-5044-B762-7CE04DE26E94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405" y="3335013"/>
            <a:ext cx="978855" cy="208794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EA95AF93-C895-1141-B8B7-7E27600A09D2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2995" y="3291981"/>
            <a:ext cx="925804" cy="274038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45419FBD-E1B3-EE47-9B79-4E930331EF8F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689" y="3264073"/>
            <a:ext cx="874170" cy="311204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91ACFBBE-7FF4-A345-AF26-961C9A4DAF7A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1993" y="3139694"/>
            <a:ext cx="590420" cy="578612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62E849A7-4261-7F46-9DAE-C047A5099579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762" y="4251061"/>
            <a:ext cx="679463" cy="36623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83E5FE1C-FE46-D74F-A2D5-7892C88EE3A3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8672" y="4166104"/>
            <a:ext cx="633242" cy="536145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FDFAAD4E-E8DC-F440-99AC-9156C906816D}"/>
              </a:ext>
            </a:extLst>
          </p:cNvPr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922"/>
          <a:stretch/>
        </p:blipFill>
        <p:spPr>
          <a:xfrm>
            <a:off x="3357816" y="4276796"/>
            <a:ext cx="677194" cy="314761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1D6D2E77-AC0B-944F-AC0C-76509DB6101B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461" y="4259675"/>
            <a:ext cx="669871" cy="349003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0CB09396-C70C-F443-A1E3-48BAE21DCBB0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8836" r="39305" b="21333"/>
          <a:stretch/>
        </p:blipFill>
        <p:spPr>
          <a:xfrm>
            <a:off x="897089" y="2079834"/>
            <a:ext cx="255656" cy="690029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64312534-8DA1-B140-B853-20F70657B8EC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3857" y="2260867"/>
            <a:ext cx="882958" cy="303738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A4B7D0B8-0320-EC48-AF78-874AE9DBBEB4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973" y="2258941"/>
            <a:ext cx="646494" cy="329124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A894FC08-C8D6-9A41-9B3B-2DDF5479DE6B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2752" y="2121978"/>
            <a:ext cx="590209" cy="582249"/>
          </a:xfrm>
          <a:prstGeom prst="rect">
            <a:avLst/>
          </a:prstGeom>
        </p:spPr>
      </p:pic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B10F2B71-4ED2-7143-AE01-EB729437AC40}"/>
              </a:ext>
            </a:extLst>
          </p:cNvPr>
          <p:cNvCxnSpPr/>
          <p:nvPr/>
        </p:nvCxnSpPr>
        <p:spPr>
          <a:xfrm>
            <a:off x="3021871" y="4254176"/>
            <a:ext cx="0" cy="36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63CB2648-E33E-794F-B8D9-63484755A736}"/>
              </a:ext>
            </a:extLst>
          </p:cNvPr>
          <p:cNvCxnSpPr/>
          <p:nvPr/>
        </p:nvCxnSpPr>
        <p:spPr>
          <a:xfrm>
            <a:off x="1679861" y="4254176"/>
            <a:ext cx="0" cy="36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F0D328A-CBE3-904F-8BBE-E2B03A6EA3CA}"/>
              </a:ext>
            </a:extLst>
          </p:cNvPr>
          <p:cNvCxnSpPr/>
          <p:nvPr/>
        </p:nvCxnSpPr>
        <p:spPr>
          <a:xfrm>
            <a:off x="4364324" y="4254176"/>
            <a:ext cx="0" cy="36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3" name="Picture 162">
            <a:extLst>
              <a:ext uri="{FF2B5EF4-FFF2-40B4-BE49-F238E27FC236}">
                <a16:creationId xmlns:a16="http://schemas.microsoft.com/office/drawing/2014/main" id="{D39F429D-1C64-4540-8F15-7287CBCD21FD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7236" y="3297565"/>
            <a:ext cx="475192" cy="28369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D9C1A030-8EC2-9041-924C-F1910955E07A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3058" y="3213817"/>
            <a:ext cx="823432" cy="411716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FFB4B07F-F6CD-3243-9671-053F71B47A37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161" y="3229475"/>
            <a:ext cx="625472" cy="399051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8DC5AF40-616E-C348-95EB-C3E7B62DAAED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957" y="3222625"/>
            <a:ext cx="678493" cy="41275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1F50AE0F-851D-1048-9276-54AC44B27FFF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07" y="4211033"/>
            <a:ext cx="892573" cy="446287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B6631043-91DF-AF4F-ACB1-E6621410499C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851" y="4253899"/>
            <a:ext cx="690885" cy="360555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3B6B011C-98DC-0249-AB55-7B4FC57A2381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01305" y="4336189"/>
            <a:ext cx="790216" cy="195974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68ECF75D-F98B-AB4B-9A62-2D0D933CD594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76692" y="4346216"/>
            <a:ext cx="1109409" cy="175920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552E62D2-7ECA-974A-83B8-DF4C08C4E694}"/>
              </a:ext>
            </a:extLst>
          </p:cNvPr>
          <p:cNvGrpSpPr/>
          <p:nvPr/>
        </p:nvGrpSpPr>
        <p:grpSpPr>
          <a:xfrm>
            <a:off x="11381066" y="261275"/>
            <a:ext cx="576000" cy="576000"/>
            <a:chOff x="11273490" y="248817"/>
            <a:chExt cx="576000" cy="576000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12B3A059-6985-0047-8F96-8B11DFF2285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3490" y="248817"/>
              <a:ext cx="576000" cy="576000"/>
              <a:chOff x="3020532" y="4675852"/>
              <a:chExt cx="876756" cy="876756"/>
            </a:xfrm>
          </p:grpSpPr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B74DB2F8-DBFB-1F40-AC4F-CFF530E393B3}"/>
                  </a:ext>
                </a:extLst>
              </p:cNvPr>
              <p:cNvSpPr/>
              <p:nvPr/>
            </p:nvSpPr>
            <p:spPr>
              <a:xfrm>
                <a:off x="3020532" y="4675852"/>
                <a:ext cx="876756" cy="876756"/>
              </a:xfrm>
              <a:prstGeom prst="ellipse">
                <a:avLst/>
              </a:prstGeom>
              <a:solidFill>
                <a:schemeClr val="accent4"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D7747A79-5878-2F45-B401-394A34B50BDA}"/>
                  </a:ext>
                </a:extLst>
              </p:cNvPr>
              <p:cNvSpPr/>
              <p:nvPr/>
            </p:nvSpPr>
            <p:spPr>
              <a:xfrm>
                <a:off x="3078425" y="4733744"/>
                <a:ext cx="760972" cy="76097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EE04AD57-989D-4045-B1EF-ABB41CD2B0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504171" y="412747"/>
              <a:ext cx="114638" cy="2481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016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repeatCount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500"/>
                            </p:stCondLst>
                            <p:childTnLst>
                              <p:par>
                                <p:cTn id="8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500"/>
                            </p:stCondLst>
                            <p:childTnLst>
                              <p:par>
                                <p:cTn id="10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1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500"/>
                            </p:stCondLst>
                            <p:childTnLst>
                              <p:par>
                                <p:cTn id="12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000"/>
                            </p:stCondLst>
                            <p:childTnLst>
                              <p:par>
                                <p:cTn id="13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8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6500"/>
                            </p:stCondLst>
                            <p:childTnLst>
                              <p:par>
                                <p:cTn id="14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9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7000"/>
                            </p:stCondLst>
                            <p:childTnLst>
                              <p:par>
                                <p:cTn id="15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0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7500"/>
                            </p:stCondLst>
                            <p:childTnLst>
                              <p:par>
                                <p:cTn id="17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8000"/>
                            </p:stCondLst>
                            <p:childTnLst>
                              <p:par>
                                <p:cTn id="18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500"/>
                            </p:stCondLst>
                            <p:childTnLst>
                              <p:par>
                                <p:cTn id="19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3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9000"/>
                            </p:stCondLst>
                            <p:childTnLst>
                              <p:par>
                                <p:cTn id="20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9500"/>
                            </p:stCondLst>
                            <p:childTnLst>
                              <p:par>
                                <p:cTn id="21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5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2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6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0500"/>
                            </p:stCondLst>
                            <p:childTnLst>
                              <p:par>
                                <p:cTn id="23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7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11000"/>
                            </p:stCondLst>
                            <p:childTnLst>
                              <p:par>
                                <p:cTn id="24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8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1500"/>
                            </p:stCondLst>
                            <p:childTnLst>
                              <p:par>
                                <p:cTn id="25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9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6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0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1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2500"/>
                            </p:stCondLst>
                            <p:childTnLst>
                              <p:par>
                                <p:cTn id="28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1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2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0" fill="hold">
                            <p:stCondLst>
                              <p:cond delay="13000"/>
                            </p:stCondLst>
                            <p:childTnLst>
                              <p:par>
                                <p:cTn id="291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2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1" fill="hold">
                            <p:stCondLst>
                              <p:cond delay="13500"/>
                            </p:stCondLst>
                            <p:childTnLst>
                              <p:par>
                                <p:cTn id="302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3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13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4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3" fill="hold">
                            <p:stCondLst>
                              <p:cond delay="14500"/>
                            </p:stCondLst>
                            <p:childTnLst>
                              <p:par>
                                <p:cTn id="324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5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4" fill="hold">
                            <p:stCondLst>
                              <p:cond delay="15000"/>
                            </p:stCondLst>
                            <p:childTnLst>
                              <p:par>
                                <p:cTn id="335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5" fill="hold">
                            <p:stCondLst>
                              <p:cond delay="15500"/>
                            </p:stCondLst>
                            <p:childTnLst>
                              <p:par>
                                <p:cTn id="346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57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8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9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7" fill="hold">
                            <p:stCondLst>
                              <p:cond delay="16500"/>
                            </p:stCondLst>
                            <p:childTnLst>
                              <p:par>
                                <p:cTn id="36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9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0" dur="5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5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8" fill="hold">
                            <p:stCondLst>
                              <p:cond delay="17000"/>
                            </p:stCondLst>
                            <p:childTnLst>
                              <p:par>
                                <p:cTn id="379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80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1" dur="5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8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6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8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9" fill="hold">
                            <p:stCondLst>
                              <p:cond delay="17500"/>
                            </p:stCondLst>
                            <p:childTnLst>
                              <p:par>
                                <p:cTn id="390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1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2" dur="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24FF69-3BA6-BC41-9792-486942FF78AB}"/>
              </a:ext>
            </a:extLst>
          </p:cNvPr>
          <p:cNvSpPr/>
          <p:nvPr/>
        </p:nvSpPr>
        <p:spPr>
          <a:xfrm>
            <a:off x="5494227" y="562323"/>
            <a:ext cx="2447925" cy="6300390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dist="127000" dir="13500000" algn="br" rotWithShape="0">
              <a:schemeClr val="bg1">
                <a:lumMod val="95000"/>
                <a:alpha val="9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7E5915-64C9-4249-8A3F-32BBF673D61E}"/>
              </a:ext>
            </a:extLst>
          </p:cNvPr>
          <p:cNvSpPr/>
          <p:nvPr/>
        </p:nvSpPr>
        <p:spPr>
          <a:xfrm>
            <a:off x="4829908" y="1283928"/>
            <a:ext cx="7362092" cy="4561208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A38E545E-F135-DF4D-95A7-86DF2A4C93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3133" y="4179202"/>
            <a:ext cx="857302" cy="498098"/>
          </a:xfrm>
          <a:custGeom>
            <a:avLst/>
            <a:gdLst>
              <a:gd name="T0" fmla="*/ 2117 w 4578"/>
              <a:gd name="T1" fmla="*/ 2313 h 2659"/>
              <a:gd name="T2" fmla="*/ 3692 w 4578"/>
              <a:gd name="T3" fmla="*/ 1378 h 2659"/>
              <a:gd name="T4" fmla="*/ 3593 w 4578"/>
              <a:gd name="T5" fmla="*/ 1033 h 2659"/>
              <a:gd name="T6" fmla="*/ 3396 w 4578"/>
              <a:gd name="T7" fmla="*/ 1033 h 2659"/>
              <a:gd name="T8" fmla="*/ 3298 w 4578"/>
              <a:gd name="T9" fmla="*/ 984 h 2659"/>
              <a:gd name="T10" fmla="*/ 3199 w 4578"/>
              <a:gd name="T11" fmla="*/ 1033 h 2659"/>
              <a:gd name="T12" fmla="*/ 3002 w 4578"/>
              <a:gd name="T13" fmla="*/ 1083 h 2659"/>
              <a:gd name="T14" fmla="*/ 2756 w 4578"/>
              <a:gd name="T15" fmla="*/ 1033 h 2659"/>
              <a:gd name="T16" fmla="*/ 2460 w 4578"/>
              <a:gd name="T17" fmla="*/ 1033 h 2659"/>
              <a:gd name="T18" fmla="*/ 2166 w 4578"/>
              <a:gd name="T19" fmla="*/ 935 h 2659"/>
              <a:gd name="T20" fmla="*/ 2018 w 4578"/>
              <a:gd name="T21" fmla="*/ 1033 h 2659"/>
              <a:gd name="T22" fmla="*/ 1969 w 4578"/>
              <a:gd name="T23" fmla="*/ 1083 h 2659"/>
              <a:gd name="T24" fmla="*/ 1723 w 4578"/>
              <a:gd name="T25" fmla="*/ 935 h 2659"/>
              <a:gd name="T26" fmla="*/ 1378 w 4578"/>
              <a:gd name="T27" fmla="*/ 738 h 2659"/>
              <a:gd name="T28" fmla="*/ 1279 w 4578"/>
              <a:gd name="T29" fmla="*/ 590 h 2659"/>
              <a:gd name="T30" fmla="*/ 1230 w 4578"/>
              <a:gd name="T31" fmla="*/ 442 h 2659"/>
              <a:gd name="T32" fmla="*/ 936 w 4578"/>
              <a:gd name="T33" fmla="*/ 344 h 2659"/>
              <a:gd name="T34" fmla="*/ 885 w 4578"/>
              <a:gd name="T35" fmla="*/ 344 h 2659"/>
              <a:gd name="T36" fmla="*/ 788 w 4578"/>
              <a:gd name="T37" fmla="*/ 344 h 2659"/>
              <a:gd name="T38" fmla="*/ 688 w 4578"/>
              <a:gd name="T39" fmla="*/ 148 h 2659"/>
              <a:gd name="T40" fmla="*/ 591 w 4578"/>
              <a:gd name="T41" fmla="*/ 99 h 2659"/>
              <a:gd name="T42" fmla="*/ 295 w 4578"/>
              <a:gd name="T43" fmla="*/ 99 h 2659"/>
              <a:gd name="T44" fmla="*/ 49 w 4578"/>
              <a:gd name="T45" fmla="*/ 48 h 2659"/>
              <a:gd name="T46" fmla="*/ 0 w 4578"/>
              <a:gd name="T47" fmla="*/ 2067 h 2659"/>
              <a:gd name="T48" fmla="*/ 246 w 4578"/>
              <a:gd name="T49" fmla="*/ 2264 h 2659"/>
              <a:gd name="T50" fmla="*/ 591 w 4578"/>
              <a:gd name="T51" fmla="*/ 2264 h 2659"/>
              <a:gd name="T52" fmla="*/ 936 w 4578"/>
              <a:gd name="T53" fmla="*/ 2362 h 2659"/>
              <a:gd name="T54" fmla="*/ 1279 w 4578"/>
              <a:gd name="T55" fmla="*/ 2461 h 2659"/>
              <a:gd name="T56" fmla="*/ 1723 w 4578"/>
              <a:gd name="T57" fmla="*/ 2214 h 2659"/>
              <a:gd name="T58" fmla="*/ 1821 w 4578"/>
              <a:gd name="T59" fmla="*/ 2116 h 2659"/>
              <a:gd name="T60" fmla="*/ 1821 w 4578"/>
              <a:gd name="T61" fmla="*/ 2067 h 2659"/>
              <a:gd name="T62" fmla="*/ 2117 w 4578"/>
              <a:gd name="T63" fmla="*/ 2116 h 2659"/>
              <a:gd name="T64" fmla="*/ 1920 w 4578"/>
              <a:gd name="T65" fmla="*/ 2214 h 2659"/>
              <a:gd name="T66" fmla="*/ 2166 w 4578"/>
              <a:gd name="T67" fmla="*/ 2264 h 2659"/>
              <a:gd name="T68" fmla="*/ 2314 w 4578"/>
              <a:gd name="T69" fmla="*/ 2165 h 2659"/>
              <a:gd name="T70" fmla="*/ 2263 w 4578"/>
              <a:gd name="T71" fmla="*/ 2313 h 2659"/>
              <a:gd name="T72" fmla="*/ 2411 w 4578"/>
              <a:gd name="T73" fmla="*/ 2362 h 2659"/>
              <a:gd name="T74" fmla="*/ 2559 w 4578"/>
              <a:gd name="T75" fmla="*/ 2510 h 2659"/>
              <a:gd name="T76" fmla="*/ 2756 w 4578"/>
              <a:gd name="T77" fmla="*/ 2608 h 2659"/>
              <a:gd name="T78" fmla="*/ 2805 w 4578"/>
              <a:gd name="T79" fmla="*/ 2608 h 2659"/>
              <a:gd name="T80" fmla="*/ 2756 w 4578"/>
              <a:gd name="T81" fmla="*/ 2510 h 2659"/>
              <a:gd name="T82" fmla="*/ 2707 w 4578"/>
              <a:gd name="T83" fmla="*/ 2411 h 2659"/>
              <a:gd name="T84" fmla="*/ 3298 w 4578"/>
              <a:gd name="T85" fmla="*/ 2165 h 2659"/>
              <a:gd name="T86" fmla="*/ 3741 w 4578"/>
              <a:gd name="T87" fmla="*/ 1968 h 2659"/>
              <a:gd name="T88" fmla="*/ 4380 w 4578"/>
              <a:gd name="T89" fmla="*/ 1919 h 2659"/>
              <a:gd name="T90" fmla="*/ 4577 w 4578"/>
              <a:gd name="T91" fmla="*/ 1771 h 2659"/>
              <a:gd name="T92" fmla="*/ 2214 w 4578"/>
              <a:gd name="T93" fmla="*/ 2214 h 2659"/>
              <a:gd name="T94" fmla="*/ 2314 w 4578"/>
              <a:gd name="T95" fmla="*/ 2214 h 2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78" h="2659">
                <a:moveTo>
                  <a:pt x="2214" y="2313"/>
                </a:moveTo>
                <a:lnTo>
                  <a:pt x="2214" y="2313"/>
                </a:lnTo>
                <a:lnTo>
                  <a:pt x="2166" y="2264"/>
                </a:lnTo>
                <a:lnTo>
                  <a:pt x="2117" y="2313"/>
                </a:lnTo>
                <a:lnTo>
                  <a:pt x="2214" y="2313"/>
                </a:lnTo>
                <a:close/>
                <a:moveTo>
                  <a:pt x="3692" y="1426"/>
                </a:moveTo>
                <a:lnTo>
                  <a:pt x="3641" y="1426"/>
                </a:lnTo>
                <a:lnTo>
                  <a:pt x="3692" y="1378"/>
                </a:lnTo>
                <a:lnTo>
                  <a:pt x="3692" y="1329"/>
                </a:lnTo>
                <a:lnTo>
                  <a:pt x="3641" y="1280"/>
                </a:lnTo>
                <a:lnTo>
                  <a:pt x="3593" y="1132"/>
                </a:lnTo>
                <a:lnTo>
                  <a:pt x="3593" y="1033"/>
                </a:lnTo>
                <a:lnTo>
                  <a:pt x="3544" y="1033"/>
                </a:lnTo>
                <a:lnTo>
                  <a:pt x="3445" y="984"/>
                </a:lnTo>
                <a:lnTo>
                  <a:pt x="3445" y="984"/>
                </a:lnTo>
                <a:lnTo>
                  <a:pt x="3396" y="1033"/>
                </a:lnTo>
                <a:lnTo>
                  <a:pt x="3347" y="1033"/>
                </a:lnTo>
                <a:lnTo>
                  <a:pt x="3347" y="984"/>
                </a:lnTo>
                <a:lnTo>
                  <a:pt x="3298" y="984"/>
                </a:lnTo>
                <a:lnTo>
                  <a:pt x="3298" y="984"/>
                </a:lnTo>
                <a:lnTo>
                  <a:pt x="3248" y="1033"/>
                </a:lnTo>
                <a:lnTo>
                  <a:pt x="3248" y="1033"/>
                </a:lnTo>
                <a:lnTo>
                  <a:pt x="3248" y="1033"/>
                </a:lnTo>
                <a:lnTo>
                  <a:pt x="3199" y="1033"/>
                </a:lnTo>
                <a:lnTo>
                  <a:pt x="3150" y="1033"/>
                </a:lnTo>
                <a:lnTo>
                  <a:pt x="3150" y="1033"/>
                </a:lnTo>
                <a:lnTo>
                  <a:pt x="3101" y="1083"/>
                </a:lnTo>
                <a:lnTo>
                  <a:pt x="3002" y="1083"/>
                </a:lnTo>
                <a:lnTo>
                  <a:pt x="2953" y="1033"/>
                </a:lnTo>
                <a:lnTo>
                  <a:pt x="2854" y="1033"/>
                </a:lnTo>
                <a:lnTo>
                  <a:pt x="2805" y="1033"/>
                </a:lnTo>
                <a:lnTo>
                  <a:pt x="2756" y="1033"/>
                </a:lnTo>
                <a:lnTo>
                  <a:pt x="2756" y="1033"/>
                </a:lnTo>
                <a:lnTo>
                  <a:pt x="2657" y="1033"/>
                </a:lnTo>
                <a:lnTo>
                  <a:pt x="2608" y="1033"/>
                </a:lnTo>
                <a:lnTo>
                  <a:pt x="2460" y="1033"/>
                </a:lnTo>
                <a:lnTo>
                  <a:pt x="2411" y="984"/>
                </a:lnTo>
                <a:lnTo>
                  <a:pt x="2363" y="935"/>
                </a:lnTo>
                <a:lnTo>
                  <a:pt x="2263" y="935"/>
                </a:lnTo>
                <a:lnTo>
                  <a:pt x="2166" y="935"/>
                </a:lnTo>
                <a:lnTo>
                  <a:pt x="2117" y="935"/>
                </a:lnTo>
                <a:lnTo>
                  <a:pt x="2066" y="984"/>
                </a:lnTo>
                <a:lnTo>
                  <a:pt x="2018" y="984"/>
                </a:lnTo>
                <a:lnTo>
                  <a:pt x="2018" y="1033"/>
                </a:lnTo>
                <a:lnTo>
                  <a:pt x="2018" y="1033"/>
                </a:lnTo>
                <a:lnTo>
                  <a:pt x="2018" y="1083"/>
                </a:lnTo>
                <a:lnTo>
                  <a:pt x="2018" y="1083"/>
                </a:lnTo>
                <a:lnTo>
                  <a:pt x="1969" y="1083"/>
                </a:lnTo>
                <a:lnTo>
                  <a:pt x="1870" y="1083"/>
                </a:lnTo>
                <a:lnTo>
                  <a:pt x="1821" y="1033"/>
                </a:lnTo>
                <a:lnTo>
                  <a:pt x="1772" y="984"/>
                </a:lnTo>
                <a:lnTo>
                  <a:pt x="1723" y="935"/>
                </a:lnTo>
                <a:lnTo>
                  <a:pt x="1673" y="886"/>
                </a:lnTo>
                <a:lnTo>
                  <a:pt x="1624" y="836"/>
                </a:lnTo>
                <a:lnTo>
                  <a:pt x="1526" y="787"/>
                </a:lnTo>
                <a:lnTo>
                  <a:pt x="1378" y="738"/>
                </a:lnTo>
                <a:lnTo>
                  <a:pt x="1329" y="689"/>
                </a:lnTo>
                <a:lnTo>
                  <a:pt x="1329" y="639"/>
                </a:lnTo>
                <a:lnTo>
                  <a:pt x="1279" y="639"/>
                </a:lnTo>
                <a:lnTo>
                  <a:pt x="1279" y="590"/>
                </a:lnTo>
                <a:lnTo>
                  <a:pt x="1230" y="590"/>
                </a:lnTo>
                <a:lnTo>
                  <a:pt x="1230" y="590"/>
                </a:lnTo>
                <a:lnTo>
                  <a:pt x="1230" y="541"/>
                </a:lnTo>
                <a:lnTo>
                  <a:pt x="1230" y="442"/>
                </a:lnTo>
                <a:lnTo>
                  <a:pt x="1181" y="393"/>
                </a:lnTo>
                <a:lnTo>
                  <a:pt x="1132" y="393"/>
                </a:lnTo>
                <a:lnTo>
                  <a:pt x="1033" y="344"/>
                </a:lnTo>
                <a:lnTo>
                  <a:pt x="936" y="344"/>
                </a:lnTo>
                <a:lnTo>
                  <a:pt x="936" y="296"/>
                </a:lnTo>
                <a:lnTo>
                  <a:pt x="936" y="296"/>
                </a:lnTo>
                <a:lnTo>
                  <a:pt x="885" y="296"/>
                </a:lnTo>
                <a:lnTo>
                  <a:pt x="885" y="344"/>
                </a:lnTo>
                <a:lnTo>
                  <a:pt x="836" y="393"/>
                </a:lnTo>
                <a:lnTo>
                  <a:pt x="836" y="393"/>
                </a:lnTo>
                <a:lnTo>
                  <a:pt x="788" y="393"/>
                </a:lnTo>
                <a:lnTo>
                  <a:pt x="788" y="344"/>
                </a:lnTo>
                <a:lnTo>
                  <a:pt x="739" y="296"/>
                </a:lnTo>
                <a:lnTo>
                  <a:pt x="688" y="245"/>
                </a:lnTo>
                <a:lnTo>
                  <a:pt x="739" y="196"/>
                </a:lnTo>
                <a:lnTo>
                  <a:pt x="688" y="148"/>
                </a:lnTo>
                <a:lnTo>
                  <a:pt x="688" y="148"/>
                </a:lnTo>
                <a:lnTo>
                  <a:pt x="639" y="148"/>
                </a:lnTo>
                <a:lnTo>
                  <a:pt x="639" y="99"/>
                </a:lnTo>
                <a:lnTo>
                  <a:pt x="591" y="99"/>
                </a:lnTo>
                <a:lnTo>
                  <a:pt x="491" y="48"/>
                </a:lnTo>
                <a:lnTo>
                  <a:pt x="394" y="48"/>
                </a:lnTo>
                <a:lnTo>
                  <a:pt x="345" y="48"/>
                </a:lnTo>
                <a:lnTo>
                  <a:pt x="295" y="99"/>
                </a:lnTo>
                <a:lnTo>
                  <a:pt x="246" y="99"/>
                </a:lnTo>
                <a:lnTo>
                  <a:pt x="148" y="48"/>
                </a:lnTo>
                <a:lnTo>
                  <a:pt x="98" y="48"/>
                </a:lnTo>
                <a:lnTo>
                  <a:pt x="49" y="4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2067"/>
                </a:lnTo>
                <a:lnTo>
                  <a:pt x="0" y="2067"/>
                </a:lnTo>
                <a:lnTo>
                  <a:pt x="98" y="2116"/>
                </a:lnTo>
                <a:lnTo>
                  <a:pt x="197" y="2214"/>
                </a:lnTo>
                <a:lnTo>
                  <a:pt x="246" y="2264"/>
                </a:lnTo>
                <a:lnTo>
                  <a:pt x="295" y="2264"/>
                </a:lnTo>
                <a:lnTo>
                  <a:pt x="394" y="2165"/>
                </a:lnTo>
                <a:lnTo>
                  <a:pt x="491" y="2214"/>
                </a:lnTo>
                <a:lnTo>
                  <a:pt x="591" y="2264"/>
                </a:lnTo>
                <a:lnTo>
                  <a:pt x="688" y="2214"/>
                </a:lnTo>
                <a:lnTo>
                  <a:pt x="739" y="2264"/>
                </a:lnTo>
                <a:lnTo>
                  <a:pt x="836" y="2264"/>
                </a:lnTo>
                <a:lnTo>
                  <a:pt x="936" y="2362"/>
                </a:lnTo>
                <a:lnTo>
                  <a:pt x="1082" y="2362"/>
                </a:lnTo>
                <a:lnTo>
                  <a:pt x="1132" y="2411"/>
                </a:lnTo>
                <a:lnTo>
                  <a:pt x="1181" y="2461"/>
                </a:lnTo>
                <a:lnTo>
                  <a:pt x="1279" y="2461"/>
                </a:lnTo>
                <a:lnTo>
                  <a:pt x="1378" y="2461"/>
                </a:lnTo>
                <a:lnTo>
                  <a:pt x="1427" y="2411"/>
                </a:lnTo>
                <a:lnTo>
                  <a:pt x="1575" y="2264"/>
                </a:lnTo>
                <a:lnTo>
                  <a:pt x="1723" y="2214"/>
                </a:lnTo>
                <a:lnTo>
                  <a:pt x="1772" y="2214"/>
                </a:lnTo>
                <a:lnTo>
                  <a:pt x="1821" y="2214"/>
                </a:lnTo>
                <a:lnTo>
                  <a:pt x="1870" y="2165"/>
                </a:lnTo>
                <a:lnTo>
                  <a:pt x="1821" y="2116"/>
                </a:lnTo>
                <a:lnTo>
                  <a:pt x="1821" y="2116"/>
                </a:lnTo>
                <a:lnTo>
                  <a:pt x="1723" y="2116"/>
                </a:lnTo>
                <a:lnTo>
                  <a:pt x="1772" y="2116"/>
                </a:lnTo>
                <a:lnTo>
                  <a:pt x="1821" y="2067"/>
                </a:lnTo>
                <a:lnTo>
                  <a:pt x="2018" y="2017"/>
                </a:lnTo>
                <a:lnTo>
                  <a:pt x="2066" y="2017"/>
                </a:lnTo>
                <a:lnTo>
                  <a:pt x="2066" y="2067"/>
                </a:lnTo>
                <a:lnTo>
                  <a:pt x="2117" y="2116"/>
                </a:lnTo>
                <a:lnTo>
                  <a:pt x="2066" y="2165"/>
                </a:lnTo>
                <a:lnTo>
                  <a:pt x="2066" y="2165"/>
                </a:lnTo>
                <a:lnTo>
                  <a:pt x="2018" y="2214"/>
                </a:lnTo>
                <a:lnTo>
                  <a:pt x="1920" y="2214"/>
                </a:lnTo>
                <a:lnTo>
                  <a:pt x="1920" y="2214"/>
                </a:lnTo>
                <a:lnTo>
                  <a:pt x="1969" y="2264"/>
                </a:lnTo>
                <a:lnTo>
                  <a:pt x="2018" y="2313"/>
                </a:lnTo>
                <a:lnTo>
                  <a:pt x="2166" y="2264"/>
                </a:lnTo>
                <a:lnTo>
                  <a:pt x="2166" y="2214"/>
                </a:lnTo>
                <a:lnTo>
                  <a:pt x="2214" y="2165"/>
                </a:lnTo>
                <a:lnTo>
                  <a:pt x="2263" y="2165"/>
                </a:lnTo>
                <a:lnTo>
                  <a:pt x="2314" y="2165"/>
                </a:lnTo>
                <a:lnTo>
                  <a:pt x="2314" y="2214"/>
                </a:lnTo>
                <a:lnTo>
                  <a:pt x="2314" y="2264"/>
                </a:lnTo>
                <a:lnTo>
                  <a:pt x="2314" y="2264"/>
                </a:lnTo>
                <a:lnTo>
                  <a:pt x="2263" y="2313"/>
                </a:lnTo>
                <a:lnTo>
                  <a:pt x="2263" y="2313"/>
                </a:lnTo>
                <a:lnTo>
                  <a:pt x="2314" y="2362"/>
                </a:lnTo>
                <a:lnTo>
                  <a:pt x="2363" y="2362"/>
                </a:lnTo>
                <a:lnTo>
                  <a:pt x="2411" y="2362"/>
                </a:lnTo>
                <a:lnTo>
                  <a:pt x="2460" y="2411"/>
                </a:lnTo>
                <a:lnTo>
                  <a:pt x="2511" y="2461"/>
                </a:lnTo>
                <a:lnTo>
                  <a:pt x="2511" y="2510"/>
                </a:lnTo>
                <a:lnTo>
                  <a:pt x="2559" y="2510"/>
                </a:lnTo>
                <a:lnTo>
                  <a:pt x="2608" y="2461"/>
                </a:lnTo>
                <a:lnTo>
                  <a:pt x="2657" y="2510"/>
                </a:lnTo>
                <a:lnTo>
                  <a:pt x="2707" y="2559"/>
                </a:lnTo>
                <a:lnTo>
                  <a:pt x="2756" y="2608"/>
                </a:lnTo>
                <a:lnTo>
                  <a:pt x="2756" y="2608"/>
                </a:lnTo>
                <a:lnTo>
                  <a:pt x="2756" y="2658"/>
                </a:lnTo>
                <a:lnTo>
                  <a:pt x="2805" y="2608"/>
                </a:lnTo>
                <a:lnTo>
                  <a:pt x="2805" y="2608"/>
                </a:lnTo>
                <a:lnTo>
                  <a:pt x="2805" y="2559"/>
                </a:lnTo>
                <a:lnTo>
                  <a:pt x="2805" y="2461"/>
                </a:lnTo>
                <a:lnTo>
                  <a:pt x="2805" y="2461"/>
                </a:lnTo>
                <a:lnTo>
                  <a:pt x="2756" y="2510"/>
                </a:lnTo>
                <a:lnTo>
                  <a:pt x="2707" y="2461"/>
                </a:lnTo>
                <a:lnTo>
                  <a:pt x="2657" y="2461"/>
                </a:lnTo>
                <a:lnTo>
                  <a:pt x="2657" y="2411"/>
                </a:lnTo>
                <a:lnTo>
                  <a:pt x="2707" y="2411"/>
                </a:lnTo>
                <a:lnTo>
                  <a:pt x="2756" y="2411"/>
                </a:lnTo>
                <a:lnTo>
                  <a:pt x="2805" y="2411"/>
                </a:lnTo>
                <a:lnTo>
                  <a:pt x="3002" y="2411"/>
                </a:lnTo>
                <a:lnTo>
                  <a:pt x="3298" y="2165"/>
                </a:lnTo>
                <a:lnTo>
                  <a:pt x="3396" y="2067"/>
                </a:lnTo>
                <a:lnTo>
                  <a:pt x="3544" y="2017"/>
                </a:lnTo>
                <a:lnTo>
                  <a:pt x="3641" y="1968"/>
                </a:lnTo>
                <a:lnTo>
                  <a:pt x="3741" y="1968"/>
                </a:lnTo>
                <a:lnTo>
                  <a:pt x="4086" y="1919"/>
                </a:lnTo>
                <a:lnTo>
                  <a:pt x="4232" y="1968"/>
                </a:lnTo>
                <a:lnTo>
                  <a:pt x="4331" y="1919"/>
                </a:lnTo>
                <a:lnTo>
                  <a:pt x="4380" y="1919"/>
                </a:lnTo>
                <a:lnTo>
                  <a:pt x="4479" y="1871"/>
                </a:lnTo>
                <a:lnTo>
                  <a:pt x="4528" y="1820"/>
                </a:lnTo>
                <a:lnTo>
                  <a:pt x="4577" y="1820"/>
                </a:lnTo>
                <a:lnTo>
                  <a:pt x="4577" y="1771"/>
                </a:lnTo>
                <a:lnTo>
                  <a:pt x="3692" y="1426"/>
                </a:lnTo>
                <a:close/>
                <a:moveTo>
                  <a:pt x="2314" y="2214"/>
                </a:moveTo>
                <a:lnTo>
                  <a:pt x="2263" y="2214"/>
                </a:lnTo>
                <a:lnTo>
                  <a:pt x="2214" y="2214"/>
                </a:lnTo>
                <a:lnTo>
                  <a:pt x="2214" y="2214"/>
                </a:lnTo>
                <a:lnTo>
                  <a:pt x="2214" y="2264"/>
                </a:lnTo>
                <a:lnTo>
                  <a:pt x="2214" y="2264"/>
                </a:lnTo>
                <a:lnTo>
                  <a:pt x="2314" y="2214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67" name="Freeform 66">
            <a:extLst>
              <a:ext uri="{FF2B5EF4-FFF2-40B4-BE49-F238E27FC236}">
                <a16:creationId xmlns:a16="http://schemas.microsoft.com/office/drawing/2014/main" id="{7A5A8528-6D09-5744-BFDA-DCF763E053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3133" y="4179202"/>
            <a:ext cx="857302" cy="498098"/>
          </a:xfrm>
          <a:custGeom>
            <a:avLst/>
            <a:gdLst>
              <a:gd name="T0" fmla="*/ 2117 w 4578"/>
              <a:gd name="T1" fmla="*/ 2313 h 2659"/>
              <a:gd name="T2" fmla="*/ 3692 w 4578"/>
              <a:gd name="T3" fmla="*/ 1378 h 2659"/>
              <a:gd name="T4" fmla="*/ 3593 w 4578"/>
              <a:gd name="T5" fmla="*/ 1033 h 2659"/>
              <a:gd name="T6" fmla="*/ 3396 w 4578"/>
              <a:gd name="T7" fmla="*/ 1033 h 2659"/>
              <a:gd name="T8" fmla="*/ 3298 w 4578"/>
              <a:gd name="T9" fmla="*/ 984 h 2659"/>
              <a:gd name="T10" fmla="*/ 3199 w 4578"/>
              <a:gd name="T11" fmla="*/ 1033 h 2659"/>
              <a:gd name="T12" fmla="*/ 3002 w 4578"/>
              <a:gd name="T13" fmla="*/ 1083 h 2659"/>
              <a:gd name="T14" fmla="*/ 2756 w 4578"/>
              <a:gd name="T15" fmla="*/ 1033 h 2659"/>
              <a:gd name="T16" fmla="*/ 2460 w 4578"/>
              <a:gd name="T17" fmla="*/ 1033 h 2659"/>
              <a:gd name="T18" fmla="*/ 2166 w 4578"/>
              <a:gd name="T19" fmla="*/ 935 h 2659"/>
              <a:gd name="T20" fmla="*/ 2018 w 4578"/>
              <a:gd name="T21" fmla="*/ 1033 h 2659"/>
              <a:gd name="T22" fmla="*/ 1969 w 4578"/>
              <a:gd name="T23" fmla="*/ 1083 h 2659"/>
              <a:gd name="T24" fmla="*/ 1723 w 4578"/>
              <a:gd name="T25" fmla="*/ 935 h 2659"/>
              <a:gd name="T26" fmla="*/ 1378 w 4578"/>
              <a:gd name="T27" fmla="*/ 738 h 2659"/>
              <a:gd name="T28" fmla="*/ 1279 w 4578"/>
              <a:gd name="T29" fmla="*/ 590 h 2659"/>
              <a:gd name="T30" fmla="*/ 1230 w 4578"/>
              <a:gd name="T31" fmla="*/ 442 h 2659"/>
              <a:gd name="T32" fmla="*/ 936 w 4578"/>
              <a:gd name="T33" fmla="*/ 344 h 2659"/>
              <a:gd name="T34" fmla="*/ 885 w 4578"/>
              <a:gd name="T35" fmla="*/ 344 h 2659"/>
              <a:gd name="T36" fmla="*/ 788 w 4578"/>
              <a:gd name="T37" fmla="*/ 344 h 2659"/>
              <a:gd name="T38" fmla="*/ 688 w 4578"/>
              <a:gd name="T39" fmla="*/ 148 h 2659"/>
              <a:gd name="T40" fmla="*/ 591 w 4578"/>
              <a:gd name="T41" fmla="*/ 99 h 2659"/>
              <a:gd name="T42" fmla="*/ 295 w 4578"/>
              <a:gd name="T43" fmla="*/ 99 h 2659"/>
              <a:gd name="T44" fmla="*/ 49 w 4578"/>
              <a:gd name="T45" fmla="*/ 48 h 2659"/>
              <a:gd name="T46" fmla="*/ 0 w 4578"/>
              <a:gd name="T47" fmla="*/ 2067 h 2659"/>
              <a:gd name="T48" fmla="*/ 246 w 4578"/>
              <a:gd name="T49" fmla="*/ 2264 h 2659"/>
              <a:gd name="T50" fmla="*/ 591 w 4578"/>
              <a:gd name="T51" fmla="*/ 2264 h 2659"/>
              <a:gd name="T52" fmla="*/ 936 w 4578"/>
              <a:gd name="T53" fmla="*/ 2362 h 2659"/>
              <a:gd name="T54" fmla="*/ 1279 w 4578"/>
              <a:gd name="T55" fmla="*/ 2461 h 2659"/>
              <a:gd name="T56" fmla="*/ 1723 w 4578"/>
              <a:gd name="T57" fmla="*/ 2214 h 2659"/>
              <a:gd name="T58" fmla="*/ 1821 w 4578"/>
              <a:gd name="T59" fmla="*/ 2116 h 2659"/>
              <a:gd name="T60" fmla="*/ 1821 w 4578"/>
              <a:gd name="T61" fmla="*/ 2067 h 2659"/>
              <a:gd name="T62" fmla="*/ 2117 w 4578"/>
              <a:gd name="T63" fmla="*/ 2116 h 2659"/>
              <a:gd name="T64" fmla="*/ 1920 w 4578"/>
              <a:gd name="T65" fmla="*/ 2214 h 2659"/>
              <a:gd name="T66" fmla="*/ 2166 w 4578"/>
              <a:gd name="T67" fmla="*/ 2264 h 2659"/>
              <a:gd name="T68" fmla="*/ 2314 w 4578"/>
              <a:gd name="T69" fmla="*/ 2165 h 2659"/>
              <a:gd name="T70" fmla="*/ 2263 w 4578"/>
              <a:gd name="T71" fmla="*/ 2313 h 2659"/>
              <a:gd name="T72" fmla="*/ 2411 w 4578"/>
              <a:gd name="T73" fmla="*/ 2362 h 2659"/>
              <a:gd name="T74" fmla="*/ 2559 w 4578"/>
              <a:gd name="T75" fmla="*/ 2510 h 2659"/>
              <a:gd name="T76" fmla="*/ 2756 w 4578"/>
              <a:gd name="T77" fmla="*/ 2608 h 2659"/>
              <a:gd name="T78" fmla="*/ 2805 w 4578"/>
              <a:gd name="T79" fmla="*/ 2608 h 2659"/>
              <a:gd name="T80" fmla="*/ 2756 w 4578"/>
              <a:gd name="T81" fmla="*/ 2510 h 2659"/>
              <a:gd name="T82" fmla="*/ 2707 w 4578"/>
              <a:gd name="T83" fmla="*/ 2411 h 2659"/>
              <a:gd name="T84" fmla="*/ 3298 w 4578"/>
              <a:gd name="T85" fmla="*/ 2165 h 2659"/>
              <a:gd name="T86" fmla="*/ 3741 w 4578"/>
              <a:gd name="T87" fmla="*/ 1968 h 2659"/>
              <a:gd name="T88" fmla="*/ 4380 w 4578"/>
              <a:gd name="T89" fmla="*/ 1919 h 2659"/>
              <a:gd name="T90" fmla="*/ 4577 w 4578"/>
              <a:gd name="T91" fmla="*/ 1771 h 2659"/>
              <a:gd name="T92" fmla="*/ 2214 w 4578"/>
              <a:gd name="T93" fmla="*/ 2214 h 2659"/>
              <a:gd name="T94" fmla="*/ 2314 w 4578"/>
              <a:gd name="T95" fmla="*/ 2214 h 26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578" h="2659">
                <a:moveTo>
                  <a:pt x="2214" y="2313"/>
                </a:moveTo>
                <a:lnTo>
                  <a:pt x="2214" y="2313"/>
                </a:lnTo>
                <a:lnTo>
                  <a:pt x="2166" y="2264"/>
                </a:lnTo>
                <a:lnTo>
                  <a:pt x="2117" y="2313"/>
                </a:lnTo>
                <a:lnTo>
                  <a:pt x="2214" y="2313"/>
                </a:lnTo>
                <a:close/>
                <a:moveTo>
                  <a:pt x="3692" y="1426"/>
                </a:moveTo>
                <a:lnTo>
                  <a:pt x="3641" y="1426"/>
                </a:lnTo>
                <a:lnTo>
                  <a:pt x="3692" y="1378"/>
                </a:lnTo>
                <a:lnTo>
                  <a:pt x="3692" y="1329"/>
                </a:lnTo>
                <a:lnTo>
                  <a:pt x="3641" y="1280"/>
                </a:lnTo>
                <a:lnTo>
                  <a:pt x="3593" y="1132"/>
                </a:lnTo>
                <a:lnTo>
                  <a:pt x="3593" y="1033"/>
                </a:lnTo>
                <a:lnTo>
                  <a:pt x="3544" y="1033"/>
                </a:lnTo>
                <a:lnTo>
                  <a:pt x="3445" y="984"/>
                </a:lnTo>
                <a:lnTo>
                  <a:pt x="3445" y="984"/>
                </a:lnTo>
                <a:lnTo>
                  <a:pt x="3396" y="1033"/>
                </a:lnTo>
                <a:lnTo>
                  <a:pt x="3347" y="1033"/>
                </a:lnTo>
                <a:lnTo>
                  <a:pt x="3347" y="984"/>
                </a:lnTo>
                <a:lnTo>
                  <a:pt x="3298" y="984"/>
                </a:lnTo>
                <a:lnTo>
                  <a:pt x="3298" y="984"/>
                </a:lnTo>
                <a:lnTo>
                  <a:pt x="3248" y="1033"/>
                </a:lnTo>
                <a:lnTo>
                  <a:pt x="3248" y="1033"/>
                </a:lnTo>
                <a:lnTo>
                  <a:pt x="3248" y="1033"/>
                </a:lnTo>
                <a:lnTo>
                  <a:pt x="3199" y="1033"/>
                </a:lnTo>
                <a:lnTo>
                  <a:pt x="3150" y="1033"/>
                </a:lnTo>
                <a:lnTo>
                  <a:pt x="3150" y="1033"/>
                </a:lnTo>
                <a:lnTo>
                  <a:pt x="3101" y="1083"/>
                </a:lnTo>
                <a:lnTo>
                  <a:pt x="3002" y="1083"/>
                </a:lnTo>
                <a:lnTo>
                  <a:pt x="2953" y="1033"/>
                </a:lnTo>
                <a:lnTo>
                  <a:pt x="2854" y="1033"/>
                </a:lnTo>
                <a:lnTo>
                  <a:pt x="2805" y="1033"/>
                </a:lnTo>
                <a:lnTo>
                  <a:pt x="2756" y="1033"/>
                </a:lnTo>
                <a:lnTo>
                  <a:pt x="2756" y="1033"/>
                </a:lnTo>
                <a:lnTo>
                  <a:pt x="2657" y="1033"/>
                </a:lnTo>
                <a:lnTo>
                  <a:pt x="2608" y="1033"/>
                </a:lnTo>
                <a:lnTo>
                  <a:pt x="2460" y="1033"/>
                </a:lnTo>
                <a:lnTo>
                  <a:pt x="2411" y="984"/>
                </a:lnTo>
                <a:lnTo>
                  <a:pt x="2363" y="935"/>
                </a:lnTo>
                <a:lnTo>
                  <a:pt x="2263" y="935"/>
                </a:lnTo>
                <a:lnTo>
                  <a:pt x="2166" y="935"/>
                </a:lnTo>
                <a:lnTo>
                  <a:pt x="2117" y="935"/>
                </a:lnTo>
                <a:lnTo>
                  <a:pt x="2066" y="984"/>
                </a:lnTo>
                <a:lnTo>
                  <a:pt x="2018" y="984"/>
                </a:lnTo>
                <a:lnTo>
                  <a:pt x="2018" y="1033"/>
                </a:lnTo>
                <a:lnTo>
                  <a:pt x="2018" y="1033"/>
                </a:lnTo>
                <a:lnTo>
                  <a:pt x="2018" y="1083"/>
                </a:lnTo>
                <a:lnTo>
                  <a:pt x="2018" y="1083"/>
                </a:lnTo>
                <a:lnTo>
                  <a:pt x="1969" y="1083"/>
                </a:lnTo>
                <a:lnTo>
                  <a:pt x="1870" y="1083"/>
                </a:lnTo>
                <a:lnTo>
                  <a:pt x="1821" y="1033"/>
                </a:lnTo>
                <a:lnTo>
                  <a:pt x="1772" y="984"/>
                </a:lnTo>
                <a:lnTo>
                  <a:pt x="1723" y="935"/>
                </a:lnTo>
                <a:lnTo>
                  <a:pt x="1673" y="886"/>
                </a:lnTo>
                <a:lnTo>
                  <a:pt x="1624" y="836"/>
                </a:lnTo>
                <a:lnTo>
                  <a:pt x="1526" y="787"/>
                </a:lnTo>
                <a:lnTo>
                  <a:pt x="1378" y="738"/>
                </a:lnTo>
                <a:lnTo>
                  <a:pt x="1329" y="689"/>
                </a:lnTo>
                <a:lnTo>
                  <a:pt x="1329" y="639"/>
                </a:lnTo>
                <a:lnTo>
                  <a:pt x="1279" y="639"/>
                </a:lnTo>
                <a:lnTo>
                  <a:pt x="1279" y="590"/>
                </a:lnTo>
                <a:lnTo>
                  <a:pt x="1230" y="590"/>
                </a:lnTo>
                <a:lnTo>
                  <a:pt x="1230" y="590"/>
                </a:lnTo>
                <a:lnTo>
                  <a:pt x="1230" y="541"/>
                </a:lnTo>
                <a:lnTo>
                  <a:pt x="1230" y="442"/>
                </a:lnTo>
                <a:lnTo>
                  <a:pt x="1181" y="393"/>
                </a:lnTo>
                <a:lnTo>
                  <a:pt x="1132" y="393"/>
                </a:lnTo>
                <a:lnTo>
                  <a:pt x="1033" y="344"/>
                </a:lnTo>
                <a:lnTo>
                  <a:pt x="936" y="344"/>
                </a:lnTo>
                <a:lnTo>
                  <a:pt x="936" y="296"/>
                </a:lnTo>
                <a:lnTo>
                  <a:pt x="936" y="296"/>
                </a:lnTo>
                <a:lnTo>
                  <a:pt x="885" y="296"/>
                </a:lnTo>
                <a:lnTo>
                  <a:pt x="885" y="344"/>
                </a:lnTo>
                <a:lnTo>
                  <a:pt x="836" y="393"/>
                </a:lnTo>
                <a:lnTo>
                  <a:pt x="836" y="393"/>
                </a:lnTo>
                <a:lnTo>
                  <a:pt x="788" y="393"/>
                </a:lnTo>
                <a:lnTo>
                  <a:pt x="788" y="344"/>
                </a:lnTo>
                <a:lnTo>
                  <a:pt x="739" y="296"/>
                </a:lnTo>
                <a:lnTo>
                  <a:pt x="688" y="245"/>
                </a:lnTo>
                <a:lnTo>
                  <a:pt x="739" y="196"/>
                </a:lnTo>
                <a:lnTo>
                  <a:pt x="688" y="148"/>
                </a:lnTo>
                <a:lnTo>
                  <a:pt x="688" y="148"/>
                </a:lnTo>
                <a:lnTo>
                  <a:pt x="639" y="148"/>
                </a:lnTo>
                <a:lnTo>
                  <a:pt x="639" y="99"/>
                </a:lnTo>
                <a:lnTo>
                  <a:pt x="591" y="99"/>
                </a:lnTo>
                <a:lnTo>
                  <a:pt x="491" y="48"/>
                </a:lnTo>
                <a:lnTo>
                  <a:pt x="394" y="48"/>
                </a:lnTo>
                <a:lnTo>
                  <a:pt x="345" y="48"/>
                </a:lnTo>
                <a:lnTo>
                  <a:pt x="295" y="99"/>
                </a:lnTo>
                <a:lnTo>
                  <a:pt x="246" y="99"/>
                </a:lnTo>
                <a:lnTo>
                  <a:pt x="148" y="48"/>
                </a:lnTo>
                <a:lnTo>
                  <a:pt x="98" y="48"/>
                </a:lnTo>
                <a:lnTo>
                  <a:pt x="49" y="48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2067"/>
                </a:lnTo>
                <a:lnTo>
                  <a:pt x="0" y="2067"/>
                </a:lnTo>
                <a:lnTo>
                  <a:pt x="98" y="2116"/>
                </a:lnTo>
                <a:lnTo>
                  <a:pt x="197" y="2214"/>
                </a:lnTo>
                <a:lnTo>
                  <a:pt x="246" y="2264"/>
                </a:lnTo>
                <a:lnTo>
                  <a:pt x="295" y="2264"/>
                </a:lnTo>
                <a:lnTo>
                  <a:pt x="394" y="2165"/>
                </a:lnTo>
                <a:lnTo>
                  <a:pt x="491" y="2214"/>
                </a:lnTo>
                <a:lnTo>
                  <a:pt x="591" y="2264"/>
                </a:lnTo>
                <a:lnTo>
                  <a:pt x="688" y="2214"/>
                </a:lnTo>
                <a:lnTo>
                  <a:pt x="739" y="2264"/>
                </a:lnTo>
                <a:lnTo>
                  <a:pt x="836" y="2264"/>
                </a:lnTo>
                <a:lnTo>
                  <a:pt x="936" y="2362"/>
                </a:lnTo>
                <a:lnTo>
                  <a:pt x="1082" y="2362"/>
                </a:lnTo>
                <a:lnTo>
                  <a:pt x="1132" y="2411"/>
                </a:lnTo>
                <a:lnTo>
                  <a:pt x="1181" y="2461"/>
                </a:lnTo>
                <a:lnTo>
                  <a:pt x="1279" y="2461"/>
                </a:lnTo>
                <a:lnTo>
                  <a:pt x="1378" y="2461"/>
                </a:lnTo>
                <a:lnTo>
                  <a:pt x="1427" y="2411"/>
                </a:lnTo>
                <a:lnTo>
                  <a:pt x="1575" y="2264"/>
                </a:lnTo>
                <a:lnTo>
                  <a:pt x="1723" y="2214"/>
                </a:lnTo>
                <a:lnTo>
                  <a:pt x="1772" y="2214"/>
                </a:lnTo>
                <a:lnTo>
                  <a:pt x="1821" y="2214"/>
                </a:lnTo>
                <a:lnTo>
                  <a:pt x="1870" y="2165"/>
                </a:lnTo>
                <a:lnTo>
                  <a:pt x="1821" y="2116"/>
                </a:lnTo>
                <a:lnTo>
                  <a:pt x="1821" y="2116"/>
                </a:lnTo>
                <a:lnTo>
                  <a:pt x="1723" y="2116"/>
                </a:lnTo>
                <a:lnTo>
                  <a:pt x="1772" y="2116"/>
                </a:lnTo>
                <a:lnTo>
                  <a:pt x="1821" y="2067"/>
                </a:lnTo>
                <a:lnTo>
                  <a:pt x="2018" y="2017"/>
                </a:lnTo>
                <a:lnTo>
                  <a:pt x="2066" y="2017"/>
                </a:lnTo>
                <a:lnTo>
                  <a:pt x="2066" y="2067"/>
                </a:lnTo>
                <a:lnTo>
                  <a:pt x="2117" y="2116"/>
                </a:lnTo>
                <a:lnTo>
                  <a:pt x="2066" y="2165"/>
                </a:lnTo>
                <a:lnTo>
                  <a:pt x="2066" y="2165"/>
                </a:lnTo>
                <a:lnTo>
                  <a:pt x="2018" y="2214"/>
                </a:lnTo>
                <a:lnTo>
                  <a:pt x="1920" y="2214"/>
                </a:lnTo>
                <a:lnTo>
                  <a:pt x="1920" y="2214"/>
                </a:lnTo>
                <a:lnTo>
                  <a:pt x="1969" y="2264"/>
                </a:lnTo>
                <a:lnTo>
                  <a:pt x="2018" y="2313"/>
                </a:lnTo>
                <a:lnTo>
                  <a:pt x="2166" y="2264"/>
                </a:lnTo>
                <a:lnTo>
                  <a:pt x="2166" y="2214"/>
                </a:lnTo>
                <a:lnTo>
                  <a:pt x="2214" y="2165"/>
                </a:lnTo>
                <a:lnTo>
                  <a:pt x="2263" y="2165"/>
                </a:lnTo>
                <a:lnTo>
                  <a:pt x="2314" y="2165"/>
                </a:lnTo>
                <a:lnTo>
                  <a:pt x="2314" y="2214"/>
                </a:lnTo>
                <a:lnTo>
                  <a:pt x="2314" y="2264"/>
                </a:lnTo>
                <a:lnTo>
                  <a:pt x="2314" y="2264"/>
                </a:lnTo>
                <a:lnTo>
                  <a:pt x="2263" y="2313"/>
                </a:lnTo>
                <a:lnTo>
                  <a:pt x="2263" y="2313"/>
                </a:lnTo>
                <a:lnTo>
                  <a:pt x="2314" y="2362"/>
                </a:lnTo>
                <a:lnTo>
                  <a:pt x="2363" y="2362"/>
                </a:lnTo>
                <a:lnTo>
                  <a:pt x="2411" y="2362"/>
                </a:lnTo>
                <a:lnTo>
                  <a:pt x="2460" y="2411"/>
                </a:lnTo>
                <a:lnTo>
                  <a:pt x="2511" y="2461"/>
                </a:lnTo>
                <a:lnTo>
                  <a:pt x="2511" y="2510"/>
                </a:lnTo>
                <a:lnTo>
                  <a:pt x="2559" y="2510"/>
                </a:lnTo>
                <a:lnTo>
                  <a:pt x="2608" y="2461"/>
                </a:lnTo>
                <a:lnTo>
                  <a:pt x="2657" y="2510"/>
                </a:lnTo>
                <a:lnTo>
                  <a:pt x="2707" y="2559"/>
                </a:lnTo>
                <a:lnTo>
                  <a:pt x="2756" y="2608"/>
                </a:lnTo>
                <a:lnTo>
                  <a:pt x="2756" y="2608"/>
                </a:lnTo>
                <a:lnTo>
                  <a:pt x="2756" y="2658"/>
                </a:lnTo>
                <a:lnTo>
                  <a:pt x="2805" y="2608"/>
                </a:lnTo>
                <a:lnTo>
                  <a:pt x="2805" y="2608"/>
                </a:lnTo>
                <a:lnTo>
                  <a:pt x="2805" y="2559"/>
                </a:lnTo>
                <a:lnTo>
                  <a:pt x="2805" y="2461"/>
                </a:lnTo>
                <a:lnTo>
                  <a:pt x="2805" y="2461"/>
                </a:lnTo>
                <a:lnTo>
                  <a:pt x="2756" y="2510"/>
                </a:lnTo>
                <a:lnTo>
                  <a:pt x="2707" y="2461"/>
                </a:lnTo>
                <a:lnTo>
                  <a:pt x="2657" y="2461"/>
                </a:lnTo>
                <a:lnTo>
                  <a:pt x="2657" y="2411"/>
                </a:lnTo>
                <a:lnTo>
                  <a:pt x="2707" y="2411"/>
                </a:lnTo>
                <a:lnTo>
                  <a:pt x="2756" y="2411"/>
                </a:lnTo>
                <a:lnTo>
                  <a:pt x="2805" y="2411"/>
                </a:lnTo>
                <a:lnTo>
                  <a:pt x="3002" y="2411"/>
                </a:lnTo>
                <a:lnTo>
                  <a:pt x="3298" y="2165"/>
                </a:lnTo>
                <a:lnTo>
                  <a:pt x="3396" y="2067"/>
                </a:lnTo>
                <a:lnTo>
                  <a:pt x="3544" y="2017"/>
                </a:lnTo>
                <a:lnTo>
                  <a:pt x="3641" y="1968"/>
                </a:lnTo>
                <a:lnTo>
                  <a:pt x="3741" y="1968"/>
                </a:lnTo>
                <a:lnTo>
                  <a:pt x="4086" y="1919"/>
                </a:lnTo>
                <a:lnTo>
                  <a:pt x="4232" y="1968"/>
                </a:lnTo>
                <a:lnTo>
                  <a:pt x="4331" y="1919"/>
                </a:lnTo>
                <a:lnTo>
                  <a:pt x="4380" y="1919"/>
                </a:lnTo>
                <a:lnTo>
                  <a:pt x="4479" y="1871"/>
                </a:lnTo>
                <a:lnTo>
                  <a:pt x="4528" y="1820"/>
                </a:lnTo>
                <a:lnTo>
                  <a:pt x="4577" y="1820"/>
                </a:lnTo>
                <a:lnTo>
                  <a:pt x="4577" y="1771"/>
                </a:lnTo>
                <a:lnTo>
                  <a:pt x="3692" y="1426"/>
                </a:lnTo>
                <a:close/>
                <a:moveTo>
                  <a:pt x="2314" y="2214"/>
                </a:moveTo>
                <a:lnTo>
                  <a:pt x="2263" y="2214"/>
                </a:lnTo>
                <a:lnTo>
                  <a:pt x="2214" y="2214"/>
                </a:lnTo>
                <a:lnTo>
                  <a:pt x="2214" y="2214"/>
                </a:lnTo>
                <a:lnTo>
                  <a:pt x="2214" y="2264"/>
                </a:lnTo>
                <a:lnTo>
                  <a:pt x="2214" y="2264"/>
                </a:lnTo>
                <a:lnTo>
                  <a:pt x="2314" y="2214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8BEBC8-FBB5-8F46-A145-B495D521E254}"/>
              </a:ext>
            </a:extLst>
          </p:cNvPr>
          <p:cNvSpPr txBox="1">
            <a:spLocks/>
          </p:cNvSpPr>
          <p:nvPr/>
        </p:nvSpPr>
        <p:spPr>
          <a:xfrm>
            <a:off x="584034" y="2844846"/>
            <a:ext cx="3681341" cy="233783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b="1" dirty="0">
                <a:solidFill>
                  <a:schemeClr val="tx2"/>
                </a:solidFill>
                <a:latin typeface="Gotham Bold" panose="02000604030000020004" pitchFamily="2" charset="0"/>
              </a:rPr>
              <a:t>TOTAL GEOGRAPHIC</a:t>
            </a: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 COVERAGE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A23620-C6B8-384B-8B02-F81A39CD5C79}"/>
              </a:ext>
            </a:extLst>
          </p:cNvPr>
          <p:cNvCxnSpPr>
            <a:cxnSpLocks/>
          </p:cNvCxnSpPr>
          <p:nvPr/>
        </p:nvCxnSpPr>
        <p:spPr>
          <a:xfrm>
            <a:off x="587375" y="1301493"/>
            <a:ext cx="63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reeform 27">
            <a:extLst>
              <a:ext uri="{FF2B5EF4-FFF2-40B4-BE49-F238E27FC236}">
                <a16:creationId xmlns:a16="http://schemas.microsoft.com/office/drawing/2014/main" id="{591F6A06-D82B-AD46-BFEB-55AE21D34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70280" y="4290316"/>
            <a:ext cx="64178" cy="73756"/>
          </a:xfrm>
          <a:custGeom>
            <a:avLst/>
            <a:gdLst>
              <a:gd name="T0" fmla="*/ 345 w 346"/>
              <a:gd name="T1" fmla="*/ 99 h 395"/>
              <a:gd name="T2" fmla="*/ 296 w 346"/>
              <a:gd name="T3" fmla="*/ 99 h 395"/>
              <a:gd name="T4" fmla="*/ 246 w 346"/>
              <a:gd name="T5" fmla="*/ 99 h 395"/>
              <a:gd name="T6" fmla="*/ 197 w 346"/>
              <a:gd name="T7" fmla="*/ 99 h 395"/>
              <a:gd name="T8" fmla="*/ 197 w 346"/>
              <a:gd name="T9" fmla="*/ 148 h 395"/>
              <a:gd name="T10" fmla="*/ 197 w 346"/>
              <a:gd name="T11" fmla="*/ 197 h 395"/>
              <a:gd name="T12" fmla="*/ 197 w 346"/>
              <a:gd name="T13" fmla="*/ 197 h 395"/>
              <a:gd name="T14" fmla="*/ 148 w 346"/>
              <a:gd name="T15" fmla="*/ 246 h 395"/>
              <a:gd name="T16" fmla="*/ 148 w 346"/>
              <a:gd name="T17" fmla="*/ 345 h 395"/>
              <a:gd name="T18" fmla="*/ 148 w 346"/>
              <a:gd name="T19" fmla="*/ 394 h 395"/>
              <a:gd name="T20" fmla="*/ 100 w 346"/>
              <a:gd name="T21" fmla="*/ 394 h 395"/>
              <a:gd name="T22" fmla="*/ 49 w 346"/>
              <a:gd name="T23" fmla="*/ 345 h 395"/>
              <a:gd name="T24" fmla="*/ 49 w 346"/>
              <a:gd name="T25" fmla="*/ 296 h 395"/>
              <a:gd name="T26" fmla="*/ 49 w 346"/>
              <a:gd name="T27" fmla="*/ 296 h 395"/>
              <a:gd name="T28" fmla="*/ 0 w 346"/>
              <a:gd name="T29" fmla="*/ 296 h 395"/>
              <a:gd name="T30" fmla="*/ 0 w 346"/>
              <a:gd name="T31" fmla="*/ 246 h 395"/>
              <a:gd name="T32" fmla="*/ 0 w 346"/>
              <a:gd name="T33" fmla="*/ 197 h 395"/>
              <a:gd name="T34" fmla="*/ 49 w 346"/>
              <a:gd name="T35" fmla="*/ 99 h 395"/>
              <a:gd name="T36" fmla="*/ 148 w 346"/>
              <a:gd name="T37" fmla="*/ 0 h 395"/>
              <a:gd name="T38" fmla="*/ 197 w 346"/>
              <a:gd name="T39" fmla="*/ 0 h 395"/>
              <a:gd name="T40" fmla="*/ 197 w 346"/>
              <a:gd name="T41" fmla="*/ 49 h 395"/>
              <a:gd name="T42" fmla="*/ 246 w 346"/>
              <a:gd name="T43" fmla="*/ 49 h 395"/>
              <a:gd name="T44" fmla="*/ 345 w 346"/>
              <a:gd name="T45" fmla="*/ 99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46" h="395">
                <a:moveTo>
                  <a:pt x="345" y="99"/>
                </a:moveTo>
                <a:lnTo>
                  <a:pt x="296" y="99"/>
                </a:lnTo>
                <a:lnTo>
                  <a:pt x="246" y="99"/>
                </a:lnTo>
                <a:lnTo>
                  <a:pt x="197" y="99"/>
                </a:lnTo>
                <a:lnTo>
                  <a:pt x="197" y="148"/>
                </a:lnTo>
                <a:lnTo>
                  <a:pt x="197" y="197"/>
                </a:lnTo>
                <a:lnTo>
                  <a:pt x="197" y="197"/>
                </a:lnTo>
                <a:lnTo>
                  <a:pt x="148" y="246"/>
                </a:lnTo>
                <a:lnTo>
                  <a:pt x="148" y="345"/>
                </a:lnTo>
                <a:lnTo>
                  <a:pt x="148" y="394"/>
                </a:lnTo>
                <a:lnTo>
                  <a:pt x="100" y="394"/>
                </a:lnTo>
                <a:lnTo>
                  <a:pt x="49" y="345"/>
                </a:lnTo>
                <a:lnTo>
                  <a:pt x="49" y="296"/>
                </a:lnTo>
                <a:lnTo>
                  <a:pt x="49" y="296"/>
                </a:lnTo>
                <a:lnTo>
                  <a:pt x="0" y="296"/>
                </a:lnTo>
                <a:lnTo>
                  <a:pt x="0" y="246"/>
                </a:lnTo>
                <a:lnTo>
                  <a:pt x="0" y="197"/>
                </a:lnTo>
                <a:lnTo>
                  <a:pt x="49" y="99"/>
                </a:lnTo>
                <a:lnTo>
                  <a:pt x="148" y="0"/>
                </a:lnTo>
                <a:lnTo>
                  <a:pt x="197" y="0"/>
                </a:lnTo>
                <a:lnTo>
                  <a:pt x="197" y="49"/>
                </a:lnTo>
                <a:lnTo>
                  <a:pt x="246" y="49"/>
                </a:lnTo>
                <a:lnTo>
                  <a:pt x="345" y="99"/>
                </a:lnTo>
              </a:path>
            </a:pathLst>
          </a:custGeom>
          <a:solidFill>
            <a:schemeClr val="accent1">
              <a:alpha val="70000"/>
            </a:schemeClr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EACA382F-705D-0746-923B-A475A8B0D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99960" y="4714656"/>
            <a:ext cx="442541" cy="387942"/>
          </a:xfrm>
          <a:custGeom>
            <a:avLst/>
            <a:gdLst>
              <a:gd name="T0" fmla="*/ 50 w 2363"/>
              <a:gd name="T1" fmla="*/ 49 h 2067"/>
              <a:gd name="T2" fmla="*/ 0 w 2363"/>
              <a:gd name="T3" fmla="*/ 197 h 2067"/>
              <a:gd name="T4" fmla="*/ 99 w 2363"/>
              <a:gd name="T5" fmla="*/ 246 h 2067"/>
              <a:gd name="T6" fmla="*/ 493 w 2363"/>
              <a:gd name="T7" fmla="*/ 442 h 2067"/>
              <a:gd name="T8" fmla="*/ 444 w 2363"/>
              <a:gd name="T9" fmla="*/ 491 h 2067"/>
              <a:gd name="T10" fmla="*/ 2117 w 2363"/>
              <a:gd name="T11" fmla="*/ 343 h 2067"/>
              <a:gd name="T12" fmla="*/ 2265 w 2363"/>
              <a:gd name="T13" fmla="*/ 294 h 2067"/>
              <a:gd name="T14" fmla="*/ 2265 w 2363"/>
              <a:gd name="T15" fmla="*/ 197 h 2067"/>
              <a:gd name="T16" fmla="*/ 2019 w 2363"/>
              <a:gd name="T17" fmla="*/ 146 h 2067"/>
              <a:gd name="T18" fmla="*/ 1723 w 2363"/>
              <a:gd name="T19" fmla="*/ 1918 h 2067"/>
              <a:gd name="T20" fmla="*/ 1674 w 2363"/>
              <a:gd name="T21" fmla="*/ 1969 h 2067"/>
              <a:gd name="T22" fmla="*/ 1772 w 2363"/>
              <a:gd name="T23" fmla="*/ 1969 h 2067"/>
              <a:gd name="T24" fmla="*/ 2265 w 2363"/>
              <a:gd name="T25" fmla="*/ 1230 h 2067"/>
              <a:gd name="T26" fmla="*/ 2265 w 2363"/>
              <a:gd name="T27" fmla="*/ 984 h 2067"/>
              <a:gd name="T28" fmla="*/ 2265 w 2363"/>
              <a:gd name="T29" fmla="*/ 688 h 2067"/>
              <a:gd name="T30" fmla="*/ 2019 w 2363"/>
              <a:gd name="T31" fmla="*/ 688 h 2067"/>
              <a:gd name="T32" fmla="*/ 1822 w 2363"/>
              <a:gd name="T33" fmla="*/ 737 h 2067"/>
              <a:gd name="T34" fmla="*/ 1575 w 2363"/>
              <a:gd name="T35" fmla="*/ 737 h 2067"/>
              <a:gd name="T36" fmla="*/ 1477 w 2363"/>
              <a:gd name="T37" fmla="*/ 787 h 2067"/>
              <a:gd name="T38" fmla="*/ 1132 w 2363"/>
              <a:gd name="T39" fmla="*/ 787 h 2067"/>
              <a:gd name="T40" fmla="*/ 887 w 2363"/>
              <a:gd name="T41" fmla="*/ 688 h 2067"/>
              <a:gd name="T42" fmla="*/ 738 w 2363"/>
              <a:gd name="T43" fmla="*/ 591 h 2067"/>
              <a:gd name="T44" fmla="*/ 444 w 2363"/>
              <a:gd name="T45" fmla="*/ 540 h 2067"/>
              <a:gd name="T46" fmla="*/ 444 w 2363"/>
              <a:gd name="T47" fmla="*/ 885 h 2067"/>
              <a:gd name="T48" fmla="*/ 690 w 2363"/>
              <a:gd name="T49" fmla="*/ 1230 h 2067"/>
              <a:gd name="T50" fmla="*/ 738 w 2363"/>
              <a:gd name="T51" fmla="*/ 1328 h 2067"/>
              <a:gd name="T52" fmla="*/ 787 w 2363"/>
              <a:gd name="T53" fmla="*/ 1476 h 2067"/>
              <a:gd name="T54" fmla="*/ 838 w 2363"/>
              <a:gd name="T55" fmla="*/ 1721 h 2067"/>
              <a:gd name="T56" fmla="*/ 984 w 2363"/>
              <a:gd name="T57" fmla="*/ 1869 h 2067"/>
              <a:gd name="T58" fmla="*/ 1181 w 2363"/>
              <a:gd name="T59" fmla="*/ 1918 h 2067"/>
              <a:gd name="T60" fmla="*/ 1083 w 2363"/>
              <a:gd name="T61" fmla="*/ 1969 h 2067"/>
              <a:gd name="T62" fmla="*/ 1428 w 2363"/>
              <a:gd name="T63" fmla="*/ 2066 h 2067"/>
              <a:gd name="T64" fmla="*/ 1625 w 2363"/>
              <a:gd name="T65" fmla="*/ 1918 h 2067"/>
              <a:gd name="T66" fmla="*/ 1674 w 2363"/>
              <a:gd name="T67" fmla="*/ 1869 h 2067"/>
              <a:gd name="T68" fmla="*/ 1772 w 2363"/>
              <a:gd name="T69" fmla="*/ 1772 h 2067"/>
              <a:gd name="T70" fmla="*/ 1822 w 2363"/>
              <a:gd name="T71" fmla="*/ 1721 h 2067"/>
              <a:gd name="T72" fmla="*/ 1920 w 2363"/>
              <a:gd name="T73" fmla="*/ 1672 h 2067"/>
              <a:gd name="T74" fmla="*/ 2019 w 2363"/>
              <a:gd name="T75" fmla="*/ 1772 h 2067"/>
              <a:gd name="T76" fmla="*/ 2019 w 2363"/>
              <a:gd name="T77" fmla="*/ 1869 h 2067"/>
              <a:gd name="T78" fmla="*/ 2068 w 2363"/>
              <a:gd name="T79" fmla="*/ 1575 h 2067"/>
              <a:gd name="T80" fmla="*/ 2117 w 2363"/>
              <a:gd name="T81" fmla="*/ 1378 h 2067"/>
              <a:gd name="T82" fmla="*/ 2216 w 2363"/>
              <a:gd name="T83" fmla="*/ 1230 h 2067"/>
              <a:gd name="T84" fmla="*/ 2265 w 2363"/>
              <a:gd name="T85" fmla="*/ 1279 h 2067"/>
              <a:gd name="T86" fmla="*/ 2265 w 2363"/>
              <a:gd name="T87" fmla="*/ 1378 h 2067"/>
              <a:gd name="T88" fmla="*/ 2265 w 2363"/>
              <a:gd name="T89" fmla="*/ 394 h 2067"/>
              <a:gd name="T90" fmla="*/ 2165 w 2363"/>
              <a:gd name="T91" fmla="*/ 442 h 2067"/>
              <a:gd name="T92" fmla="*/ 2362 w 2363"/>
              <a:gd name="T93" fmla="*/ 442 h 2067"/>
              <a:gd name="T94" fmla="*/ 1772 w 2363"/>
              <a:gd name="T95" fmla="*/ 1821 h 2067"/>
              <a:gd name="T96" fmla="*/ 1822 w 2363"/>
              <a:gd name="T97" fmla="*/ 1821 h 2067"/>
              <a:gd name="T98" fmla="*/ 2165 w 2363"/>
              <a:gd name="T99" fmla="*/ 491 h 2067"/>
              <a:gd name="T100" fmla="*/ 2165 w 2363"/>
              <a:gd name="T101" fmla="*/ 1524 h 2067"/>
              <a:gd name="T102" fmla="*/ 2165 w 2363"/>
              <a:gd name="T103" fmla="*/ 1624 h 2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63" h="2067">
                <a:moveTo>
                  <a:pt x="148" y="98"/>
                </a:moveTo>
                <a:lnTo>
                  <a:pt x="99" y="49"/>
                </a:lnTo>
                <a:lnTo>
                  <a:pt x="50" y="0"/>
                </a:lnTo>
                <a:lnTo>
                  <a:pt x="50" y="0"/>
                </a:lnTo>
                <a:lnTo>
                  <a:pt x="50" y="49"/>
                </a:lnTo>
                <a:lnTo>
                  <a:pt x="0" y="49"/>
                </a:lnTo>
                <a:lnTo>
                  <a:pt x="0" y="98"/>
                </a:lnTo>
                <a:lnTo>
                  <a:pt x="0" y="146"/>
                </a:lnTo>
                <a:lnTo>
                  <a:pt x="0" y="146"/>
                </a:lnTo>
                <a:lnTo>
                  <a:pt x="0" y="197"/>
                </a:lnTo>
                <a:lnTo>
                  <a:pt x="0" y="246"/>
                </a:lnTo>
                <a:lnTo>
                  <a:pt x="0" y="294"/>
                </a:lnTo>
                <a:lnTo>
                  <a:pt x="50" y="294"/>
                </a:lnTo>
                <a:lnTo>
                  <a:pt x="99" y="246"/>
                </a:lnTo>
                <a:lnTo>
                  <a:pt x="99" y="246"/>
                </a:lnTo>
                <a:lnTo>
                  <a:pt x="148" y="197"/>
                </a:lnTo>
                <a:lnTo>
                  <a:pt x="99" y="146"/>
                </a:lnTo>
                <a:lnTo>
                  <a:pt x="148" y="98"/>
                </a:lnTo>
                <a:close/>
                <a:moveTo>
                  <a:pt x="444" y="491"/>
                </a:moveTo>
                <a:lnTo>
                  <a:pt x="493" y="442"/>
                </a:lnTo>
                <a:lnTo>
                  <a:pt x="444" y="442"/>
                </a:lnTo>
                <a:lnTo>
                  <a:pt x="444" y="442"/>
                </a:lnTo>
                <a:lnTo>
                  <a:pt x="444" y="491"/>
                </a:lnTo>
                <a:lnTo>
                  <a:pt x="444" y="540"/>
                </a:lnTo>
                <a:lnTo>
                  <a:pt x="444" y="491"/>
                </a:lnTo>
                <a:close/>
                <a:moveTo>
                  <a:pt x="2068" y="146"/>
                </a:moveTo>
                <a:lnTo>
                  <a:pt x="2068" y="197"/>
                </a:lnTo>
                <a:lnTo>
                  <a:pt x="2068" y="246"/>
                </a:lnTo>
                <a:lnTo>
                  <a:pt x="2117" y="294"/>
                </a:lnTo>
                <a:lnTo>
                  <a:pt x="2117" y="343"/>
                </a:lnTo>
                <a:lnTo>
                  <a:pt x="2165" y="343"/>
                </a:lnTo>
                <a:lnTo>
                  <a:pt x="2165" y="343"/>
                </a:lnTo>
                <a:lnTo>
                  <a:pt x="2216" y="343"/>
                </a:lnTo>
                <a:lnTo>
                  <a:pt x="2265" y="294"/>
                </a:lnTo>
                <a:lnTo>
                  <a:pt x="2265" y="294"/>
                </a:lnTo>
                <a:lnTo>
                  <a:pt x="2265" y="294"/>
                </a:lnTo>
                <a:lnTo>
                  <a:pt x="2265" y="246"/>
                </a:lnTo>
                <a:lnTo>
                  <a:pt x="2265" y="246"/>
                </a:lnTo>
                <a:lnTo>
                  <a:pt x="2265" y="197"/>
                </a:lnTo>
                <a:lnTo>
                  <a:pt x="2265" y="197"/>
                </a:lnTo>
                <a:lnTo>
                  <a:pt x="2216" y="197"/>
                </a:lnTo>
                <a:lnTo>
                  <a:pt x="2117" y="98"/>
                </a:lnTo>
                <a:lnTo>
                  <a:pt x="2068" y="98"/>
                </a:lnTo>
                <a:lnTo>
                  <a:pt x="2019" y="146"/>
                </a:lnTo>
                <a:lnTo>
                  <a:pt x="2019" y="146"/>
                </a:lnTo>
                <a:lnTo>
                  <a:pt x="2019" y="197"/>
                </a:lnTo>
                <a:lnTo>
                  <a:pt x="2068" y="146"/>
                </a:lnTo>
                <a:close/>
                <a:moveTo>
                  <a:pt x="1772" y="1918"/>
                </a:moveTo>
                <a:lnTo>
                  <a:pt x="1723" y="1918"/>
                </a:lnTo>
                <a:lnTo>
                  <a:pt x="1723" y="1918"/>
                </a:lnTo>
                <a:lnTo>
                  <a:pt x="1723" y="1969"/>
                </a:lnTo>
                <a:lnTo>
                  <a:pt x="1723" y="1969"/>
                </a:lnTo>
                <a:lnTo>
                  <a:pt x="1674" y="1969"/>
                </a:lnTo>
                <a:lnTo>
                  <a:pt x="1674" y="1969"/>
                </a:lnTo>
                <a:lnTo>
                  <a:pt x="1674" y="1969"/>
                </a:lnTo>
                <a:lnTo>
                  <a:pt x="1674" y="1969"/>
                </a:lnTo>
                <a:lnTo>
                  <a:pt x="1674" y="2017"/>
                </a:lnTo>
                <a:lnTo>
                  <a:pt x="1723" y="2017"/>
                </a:lnTo>
                <a:lnTo>
                  <a:pt x="1772" y="2017"/>
                </a:lnTo>
                <a:lnTo>
                  <a:pt x="1772" y="1969"/>
                </a:lnTo>
                <a:lnTo>
                  <a:pt x="1772" y="1918"/>
                </a:lnTo>
                <a:close/>
                <a:moveTo>
                  <a:pt x="2313" y="1279"/>
                </a:moveTo>
                <a:lnTo>
                  <a:pt x="2265" y="1279"/>
                </a:lnTo>
                <a:lnTo>
                  <a:pt x="2265" y="1279"/>
                </a:lnTo>
                <a:lnTo>
                  <a:pt x="2265" y="1230"/>
                </a:lnTo>
                <a:lnTo>
                  <a:pt x="2265" y="1230"/>
                </a:lnTo>
                <a:lnTo>
                  <a:pt x="2265" y="1131"/>
                </a:lnTo>
                <a:lnTo>
                  <a:pt x="2265" y="1082"/>
                </a:lnTo>
                <a:lnTo>
                  <a:pt x="2265" y="1033"/>
                </a:lnTo>
                <a:lnTo>
                  <a:pt x="2265" y="984"/>
                </a:lnTo>
                <a:lnTo>
                  <a:pt x="2265" y="934"/>
                </a:lnTo>
                <a:lnTo>
                  <a:pt x="2265" y="836"/>
                </a:lnTo>
                <a:lnTo>
                  <a:pt x="2265" y="836"/>
                </a:lnTo>
                <a:lnTo>
                  <a:pt x="2265" y="787"/>
                </a:lnTo>
                <a:lnTo>
                  <a:pt x="2265" y="688"/>
                </a:lnTo>
                <a:lnTo>
                  <a:pt x="2216" y="639"/>
                </a:lnTo>
                <a:lnTo>
                  <a:pt x="2117" y="639"/>
                </a:lnTo>
                <a:lnTo>
                  <a:pt x="2117" y="639"/>
                </a:lnTo>
                <a:lnTo>
                  <a:pt x="2068" y="688"/>
                </a:lnTo>
                <a:lnTo>
                  <a:pt x="2019" y="688"/>
                </a:lnTo>
                <a:lnTo>
                  <a:pt x="1920" y="639"/>
                </a:lnTo>
                <a:lnTo>
                  <a:pt x="1920" y="688"/>
                </a:lnTo>
                <a:lnTo>
                  <a:pt x="1871" y="737"/>
                </a:lnTo>
                <a:lnTo>
                  <a:pt x="1822" y="737"/>
                </a:lnTo>
                <a:lnTo>
                  <a:pt x="1822" y="737"/>
                </a:lnTo>
                <a:lnTo>
                  <a:pt x="1772" y="688"/>
                </a:lnTo>
                <a:lnTo>
                  <a:pt x="1723" y="688"/>
                </a:lnTo>
                <a:lnTo>
                  <a:pt x="1723" y="737"/>
                </a:lnTo>
                <a:lnTo>
                  <a:pt x="1674" y="737"/>
                </a:lnTo>
                <a:lnTo>
                  <a:pt x="1575" y="737"/>
                </a:lnTo>
                <a:lnTo>
                  <a:pt x="1575" y="737"/>
                </a:lnTo>
                <a:lnTo>
                  <a:pt x="1526" y="737"/>
                </a:lnTo>
                <a:lnTo>
                  <a:pt x="1526" y="787"/>
                </a:lnTo>
                <a:lnTo>
                  <a:pt x="1526" y="836"/>
                </a:lnTo>
                <a:lnTo>
                  <a:pt x="1477" y="787"/>
                </a:lnTo>
                <a:lnTo>
                  <a:pt x="1477" y="787"/>
                </a:lnTo>
                <a:lnTo>
                  <a:pt x="1428" y="787"/>
                </a:lnTo>
                <a:lnTo>
                  <a:pt x="1378" y="787"/>
                </a:lnTo>
                <a:lnTo>
                  <a:pt x="1231" y="836"/>
                </a:lnTo>
                <a:lnTo>
                  <a:pt x="1132" y="787"/>
                </a:lnTo>
                <a:lnTo>
                  <a:pt x="984" y="737"/>
                </a:lnTo>
                <a:lnTo>
                  <a:pt x="984" y="737"/>
                </a:lnTo>
                <a:lnTo>
                  <a:pt x="935" y="688"/>
                </a:lnTo>
                <a:lnTo>
                  <a:pt x="935" y="688"/>
                </a:lnTo>
                <a:lnTo>
                  <a:pt x="887" y="688"/>
                </a:lnTo>
                <a:lnTo>
                  <a:pt x="838" y="639"/>
                </a:lnTo>
                <a:lnTo>
                  <a:pt x="838" y="639"/>
                </a:lnTo>
                <a:lnTo>
                  <a:pt x="787" y="639"/>
                </a:lnTo>
                <a:lnTo>
                  <a:pt x="738" y="639"/>
                </a:lnTo>
                <a:lnTo>
                  <a:pt x="738" y="591"/>
                </a:lnTo>
                <a:lnTo>
                  <a:pt x="690" y="591"/>
                </a:lnTo>
                <a:lnTo>
                  <a:pt x="641" y="639"/>
                </a:lnTo>
                <a:lnTo>
                  <a:pt x="590" y="639"/>
                </a:lnTo>
                <a:lnTo>
                  <a:pt x="493" y="591"/>
                </a:lnTo>
                <a:lnTo>
                  <a:pt x="444" y="540"/>
                </a:lnTo>
                <a:lnTo>
                  <a:pt x="444" y="639"/>
                </a:lnTo>
                <a:lnTo>
                  <a:pt x="394" y="737"/>
                </a:lnTo>
                <a:lnTo>
                  <a:pt x="394" y="787"/>
                </a:lnTo>
                <a:lnTo>
                  <a:pt x="444" y="836"/>
                </a:lnTo>
                <a:lnTo>
                  <a:pt x="444" y="885"/>
                </a:lnTo>
                <a:lnTo>
                  <a:pt x="444" y="934"/>
                </a:lnTo>
                <a:lnTo>
                  <a:pt x="444" y="934"/>
                </a:lnTo>
                <a:lnTo>
                  <a:pt x="542" y="1082"/>
                </a:lnTo>
                <a:lnTo>
                  <a:pt x="590" y="1131"/>
                </a:lnTo>
                <a:lnTo>
                  <a:pt x="690" y="1230"/>
                </a:lnTo>
                <a:lnTo>
                  <a:pt x="690" y="1279"/>
                </a:lnTo>
                <a:lnTo>
                  <a:pt x="690" y="1328"/>
                </a:lnTo>
                <a:lnTo>
                  <a:pt x="738" y="1328"/>
                </a:lnTo>
                <a:lnTo>
                  <a:pt x="738" y="1328"/>
                </a:lnTo>
                <a:lnTo>
                  <a:pt x="738" y="1328"/>
                </a:lnTo>
                <a:lnTo>
                  <a:pt x="738" y="1378"/>
                </a:lnTo>
                <a:lnTo>
                  <a:pt x="838" y="1427"/>
                </a:lnTo>
                <a:lnTo>
                  <a:pt x="838" y="1427"/>
                </a:lnTo>
                <a:lnTo>
                  <a:pt x="838" y="1476"/>
                </a:lnTo>
                <a:lnTo>
                  <a:pt x="787" y="1476"/>
                </a:lnTo>
                <a:lnTo>
                  <a:pt x="787" y="1427"/>
                </a:lnTo>
                <a:lnTo>
                  <a:pt x="690" y="1378"/>
                </a:lnTo>
                <a:lnTo>
                  <a:pt x="690" y="1476"/>
                </a:lnTo>
                <a:lnTo>
                  <a:pt x="690" y="1524"/>
                </a:lnTo>
                <a:lnTo>
                  <a:pt x="838" y="1721"/>
                </a:lnTo>
                <a:lnTo>
                  <a:pt x="838" y="1721"/>
                </a:lnTo>
                <a:lnTo>
                  <a:pt x="887" y="1721"/>
                </a:lnTo>
                <a:lnTo>
                  <a:pt x="887" y="1772"/>
                </a:lnTo>
                <a:lnTo>
                  <a:pt x="935" y="1821"/>
                </a:lnTo>
                <a:lnTo>
                  <a:pt x="984" y="1869"/>
                </a:lnTo>
                <a:lnTo>
                  <a:pt x="1035" y="1918"/>
                </a:lnTo>
                <a:lnTo>
                  <a:pt x="1083" y="1918"/>
                </a:lnTo>
                <a:lnTo>
                  <a:pt x="1132" y="1918"/>
                </a:lnTo>
                <a:lnTo>
                  <a:pt x="1181" y="1918"/>
                </a:lnTo>
                <a:lnTo>
                  <a:pt x="1181" y="1918"/>
                </a:lnTo>
                <a:lnTo>
                  <a:pt x="1181" y="1918"/>
                </a:lnTo>
                <a:lnTo>
                  <a:pt x="1132" y="1918"/>
                </a:lnTo>
                <a:lnTo>
                  <a:pt x="1083" y="1969"/>
                </a:lnTo>
                <a:lnTo>
                  <a:pt x="1083" y="1969"/>
                </a:lnTo>
                <a:lnTo>
                  <a:pt x="1083" y="1969"/>
                </a:lnTo>
                <a:lnTo>
                  <a:pt x="1132" y="2017"/>
                </a:lnTo>
                <a:lnTo>
                  <a:pt x="1181" y="2017"/>
                </a:lnTo>
                <a:lnTo>
                  <a:pt x="1280" y="2017"/>
                </a:lnTo>
                <a:lnTo>
                  <a:pt x="1378" y="2017"/>
                </a:lnTo>
                <a:lnTo>
                  <a:pt x="1428" y="2066"/>
                </a:lnTo>
                <a:lnTo>
                  <a:pt x="1526" y="2066"/>
                </a:lnTo>
                <a:lnTo>
                  <a:pt x="1526" y="2066"/>
                </a:lnTo>
                <a:lnTo>
                  <a:pt x="1575" y="2017"/>
                </a:lnTo>
                <a:lnTo>
                  <a:pt x="1625" y="1969"/>
                </a:lnTo>
                <a:lnTo>
                  <a:pt x="1625" y="1918"/>
                </a:lnTo>
                <a:lnTo>
                  <a:pt x="1625" y="1918"/>
                </a:lnTo>
                <a:lnTo>
                  <a:pt x="1575" y="1869"/>
                </a:lnTo>
                <a:lnTo>
                  <a:pt x="1575" y="1869"/>
                </a:lnTo>
                <a:lnTo>
                  <a:pt x="1625" y="1821"/>
                </a:lnTo>
                <a:lnTo>
                  <a:pt x="1674" y="1869"/>
                </a:lnTo>
                <a:lnTo>
                  <a:pt x="1723" y="1869"/>
                </a:lnTo>
                <a:lnTo>
                  <a:pt x="1723" y="1821"/>
                </a:lnTo>
                <a:lnTo>
                  <a:pt x="1723" y="1772"/>
                </a:lnTo>
                <a:lnTo>
                  <a:pt x="1723" y="1772"/>
                </a:lnTo>
                <a:lnTo>
                  <a:pt x="1772" y="1772"/>
                </a:lnTo>
                <a:lnTo>
                  <a:pt x="1772" y="1721"/>
                </a:lnTo>
                <a:lnTo>
                  <a:pt x="1772" y="1721"/>
                </a:lnTo>
                <a:lnTo>
                  <a:pt x="1772" y="1672"/>
                </a:lnTo>
                <a:lnTo>
                  <a:pt x="1772" y="1672"/>
                </a:lnTo>
                <a:lnTo>
                  <a:pt x="1822" y="1721"/>
                </a:lnTo>
                <a:lnTo>
                  <a:pt x="1822" y="1772"/>
                </a:lnTo>
                <a:lnTo>
                  <a:pt x="1871" y="1772"/>
                </a:lnTo>
                <a:lnTo>
                  <a:pt x="1871" y="1721"/>
                </a:lnTo>
                <a:lnTo>
                  <a:pt x="1871" y="1672"/>
                </a:lnTo>
                <a:lnTo>
                  <a:pt x="1920" y="1672"/>
                </a:lnTo>
                <a:lnTo>
                  <a:pt x="1969" y="1672"/>
                </a:lnTo>
                <a:lnTo>
                  <a:pt x="2019" y="1721"/>
                </a:lnTo>
                <a:lnTo>
                  <a:pt x="2019" y="1721"/>
                </a:lnTo>
                <a:lnTo>
                  <a:pt x="2019" y="1772"/>
                </a:lnTo>
                <a:lnTo>
                  <a:pt x="2019" y="1772"/>
                </a:lnTo>
                <a:lnTo>
                  <a:pt x="1969" y="1772"/>
                </a:lnTo>
                <a:lnTo>
                  <a:pt x="1920" y="1772"/>
                </a:lnTo>
                <a:lnTo>
                  <a:pt x="1969" y="1821"/>
                </a:lnTo>
                <a:lnTo>
                  <a:pt x="2019" y="1869"/>
                </a:lnTo>
                <a:lnTo>
                  <a:pt x="2019" y="1869"/>
                </a:lnTo>
                <a:lnTo>
                  <a:pt x="2068" y="1869"/>
                </a:lnTo>
                <a:lnTo>
                  <a:pt x="2117" y="1821"/>
                </a:lnTo>
                <a:lnTo>
                  <a:pt x="2117" y="1721"/>
                </a:lnTo>
                <a:lnTo>
                  <a:pt x="2068" y="1672"/>
                </a:lnTo>
                <a:lnTo>
                  <a:pt x="2068" y="1575"/>
                </a:lnTo>
                <a:lnTo>
                  <a:pt x="2068" y="1524"/>
                </a:lnTo>
                <a:lnTo>
                  <a:pt x="2117" y="1524"/>
                </a:lnTo>
                <a:lnTo>
                  <a:pt x="2117" y="1476"/>
                </a:lnTo>
                <a:lnTo>
                  <a:pt x="2117" y="1427"/>
                </a:lnTo>
                <a:lnTo>
                  <a:pt x="2117" y="1378"/>
                </a:lnTo>
                <a:lnTo>
                  <a:pt x="2165" y="1328"/>
                </a:lnTo>
                <a:lnTo>
                  <a:pt x="2165" y="1279"/>
                </a:lnTo>
                <a:lnTo>
                  <a:pt x="2216" y="1279"/>
                </a:lnTo>
                <a:lnTo>
                  <a:pt x="2165" y="1279"/>
                </a:lnTo>
                <a:lnTo>
                  <a:pt x="2216" y="1230"/>
                </a:lnTo>
                <a:lnTo>
                  <a:pt x="2216" y="1230"/>
                </a:lnTo>
                <a:lnTo>
                  <a:pt x="2216" y="1279"/>
                </a:lnTo>
                <a:lnTo>
                  <a:pt x="2216" y="1279"/>
                </a:lnTo>
                <a:lnTo>
                  <a:pt x="2216" y="1279"/>
                </a:lnTo>
                <a:lnTo>
                  <a:pt x="2265" y="1279"/>
                </a:lnTo>
                <a:lnTo>
                  <a:pt x="2265" y="1328"/>
                </a:lnTo>
                <a:lnTo>
                  <a:pt x="2265" y="1328"/>
                </a:lnTo>
                <a:lnTo>
                  <a:pt x="2265" y="1378"/>
                </a:lnTo>
                <a:lnTo>
                  <a:pt x="2265" y="1378"/>
                </a:lnTo>
                <a:lnTo>
                  <a:pt x="2265" y="1378"/>
                </a:lnTo>
                <a:lnTo>
                  <a:pt x="2313" y="1378"/>
                </a:lnTo>
                <a:lnTo>
                  <a:pt x="2265" y="1328"/>
                </a:lnTo>
                <a:lnTo>
                  <a:pt x="2313" y="1279"/>
                </a:lnTo>
                <a:close/>
                <a:moveTo>
                  <a:pt x="2313" y="394"/>
                </a:moveTo>
                <a:lnTo>
                  <a:pt x="2265" y="394"/>
                </a:lnTo>
                <a:lnTo>
                  <a:pt x="2216" y="394"/>
                </a:lnTo>
                <a:lnTo>
                  <a:pt x="2165" y="394"/>
                </a:lnTo>
                <a:lnTo>
                  <a:pt x="2117" y="394"/>
                </a:lnTo>
                <a:lnTo>
                  <a:pt x="2117" y="442"/>
                </a:lnTo>
                <a:lnTo>
                  <a:pt x="2165" y="442"/>
                </a:lnTo>
                <a:lnTo>
                  <a:pt x="2216" y="442"/>
                </a:lnTo>
                <a:lnTo>
                  <a:pt x="2265" y="442"/>
                </a:lnTo>
                <a:lnTo>
                  <a:pt x="2313" y="491"/>
                </a:lnTo>
                <a:lnTo>
                  <a:pt x="2313" y="491"/>
                </a:lnTo>
                <a:lnTo>
                  <a:pt x="2362" y="442"/>
                </a:lnTo>
                <a:lnTo>
                  <a:pt x="2313" y="394"/>
                </a:lnTo>
                <a:close/>
                <a:moveTo>
                  <a:pt x="1772" y="1821"/>
                </a:moveTo>
                <a:lnTo>
                  <a:pt x="1772" y="1821"/>
                </a:lnTo>
                <a:lnTo>
                  <a:pt x="1772" y="1821"/>
                </a:lnTo>
                <a:lnTo>
                  <a:pt x="1772" y="1821"/>
                </a:lnTo>
                <a:lnTo>
                  <a:pt x="1772" y="1869"/>
                </a:lnTo>
                <a:lnTo>
                  <a:pt x="1772" y="1869"/>
                </a:lnTo>
                <a:lnTo>
                  <a:pt x="1772" y="1869"/>
                </a:lnTo>
                <a:lnTo>
                  <a:pt x="1822" y="1869"/>
                </a:lnTo>
                <a:lnTo>
                  <a:pt x="1822" y="1821"/>
                </a:lnTo>
                <a:lnTo>
                  <a:pt x="1772" y="1821"/>
                </a:lnTo>
                <a:close/>
                <a:moveTo>
                  <a:pt x="2216" y="491"/>
                </a:moveTo>
                <a:lnTo>
                  <a:pt x="2216" y="491"/>
                </a:lnTo>
                <a:lnTo>
                  <a:pt x="2216" y="491"/>
                </a:lnTo>
                <a:lnTo>
                  <a:pt x="2165" y="491"/>
                </a:lnTo>
                <a:lnTo>
                  <a:pt x="2165" y="491"/>
                </a:lnTo>
                <a:lnTo>
                  <a:pt x="2216" y="540"/>
                </a:lnTo>
                <a:lnTo>
                  <a:pt x="2216" y="491"/>
                </a:lnTo>
                <a:close/>
                <a:moveTo>
                  <a:pt x="2165" y="1575"/>
                </a:moveTo>
                <a:lnTo>
                  <a:pt x="2165" y="1524"/>
                </a:lnTo>
                <a:lnTo>
                  <a:pt x="2117" y="1575"/>
                </a:lnTo>
                <a:lnTo>
                  <a:pt x="2117" y="1575"/>
                </a:lnTo>
                <a:lnTo>
                  <a:pt x="2117" y="1624"/>
                </a:lnTo>
                <a:lnTo>
                  <a:pt x="2117" y="1624"/>
                </a:lnTo>
                <a:lnTo>
                  <a:pt x="2165" y="1624"/>
                </a:lnTo>
                <a:lnTo>
                  <a:pt x="2165" y="1575"/>
                </a:lnTo>
                <a:lnTo>
                  <a:pt x="2216" y="1575"/>
                </a:lnTo>
                <a:lnTo>
                  <a:pt x="2165" y="1575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F895DE0E-0167-3B48-834F-F8CB4EF4B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4898" y="3619003"/>
            <a:ext cx="1207887" cy="894660"/>
          </a:xfrm>
          <a:custGeom>
            <a:avLst/>
            <a:gdLst>
              <a:gd name="T0" fmla="*/ 6349 w 6449"/>
              <a:gd name="T1" fmla="*/ 48 h 4774"/>
              <a:gd name="T2" fmla="*/ 6004 w 6449"/>
              <a:gd name="T3" fmla="*/ 97 h 4774"/>
              <a:gd name="T4" fmla="*/ 5857 w 6449"/>
              <a:gd name="T5" fmla="*/ 97 h 4774"/>
              <a:gd name="T6" fmla="*/ 5610 w 6449"/>
              <a:gd name="T7" fmla="*/ 197 h 4774"/>
              <a:gd name="T8" fmla="*/ 5610 w 6449"/>
              <a:gd name="T9" fmla="*/ 393 h 4774"/>
              <a:gd name="T10" fmla="*/ 5512 w 6449"/>
              <a:gd name="T11" fmla="*/ 393 h 4774"/>
              <a:gd name="T12" fmla="*/ 5316 w 6449"/>
              <a:gd name="T13" fmla="*/ 491 h 4774"/>
              <a:gd name="T14" fmla="*/ 5168 w 6449"/>
              <a:gd name="T15" fmla="*/ 345 h 4774"/>
              <a:gd name="T16" fmla="*/ 5070 w 6449"/>
              <a:gd name="T17" fmla="*/ 245 h 4774"/>
              <a:gd name="T18" fmla="*/ 4676 w 6449"/>
              <a:gd name="T19" fmla="*/ 197 h 4774"/>
              <a:gd name="T20" fmla="*/ 4380 w 6449"/>
              <a:gd name="T21" fmla="*/ 197 h 4774"/>
              <a:gd name="T22" fmla="*/ 4183 w 6449"/>
              <a:gd name="T23" fmla="*/ 345 h 4774"/>
              <a:gd name="T24" fmla="*/ 4086 w 6449"/>
              <a:gd name="T25" fmla="*/ 442 h 4774"/>
              <a:gd name="T26" fmla="*/ 98 w 6449"/>
              <a:gd name="T27" fmla="*/ 3050 h 4774"/>
              <a:gd name="T28" fmla="*/ 345 w 6449"/>
              <a:gd name="T29" fmla="*/ 3050 h 4774"/>
              <a:gd name="T30" fmla="*/ 639 w 6449"/>
              <a:gd name="T31" fmla="*/ 3101 h 4774"/>
              <a:gd name="T32" fmla="*/ 739 w 6449"/>
              <a:gd name="T33" fmla="*/ 3198 h 4774"/>
              <a:gd name="T34" fmla="*/ 788 w 6449"/>
              <a:gd name="T35" fmla="*/ 3395 h 4774"/>
              <a:gd name="T36" fmla="*/ 885 w 6449"/>
              <a:gd name="T37" fmla="*/ 3298 h 4774"/>
              <a:gd name="T38" fmla="*/ 1033 w 6449"/>
              <a:gd name="T39" fmla="*/ 3346 h 4774"/>
              <a:gd name="T40" fmla="*/ 1230 w 6449"/>
              <a:gd name="T41" fmla="*/ 3543 h 4774"/>
              <a:gd name="T42" fmla="*/ 1279 w 6449"/>
              <a:gd name="T43" fmla="*/ 3641 h 4774"/>
              <a:gd name="T44" fmla="*/ 1526 w 6449"/>
              <a:gd name="T45" fmla="*/ 3789 h 4774"/>
              <a:gd name="T46" fmla="*/ 1772 w 6449"/>
              <a:gd name="T47" fmla="*/ 3986 h 4774"/>
              <a:gd name="T48" fmla="*/ 2018 w 6449"/>
              <a:gd name="T49" fmla="*/ 4085 h 4774"/>
              <a:gd name="T50" fmla="*/ 2018 w 6449"/>
              <a:gd name="T51" fmla="*/ 3986 h 4774"/>
              <a:gd name="T52" fmla="*/ 2263 w 6449"/>
              <a:gd name="T53" fmla="*/ 3937 h 4774"/>
              <a:gd name="T54" fmla="*/ 2608 w 6449"/>
              <a:gd name="T55" fmla="*/ 4035 h 4774"/>
              <a:gd name="T56" fmla="*/ 2805 w 6449"/>
              <a:gd name="T57" fmla="*/ 4035 h 4774"/>
              <a:gd name="T58" fmla="*/ 3101 w 6449"/>
              <a:gd name="T59" fmla="*/ 4085 h 4774"/>
              <a:gd name="T60" fmla="*/ 3248 w 6449"/>
              <a:gd name="T61" fmla="*/ 4035 h 4774"/>
              <a:gd name="T62" fmla="*/ 3298 w 6449"/>
              <a:gd name="T63" fmla="*/ 3986 h 4774"/>
              <a:gd name="T64" fmla="*/ 3445 w 6449"/>
              <a:gd name="T65" fmla="*/ 3986 h 4774"/>
              <a:gd name="T66" fmla="*/ 3593 w 6449"/>
              <a:gd name="T67" fmla="*/ 4134 h 4774"/>
              <a:gd name="T68" fmla="*/ 3641 w 6449"/>
              <a:gd name="T69" fmla="*/ 4428 h 4774"/>
              <a:gd name="T70" fmla="*/ 4577 w 6449"/>
              <a:gd name="T71" fmla="*/ 4725 h 4774"/>
              <a:gd name="T72" fmla="*/ 4626 w 6449"/>
              <a:gd name="T73" fmla="*/ 4380 h 4774"/>
              <a:gd name="T74" fmla="*/ 4676 w 6449"/>
              <a:gd name="T75" fmla="*/ 3986 h 4774"/>
              <a:gd name="T76" fmla="*/ 4922 w 6449"/>
              <a:gd name="T77" fmla="*/ 3641 h 4774"/>
              <a:gd name="T78" fmla="*/ 4971 w 6449"/>
              <a:gd name="T79" fmla="*/ 3592 h 4774"/>
              <a:gd name="T80" fmla="*/ 5020 w 6449"/>
              <a:gd name="T81" fmla="*/ 3543 h 4774"/>
              <a:gd name="T82" fmla="*/ 5020 w 6449"/>
              <a:gd name="T83" fmla="*/ 3395 h 4774"/>
              <a:gd name="T84" fmla="*/ 5168 w 6449"/>
              <a:gd name="T85" fmla="*/ 3101 h 4774"/>
              <a:gd name="T86" fmla="*/ 5216 w 6449"/>
              <a:gd name="T87" fmla="*/ 3002 h 4774"/>
              <a:gd name="T88" fmla="*/ 5267 w 6449"/>
              <a:gd name="T89" fmla="*/ 2904 h 4774"/>
              <a:gd name="T90" fmla="*/ 5364 w 6449"/>
              <a:gd name="T91" fmla="*/ 2756 h 4774"/>
              <a:gd name="T92" fmla="*/ 5464 w 6449"/>
              <a:gd name="T93" fmla="*/ 2608 h 4774"/>
              <a:gd name="T94" fmla="*/ 5709 w 6449"/>
              <a:gd name="T95" fmla="*/ 2362 h 4774"/>
              <a:gd name="T96" fmla="*/ 5758 w 6449"/>
              <a:gd name="T97" fmla="*/ 2313 h 4774"/>
              <a:gd name="T98" fmla="*/ 5906 w 6449"/>
              <a:gd name="T99" fmla="*/ 2165 h 4774"/>
              <a:gd name="T100" fmla="*/ 6103 w 6449"/>
              <a:gd name="T101" fmla="*/ 1672 h 4774"/>
              <a:gd name="T102" fmla="*/ 6152 w 6449"/>
              <a:gd name="T103" fmla="*/ 1329 h 4774"/>
              <a:gd name="T104" fmla="*/ 6300 w 6449"/>
              <a:gd name="T105" fmla="*/ 885 h 4774"/>
              <a:gd name="T106" fmla="*/ 6448 w 6449"/>
              <a:gd name="T107" fmla="*/ 345 h 4774"/>
              <a:gd name="T108" fmla="*/ 4232 w 6449"/>
              <a:gd name="T109" fmla="*/ 3691 h 4774"/>
              <a:gd name="T110" fmla="*/ 4183 w 6449"/>
              <a:gd name="T111" fmla="*/ 3789 h 4774"/>
              <a:gd name="T112" fmla="*/ 4086 w 6449"/>
              <a:gd name="T113" fmla="*/ 3986 h 4774"/>
              <a:gd name="T114" fmla="*/ 3986 w 6449"/>
              <a:gd name="T115" fmla="*/ 3888 h 4774"/>
              <a:gd name="T116" fmla="*/ 4134 w 6449"/>
              <a:gd name="T117" fmla="*/ 3592 h 4774"/>
              <a:gd name="T118" fmla="*/ 4331 w 6449"/>
              <a:gd name="T119" fmla="*/ 3691 h 4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49" h="4774">
                <a:moveTo>
                  <a:pt x="6448" y="197"/>
                </a:moveTo>
                <a:lnTo>
                  <a:pt x="6448" y="48"/>
                </a:lnTo>
                <a:lnTo>
                  <a:pt x="6398" y="0"/>
                </a:lnTo>
                <a:lnTo>
                  <a:pt x="6349" y="48"/>
                </a:lnTo>
                <a:lnTo>
                  <a:pt x="6251" y="48"/>
                </a:lnTo>
                <a:lnTo>
                  <a:pt x="6201" y="97"/>
                </a:lnTo>
                <a:lnTo>
                  <a:pt x="6054" y="97"/>
                </a:lnTo>
                <a:lnTo>
                  <a:pt x="6004" y="97"/>
                </a:lnTo>
                <a:lnTo>
                  <a:pt x="5955" y="48"/>
                </a:lnTo>
                <a:lnTo>
                  <a:pt x="5955" y="97"/>
                </a:lnTo>
                <a:lnTo>
                  <a:pt x="5906" y="48"/>
                </a:lnTo>
                <a:lnTo>
                  <a:pt x="5857" y="97"/>
                </a:lnTo>
                <a:lnTo>
                  <a:pt x="5807" y="97"/>
                </a:lnTo>
                <a:lnTo>
                  <a:pt x="5758" y="148"/>
                </a:lnTo>
                <a:lnTo>
                  <a:pt x="5709" y="148"/>
                </a:lnTo>
                <a:lnTo>
                  <a:pt x="5610" y="197"/>
                </a:lnTo>
                <a:lnTo>
                  <a:pt x="5661" y="245"/>
                </a:lnTo>
                <a:lnTo>
                  <a:pt x="5661" y="294"/>
                </a:lnTo>
                <a:lnTo>
                  <a:pt x="5661" y="393"/>
                </a:lnTo>
                <a:lnTo>
                  <a:pt x="5610" y="393"/>
                </a:lnTo>
                <a:lnTo>
                  <a:pt x="5561" y="393"/>
                </a:lnTo>
                <a:lnTo>
                  <a:pt x="5561" y="442"/>
                </a:lnTo>
                <a:lnTo>
                  <a:pt x="5512" y="393"/>
                </a:lnTo>
                <a:lnTo>
                  <a:pt x="5512" y="393"/>
                </a:lnTo>
                <a:lnTo>
                  <a:pt x="5413" y="393"/>
                </a:lnTo>
                <a:lnTo>
                  <a:pt x="5413" y="442"/>
                </a:lnTo>
                <a:lnTo>
                  <a:pt x="5364" y="491"/>
                </a:lnTo>
                <a:lnTo>
                  <a:pt x="5316" y="491"/>
                </a:lnTo>
                <a:lnTo>
                  <a:pt x="5316" y="491"/>
                </a:lnTo>
                <a:lnTo>
                  <a:pt x="5267" y="442"/>
                </a:lnTo>
                <a:lnTo>
                  <a:pt x="5267" y="393"/>
                </a:lnTo>
                <a:lnTo>
                  <a:pt x="5168" y="345"/>
                </a:lnTo>
                <a:lnTo>
                  <a:pt x="5168" y="345"/>
                </a:lnTo>
                <a:lnTo>
                  <a:pt x="5168" y="294"/>
                </a:lnTo>
                <a:lnTo>
                  <a:pt x="5119" y="294"/>
                </a:lnTo>
                <a:lnTo>
                  <a:pt x="5070" y="245"/>
                </a:lnTo>
                <a:lnTo>
                  <a:pt x="4971" y="245"/>
                </a:lnTo>
                <a:lnTo>
                  <a:pt x="4873" y="245"/>
                </a:lnTo>
                <a:lnTo>
                  <a:pt x="4774" y="197"/>
                </a:lnTo>
                <a:lnTo>
                  <a:pt x="4676" y="197"/>
                </a:lnTo>
                <a:lnTo>
                  <a:pt x="4528" y="245"/>
                </a:lnTo>
                <a:lnTo>
                  <a:pt x="4429" y="245"/>
                </a:lnTo>
                <a:lnTo>
                  <a:pt x="4429" y="197"/>
                </a:lnTo>
                <a:lnTo>
                  <a:pt x="4380" y="197"/>
                </a:lnTo>
                <a:lnTo>
                  <a:pt x="4331" y="245"/>
                </a:lnTo>
                <a:lnTo>
                  <a:pt x="4331" y="245"/>
                </a:lnTo>
                <a:lnTo>
                  <a:pt x="4282" y="294"/>
                </a:lnTo>
                <a:lnTo>
                  <a:pt x="4183" y="345"/>
                </a:lnTo>
                <a:lnTo>
                  <a:pt x="4134" y="393"/>
                </a:lnTo>
                <a:lnTo>
                  <a:pt x="4134" y="393"/>
                </a:lnTo>
                <a:lnTo>
                  <a:pt x="4086" y="442"/>
                </a:lnTo>
                <a:lnTo>
                  <a:pt x="4086" y="442"/>
                </a:lnTo>
                <a:lnTo>
                  <a:pt x="0" y="442"/>
                </a:lnTo>
                <a:lnTo>
                  <a:pt x="0" y="3002"/>
                </a:lnTo>
                <a:lnTo>
                  <a:pt x="49" y="3050"/>
                </a:lnTo>
                <a:lnTo>
                  <a:pt x="98" y="3050"/>
                </a:lnTo>
                <a:lnTo>
                  <a:pt x="148" y="3050"/>
                </a:lnTo>
                <a:lnTo>
                  <a:pt x="246" y="3101"/>
                </a:lnTo>
                <a:lnTo>
                  <a:pt x="295" y="3101"/>
                </a:lnTo>
                <a:lnTo>
                  <a:pt x="345" y="3050"/>
                </a:lnTo>
                <a:lnTo>
                  <a:pt x="394" y="3050"/>
                </a:lnTo>
                <a:lnTo>
                  <a:pt x="491" y="3050"/>
                </a:lnTo>
                <a:lnTo>
                  <a:pt x="591" y="3101"/>
                </a:lnTo>
                <a:lnTo>
                  <a:pt x="639" y="3101"/>
                </a:lnTo>
                <a:lnTo>
                  <a:pt x="639" y="3150"/>
                </a:lnTo>
                <a:lnTo>
                  <a:pt x="688" y="3150"/>
                </a:lnTo>
                <a:lnTo>
                  <a:pt x="688" y="3150"/>
                </a:lnTo>
                <a:lnTo>
                  <a:pt x="739" y="3198"/>
                </a:lnTo>
                <a:lnTo>
                  <a:pt x="688" y="3247"/>
                </a:lnTo>
                <a:lnTo>
                  <a:pt x="739" y="3298"/>
                </a:lnTo>
                <a:lnTo>
                  <a:pt x="788" y="3346"/>
                </a:lnTo>
                <a:lnTo>
                  <a:pt x="788" y="3395"/>
                </a:lnTo>
                <a:lnTo>
                  <a:pt x="836" y="3395"/>
                </a:lnTo>
                <a:lnTo>
                  <a:pt x="836" y="3395"/>
                </a:lnTo>
                <a:lnTo>
                  <a:pt x="885" y="3346"/>
                </a:lnTo>
                <a:lnTo>
                  <a:pt x="885" y="3298"/>
                </a:lnTo>
                <a:lnTo>
                  <a:pt x="936" y="3298"/>
                </a:lnTo>
                <a:lnTo>
                  <a:pt x="936" y="3298"/>
                </a:lnTo>
                <a:lnTo>
                  <a:pt x="936" y="3346"/>
                </a:lnTo>
                <a:lnTo>
                  <a:pt x="1033" y="3346"/>
                </a:lnTo>
                <a:lnTo>
                  <a:pt x="1132" y="3395"/>
                </a:lnTo>
                <a:lnTo>
                  <a:pt x="1181" y="3395"/>
                </a:lnTo>
                <a:lnTo>
                  <a:pt x="1230" y="3444"/>
                </a:lnTo>
                <a:lnTo>
                  <a:pt x="1230" y="3543"/>
                </a:lnTo>
                <a:lnTo>
                  <a:pt x="1230" y="3592"/>
                </a:lnTo>
                <a:lnTo>
                  <a:pt x="1230" y="3592"/>
                </a:lnTo>
                <a:lnTo>
                  <a:pt x="1279" y="3592"/>
                </a:lnTo>
                <a:lnTo>
                  <a:pt x="1279" y="3641"/>
                </a:lnTo>
                <a:lnTo>
                  <a:pt x="1329" y="3641"/>
                </a:lnTo>
                <a:lnTo>
                  <a:pt x="1329" y="3691"/>
                </a:lnTo>
                <a:lnTo>
                  <a:pt x="1378" y="3740"/>
                </a:lnTo>
                <a:lnTo>
                  <a:pt x="1526" y="3789"/>
                </a:lnTo>
                <a:lnTo>
                  <a:pt x="1624" y="3838"/>
                </a:lnTo>
                <a:lnTo>
                  <a:pt x="1673" y="3888"/>
                </a:lnTo>
                <a:lnTo>
                  <a:pt x="1723" y="3937"/>
                </a:lnTo>
                <a:lnTo>
                  <a:pt x="1772" y="3986"/>
                </a:lnTo>
                <a:lnTo>
                  <a:pt x="1821" y="4035"/>
                </a:lnTo>
                <a:lnTo>
                  <a:pt x="1870" y="4085"/>
                </a:lnTo>
                <a:lnTo>
                  <a:pt x="1969" y="4085"/>
                </a:lnTo>
                <a:lnTo>
                  <a:pt x="2018" y="4085"/>
                </a:lnTo>
                <a:lnTo>
                  <a:pt x="2018" y="4085"/>
                </a:lnTo>
                <a:lnTo>
                  <a:pt x="2018" y="4035"/>
                </a:lnTo>
                <a:lnTo>
                  <a:pt x="2018" y="4035"/>
                </a:lnTo>
                <a:lnTo>
                  <a:pt x="2018" y="3986"/>
                </a:lnTo>
                <a:lnTo>
                  <a:pt x="2066" y="3986"/>
                </a:lnTo>
                <a:lnTo>
                  <a:pt x="2117" y="3937"/>
                </a:lnTo>
                <a:lnTo>
                  <a:pt x="2166" y="3937"/>
                </a:lnTo>
                <a:lnTo>
                  <a:pt x="2263" y="3937"/>
                </a:lnTo>
                <a:lnTo>
                  <a:pt x="2363" y="3937"/>
                </a:lnTo>
                <a:lnTo>
                  <a:pt x="2411" y="3986"/>
                </a:lnTo>
                <a:lnTo>
                  <a:pt x="2460" y="4035"/>
                </a:lnTo>
                <a:lnTo>
                  <a:pt x="2608" y="4035"/>
                </a:lnTo>
                <a:lnTo>
                  <a:pt x="2657" y="4035"/>
                </a:lnTo>
                <a:lnTo>
                  <a:pt x="2756" y="4035"/>
                </a:lnTo>
                <a:lnTo>
                  <a:pt x="2756" y="4035"/>
                </a:lnTo>
                <a:lnTo>
                  <a:pt x="2805" y="4035"/>
                </a:lnTo>
                <a:lnTo>
                  <a:pt x="2854" y="4035"/>
                </a:lnTo>
                <a:lnTo>
                  <a:pt x="2953" y="4035"/>
                </a:lnTo>
                <a:lnTo>
                  <a:pt x="3002" y="4085"/>
                </a:lnTo>
                <a:lnTo>
                  <a:pt x="3101" y="4085"/>
                </a:lnTo>
                <a:lnTo>
                  <a:pt x="3150" y="4035"/>
                </a:lnTo>
                <a:lnTo>
                  <a:pt x="3150" y="4035"/>
                </a:lnTo>
                <a:lnTo>
                  <a:pt x="3199" y="4035"/>
                </a:lnTo>
                <a:lnTo>
                  <a:pt x="3248" y="4035"/>
                </a:lnTo>
                <a:lnTo>
                  <a:pt x="3248" y="4035"/>
                </a:lnTo>
                <a:lnTo>
                  <a:pt x="3248" y="4035"/>
                </a:lnTo>
                <a:lnTo>
                  <a:pt x="3298" y="3986"/>
                </a:lnTo>
                <a:lnTo>
                  <a:pt x="3298" y="3986"/>
                </a:lnTo>
                <a:lnTo>
                  <a:pt x="3347" y="3986"/>
                </a:lnTo>
                <a:lnTo>
                  <a:pt x="3347" y="4035"/>
                </a:lnTo>
                <a:lnTo>
                  <a:pt x="3396" y="4035"/>
                </a:lnTo>
                <a:lnTo>
                  <a:pt x="3445" y="3986"/>
                </a:lnTo>
                <a:lnTo>
                  <a:pt x="3445" y="3986"/>
                </a:lnTo>
                <a:lnTo>
                  <a:pt x="3544" y="4035"/>
                </a:lnTo>
                <a:lnTo>
                  <a:pt x="3593" y="4035"/>
                </a:lnTo>
                <a:lnTo>
                  <a:pt x="3593" y="4134"/>
                </a:lnTo>
                <a:lnTo>
                  <a:pt x="3641" y="4282"/>
                </a:lnTo>
                <a:lnTo>
                  <a:pt x="3692" y="4331"/>
                </a:lnTo>
                <a:lnTo>
                  <a:pt x="3692" y="4380"/>
                </a:lnTo>
                <a:lnTo>
                  <a:pt x="3641" y="4428"/>
                </a:lnTo>
                <a:lnTo>
                  <a:pt x="3692" y="4428"/>
                </a:lnTo>
                <a:lnTo>
                  <a:pt x="4577" y="4773"/>
                </a:lnTo>
                <a:lnTo>
                  <a:pt x="4577" y="4773"/>
                </a:lnTo>
                <a:lnTo>
                  <a:pt x="4577" y="4725"/>
                </a:lnTo>
                <a:lnTo>
                  <a:pt x="4626" y="4676"/>
                </a:lnTo>
                <a:lnTo>
                  <a:pt x="4577" y="4576"/>
                </a:lnTo>
                <a:lnTo>
                  <a:pt x="4577" y="4479"/>
                </a:lnTo>
                <a:lnTo>
                  <a:pt x="4626" y="4380"/>
                </a:lnTo>
                <a:lnTo>
                  <a:pt x="4626" y="4331"/>
                </a:lnTo>
                <a:lnTo>
                  <a:pt x="4676" y="4232"/>
                </a:lnTo>
                <a:lnTo>
                  <a:pt x="4676" y="4085"/>
                </a:lnTo>
                <a:lnTo>
                  <a:pt x="4676" y="3986"/>
                </a:lnTo>
                <a:lnTo>
                  <a:pt x="4725" y="3937"/>
                </a:lnTo>
                <a:lnTo>
                  <a:pt x="4774" y="3838"/>
                </a:lnTo>
                <a:lnTo>
                  <a:pt x="4823" y="3789"/>
                </a:lnTo>
                <a:lnTo>
                  <a:pt x="4922" y="3641"/>
                </a:lnTo>
                <a:lnTo>
                  <a:pt x="4922" y="3592"/>
                </a:lnTo>
                <a:lnTo>
                  <a:pt x="4922" y="3592"/>
                </a:lnTo>
                <a:lnTo>
                  <a:pt x="4971" y="3592"/>
                </a:lnTo>
                <a:lnTo>
                  <a:pt x="4971" y="3592"/>
                </a:lnTo>
                <a:lnTo>
                  <a:pt x="4971" y="3543"/>
                </a:lnTo>
                <a:lnTo>
                  <a:pt x="4971" y="3543"/>
                </a:lnTo>
                <a:lnTo>
                  <a:pt x="5020" y="3494"/>
                </a:lnTo>
                <a:lnTo>
                  <a:pt x="5020" y="3543"/>
                </a:lnTo>
                <a:lnTo>
                  <a:pt x="5020" y="3494"/>
                </a:lnTo>
                <a:lnTo>
                  <a:pt x="5020" y="3494"/>
                </a:lnTo>
                <a:lnTo>
                  <a:pt x="5020" y="3444"/>
                </a:lnTo>
                <a:lnTo>
                  <a:pt x="5020" y="3395"/>
                </a:lnTo>
                <a:lnTo>
                  <a:pt x="5070" y="3247"/>
                </a:lnTo>
                <a:lnTo>
                  <a:pt x="5070" y="3198"/>
                </a:lnTo>
                <a:lnTo>
                  <a:pt x="5119" y="3150"/>
                </a:lnTo>
                <a:lnTo>
                  <a:pt x="5168" y="3101"/>
                </a:lnTo>
                <a:lnTo>
                  <a:pt x="5267" y="3002"/>
                </a:lnTo>
                <a:lnTo>
                  <a:pt x="5216" y="3002"/>
                </a:lnTo>
                <a:lnTo>
                  <a:pt x="5216" y="3002"/>
                </a:lnTo>
                <a:lnTo>
                  <a:pt x="5216" y="3002"/>
                </a:lnTo>
                <a:lnTo>
                  <a:pt x="5216" y="3002"/>
                </a:lnTo>
                <a:lnTo>
                  <a:pt x="5267" y="3002"/>
                </a:lnTo>
                <a:lnTo>
                  <a:pt x="5267" y="2953"/>
                </a:lnTo>
                <a:lnTo>
                  <a:pt x="5267" y="2904"/>
                </a:lnTo>
                <a:lnTo>
                  <a:pt x="5316" y="2853"/>
                </a:lnTo>
                <a:lnTo>
                  <a:pt x="5267" y="2805"/>
                </a:lnTo>
                <a:lnTo>
                  <a:pt x="5316" y="2756"/>
                </a:lnTo>
                <a:lnTo>
                  <a:pt x="5364" y="2756"/>
                </a:lnTo>
                <a:lnTo>
                  <a:pt x="5364" y="2707"/>
                </a:lnTo>
                <a:lnTo>
                  <a:pt x="5364" y="2657"/>
                </a:lnTo>
                <a:lnTo>
                  <a:pt x="5413" y="2657"/>
                </a:lnTo>
                <a:lnTo>
                  <a:pt x="5464" y="2608"/>
                </a:lnTo>
                <a:lnTo>
                  <a:pt x="5464" y="2559"/>
                </a:lnTo>
                <a:lnTo>
                  <a:pt x="5561" y="2411"/>
                </a:lnTo>
                <a:lnTo>
                  <a:pt x="5610" y="2411"/>
                </a:lnTo>
                <a:lnTo>
                  <a:pt x="5709" y="2362"/>
                </a:lnTo>
                <a:lnTo>
                  <a:pt x="5758" y="2362"/>
                </a:lnTo>
                <a:lnTo>
                  <a:pt x="5709" y="2313"/>
                </a:lnTo>
                <a:lnTo>
                  <a:pt x="5709" y="2313"/>
                </a:lnTo>
                <a:lnTo>
                  <a:pt x="5758" y="2313"/>
                </a:lnTo>
                <a:lnTo>
                  <a:pt x="5758" y="2263"/>
                </a:lnTo>
                <a:lnTo>
                  <a:pt x="5807" y="2263"/>
                </a:lnTo>
                <a:lnTo>
                  <a:pt x="5906" y="2214"/>
                </a:lnTo>
                <a:lnTo>
                  <a:pt x="5906" y="2165"/>
                </a:lnTo>
                <a:lnTo>
                  <a:pt x="5906" y="2116"/>
                </a:lnTo>
                <a:lnTo>
                  <a:pt x="5906" y="2017"/>
                </a:lnTo>
                <a:lnTo>
                  <a:pt x="6054" y="1869"/>
                </a:lnTo>
                <a:lnTo>
                  <a:pt x="6103" y="1672"/>
                </a:lnTo>
                <a:lnTo>
                  <a:pt x="6152" y="1575"/>
                </a:lnTo>
                <a:lnTo>
                  <a:pt x="6152" y="1526"/>
                </a:lnTo>
                <a:lnTo>
                  <a:pt x="6201" y="1427"/>
                </a:lnTo>
                <a:lnTo>
                  <a:pt x="6152" y="1329"/>
                </a:lnTo>
                <a:lnTo>
                  <a:pt x="6152" y="1230"/>
                </a:lnTo>
                <a:lnTo>
                  <a:pt x="6251" y="1033"/>
                </a:lnTo>
                <a:lnTo>
                  <a:pt x="6251" y="935"/>
                </a:lnTo>
                <a:lnTo>
                  <a:pt x="6300" y="885"/>
                </a:lnTo>
                <a:lnTo>
                  <a:pt x="6349" y="688"/>
                </a:lnTo>
                <a:lnTo>
                  <a:pt x="6349" y="590"/>
                </a:lnTo>
                <a:lnTo>
                  <a:pt x="6398" y="442"/>
                </a:lnTo>
                <a:lnTo>
                  <a:pt x="6448" y="345"/>
                </a:lnTo>
                <a:lnTo>
                  <a:pt x="6448" y="245"/>
                </a:lnTo>
                <a:lnTo>
                  <a:pt x="6448" y="197"/>
                </a:lnTo>
                <a:close/>
                <a:moveTo>
                  <a:pt x="4282" y="3691"/>
                </a:moveTo>
                <a:lnTo>
                  <a:pt x="4232" y="3691"/>
                </a:lnTo>
                <a:lnTo>
                  <a:pt x="4183" y="3691"/>
                </a:lnTo>
                <a:lnTo>
                  <a:pt x="4183" y="3740"/>
                </a:lnTo>
                <a:lnTo>
                  <a:pt x="4183" y="3789"/>
                </a:lnTo>
                <a:lnTo>
                  <a:pt x="4183" y="3789"/>
                </a:lnTo>
                <a:lnTo>
                  <a:pt x="4134" y="3838"/>
                </a:lnTo>
                <a:lnTo>
                  <a:pt x="4134" y="3937"/>
                </a:lnTo>
                <a:lnTo>
                  <a:pt x="4134" y="3986"/>
                </a:lnTo>
                <a:lnTo>
                  <a:pt x="4086" y="3986"/>
                </a:lnTo>
                <a:lnTo>
                  <a:pt x="4035" y="3937"/>
                </a:lnTo>
                <a:lnTo>
                  <a:pt x="4035" y="3888"/>
                </a:lnTo>
                <a:lnTo>
                  <a:pt x="4035" y="3888"/>
                </a:lnTo>
                <a:lnTo>
                  <a:pt x="3986" y="3888"/>
                </a:lnTo>
                <a:lnTo>
                  <a:pt x="3986" y="3838"/>
                </a:lnTo>
                <a:lnTo>
                  <a:pt x="3986" y="3789"/>
                </a:lnTo>
                <a:lnTo>
                  <a:pt x="4035" y="3691"/>
                </a:lnTo>
                <a:lnTo>
                  <a:pt x="4134" y="3592"/>
                </a:lnTo>
                <a:lnTo>
                  <a:pt x="4183" y="3592"/>
                </a:lnTo>
                <a:lnTo>
                  <a:pt x="4183" y="3641"/>
                </a:lnTo>
                <a:lnTo>
                  <a:pt x="4232" y="3641"/>
                </a:lnTo>
                <a:lnTo>
                  <a:pt x="4331" y="3691"/>
                </a:lnTo>
                <a:lnTo>
                  <a:pt x="4282" y="3691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32" name="Freeform 31">
            <a:extLst>
              <a:ext uri="{FF2B5EF4-FFF2-40B4-BE49-F238E27FC236}">
                <a16:creationId xmlns:a16="http://schemas.microsoft.com/office/drawing/2014/main" id="{BEF9C31F-4819-664A-B55D-DF6F013CCE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803" y="3414813"/>
            <a:ext cx="1152330" cy="1153288"/>
          </a:xfrm>
          <a:custGeom>
            <a:avLst/>
            <a:gdLst>
              <a:gd name="T0" fmla="*/ 4429 w 6153"/>
              <a:gd name="T1" fmla="*/ 4972 h 6154"/>
              <a:gd name="T2" fmla="*/ 4281 w 6153"/>
              <a:gd name="T3" fmla="*/ 4922 h 6154"/>
              <a:gd name="T4" fmla="*/ 3887 w 6153"/>
              <a:gd name="T5" fmla="*/ 5070 h 6154"/>
              <a:gd name="T6" fmla="*/ 4135 w 6153"/>
              <a:gd name="T7" fmla="*/ 5119 h 6154"/>
              <a:gd name="T8" fmla="*/ 4331 w 6153"/>
              <a:gd name="T9" fmla="*/ 5169 h 6154"/>
              <a:gd name="T10" fmla="*/ 4528 w 6153"/>
              <a:gd name="T11" fmla="*/ 5021 h 6154"/>
              <a:gd name="T12" fmla="*/ 4626 w 6153"/>
              <a:gd name="T13" fmla="*/ 4972 h 6154"/>
              <a:gd name="T14" fmla="*/ 0 w 6153"/>
              <a:gd name="T15" fmla="*/ 0 h 6154"/>
              <a:gd name="T16" fmla="*/ 591 w 6153"/>
              <a:gd name="T17" fmla="*/ 2855 h 6154"/>
              <a:gd name="T18" fmla="*/ 1082 w 6153"/>
              <a:gd name="T19" fmla="*/ 2807 h 6154"/>
              <a:gd name="T20" fmla="*/ 1624 w 6153"/>
              <a:gd name="T21" fmla="*/ 3052 h 6154"/>
              <a:gd name="T22" fmla="*/ 2166 w 6153"/>
              <a:gd name="T23" fmla="*/ 3150 h 6154"/>
              <a:gd name="T24" fmla="*/ 2460 w 6153"/>
              <a:gd name="T25" fmla="*/ 3200 h 6154"/>
              <a:gd name="T26" fmla="*/ 2657 w 6153"/>
              <a:gd name="T27" fmla="*/ 3446 h 6154"/>
              <a:gd name="T28" fmla="*/ 2706 w 6153"/>
              <a:gd name="T29" fmla="*/ 3643 h 6154"/>
              <a:gd name="T30" fmla="*/ 3002 w 6153"/>
              <a:gd name="T31" fmla="*/ 3791 h 6154"/>
              <a:gd name="T32" fmla="*/ 3199 w 6153"/>
              <a:gd name="T33" fmla="*/ 4086 h 6154"/>
              <a:gd name="T34" fmla="*/ 3297 w 6153"/>
              <a:gd name="T35" fmla="*/ 4382 h 6154"/>
              <a:gd name="T36" fmla="*/ 3199 w 6153"/>
              <a:gd name="T37" fmla="*/ 4331 h 6154"/>
              <a:gd name="T38" fmla="*/ 3199 w 6153"/>
              <a:gd name="T39" fmla="*/ 4382 h 6154"/>
              <a:gd name="T40" fmla="*/ 3347 w 6153"/>
              <a:gd name="T41" fmla="*/ 4479 h 6154"/>
              <a:gd name="T42" fmla="*/ 3544 w 6153"/>
              <a:gd name="T43" fmla="*/ 4578 h 6154"/>
              <a:gd name="T44" fmla="*/ 3544 w 6153"/>
              <a:gd name="T45" fmla="*/ 4430 h 6154"/>
              <a:gd name="T46" fmla="*/ 3642 w 6153"/>
              <a:gd name="T47" fmla="*/ 4282 h 6154"/>
              <a:gd name="T48" fmla="*/ 3986 w 6153"/>
              <a:gd name="T49" fmla="*/ 3988 h 6154"/>
              <a:gd name="T50" fmla="*/ 4232 w 6153"/>
              <a:gd name="T51" fmla="*/ 3889 h 6154"/>
              <a:gd name="T52" fmla="*/ 4429 w 6153"/>
              <a:gd name="T53" fmla="*/ 3544 h 6154"/>
              <a:gd name="T54" fmla="*/ 4528 w 6153"/>
              <a:gd name="T55" fmla="*/ 3397 h 6154"/>
              <a:gd name="T56" fmla="*/ 4528 w 6153"/>
              <a:gd name="T57" fmla="*/ 3692 h 6154"/>
              <a:gd name="T58" fmla="*/ 4478 w 6153"/>
              <a:gd name="T59" fmla="*/ 3937 h 6154"/>
              <a:gd name="T60" fmla="*/ 4331 w 6153"/>
              <a:gd name="T61" fmla="*/ 4282 h 6154"/>
              <a:gd name="T62" fmla="*/ 4281 w 6153"/>
              <a:gd name="T63" fmla="*/ 4528 h 6154"/>
              <a:gd name="T64" fmla="*/ 4135 w 6153"/>
              <a:gd name="T65" fmla="*/ 4528 h 6154"/>
              <a:gd name="T66" fmla="*/ 4183 w 6153"/>
              <a:gd name="T67" fmla="*/ 4725 h 6154"/>
              <a:gd name="T68" fmla="*/ 4478 w 6153"/>
              <a:gd name="T69" fmla="*/ 4676 h 6154"/>
              <a:gd name="T70" fmla="*/ 4626 w 6153"/>
              <a:gd name="T71" fmla="*/ 4234 h 6154"/>
              <a:gd name="T72" fmla="*/ 4823 w 6153"/>
              <a:gd name="T73" fmla="*/ 4430 h 6154"/>
              <a:gd name="T74" fmla="*/ 4774 w 6153"/>
              <a:gd name="T75" fmla="*/ 4824 h 6154"/>
              <a:gd name="T76" fmla="*/ 4872 w 6153"/>
              <a:gd name="T77" fmla="*/ 4922 h 6154"/>
              <a:gd name="T78" fmla="*/ 5068 w 6153"/>
              <a:gd name="T79" fmla="*/ 4824 h 6154"/>
              <a:gd name="T80" fmla="*/ 5265 w 6153"/>
              <a:gd name="T81" fmla="*/ 4775 h 6154"/>
              <a:gd name="T82" fmla="*/ 5265 w 6153"/>
              <a:gd name="T83" fmla="*/ 4922 h 6154"/>
              <a:gd name="T84" fmla="*/ 5168 w 6153"/>
              <a:gd name="T85" fmla="*/ 4922 h 6154"/>
              <a:gd name="T86" fmla="*/ 5265 w 6153"/>
              <a:gd name="T87" fmla="*/ 5021 h 6154"/>
              <a:gd name="T88" fmla="*/ 5561 w 6153"/>
              <a:gd name="T89" fmla="*/ 5464 h 6154"/>
              <a:gd name="T90" fmla="*/ 5513 w 6153"/>
              <a:gd name="T91" fmla="*/ 5709 h 6154"/>
              <a:gd name="T92" fmla="*/ 5856 w 6153"/>
              <a:gd name="T93" fmla="*/ 6103 h 6154"/>
              <a:gd name="T94" fmla="*/ 6152 w 6153"/>
              <a:gd name="T95" fmla="*/ 4086 h 6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153" h="6154">
                <a:moveTo>
                  <a:pt x="4577" y="4972"/>
                </a:moveTo>
                <a:lnTo>
                  <a:pt x="4528" y="4972"/>
                </a:lnTo>
                <a:lnTo>
                  <a:pt x="4429" y="4972"/>
                </a:lnTo>
                <a:lnTo>
                  <a:pt x="4429" y="4972"/>
                </a:lnTo>
                <a:lnTo>
                  <a:pt x="4429" y="4922"/>
                </a:lnTo>
                <a:lnTo>
                  <a:pt x="4380" y="4922"/>
                </a:lnTo>
                <a:lnTo>
                  <a:pt x="4380" y="4922"/>
                </a:lnTo>
                <a:lnTo>
                  <a:pt x="4281" y="4922"/>
                </a:lnTo>
                <a:lnTo>
                  <a:pt x="4135" y="4922"/>
                </a:lnTo>
                <a:lnTo>
                  <a:pt x="3938" y="4972"/>
                </a:lnTo>
                <a:lnTo>
                  <a:pt x="3887" y="5021"/>
                </a:lnTo>
                <a:lnTo>
                  <a:pt x="3887" y="5070"/>
                </a:lnTo>
                <a:lnTo>
                  <a:pt x="3887" y="5070"/>
                </a:lnTo>
                <a:lnTo>
                  <a:pt x="3986" y="5119"/>
                </a:lnTo>
                <a:lnTo>
                  <a:pt x="4035" y="5119"/>
                </a:lnTo>
                <a:lnTo>
                  <a:pt x="4135" y="5119"/>
                </a:lnTo>
                <a:lnTo>
                  <a:pt x="4183" y="5119"/>
                </a:lnTo>
                <a:lnTo>
                  <a:pt x="4232" y="5119"/>
                </a:lnTo>
                <a:lnTo>
                  <a:pt x="4281" y="5119"/>
                </a:lnTo>
                <a:lnTo>
                  <a:pt x="4331" y="5169"/>
                </a:lnTo>
                <a:lnTo>
                  <a:pt x="4429" y="5119"/>
                </a:lnTo>
                <a:lnTo>
                  <a:pt x="4429" y="5070"/>
                </a:lnTo>
                <a:lnTo>
                  <a:pt x="4429" y="5070"/>
                </a:lnTo>
                <a:lnTo>
                  <a:pt x="4528" y="5021"/>
                </a:lnTo>
                <a:lnTo>
                  <a:pt x="4626" y="5070"/>
                </a:lnTo>
                <a:lnTo>
                  <a:pt x="4626" y="5070"/>
                </a:lnTo>
                <a:lnTo>
                  <a:pt x="4675" y="5021"/>
                </a:lnTo>
                <a:lnTo>
                  <a:pt x="4626" y="4972"/>
                </a:lnTo>
                <a:lnTo>
                  <a:pt x="4577" y="4972"/>
                </a:lnTo>
                <a:close/>
                <a:moveTo>
                  <a:pt x="6152" y="1526"/>
                </a:moveTo>
                <a:lnTo>
                  <a:pt x="6152" y="0"/>
                </a:lnTo>
                <a:lnTo>
                  <a:pt x="0" y="0"/>
                </a:lnTo>
                <a:lnTo>
                  <a:pt x="0" y="2904"/>
                </a:lnTo>
                <a:lnTo>
                  <a:pt x="98" y="2904"/>
                </a:lnTo>
                <a:lnTo>
                  <a:pt x="295" y="2855"/>
                </a:lnTo>
                <a:lnTo>
                  <a:pt x="591" y="2855"/>
                </a:lnTo>
                <a:lnTo>
                  <a:pt x="934" y="2855"/>
                </a:lnTo>
                <a:lnTo>
                  <a:pt x="985" y="2855"/>
                </a:lnTo>
                <a:lnTo>
                  <a:pt x="1033" y="2807"/>
                </a:lnTo>
                <a:lnTo>
                  <a:pt x="1082" y="2807"/>
                </a:lnTo>
                <a:lnTo>
                  <a:pt x="1181" y="2807"/>
                </a:lnTo>
                <a:lnTo>
                  <a:pt x="1230" y="2807"/>
                </a:lnTo>
                <a:lnTo>
                  <a:pt x="1378" y="2904"/>
                </a:lnTo>
                <a:lnTo>
                  <a:pt x="1624" y="3052"/>
                </a:lnTo>
                <a:lnTo>
                  <a:pt x="1722" y="3052"/>
                </a:lnTo>
                <a:lnTo>
                  <a:pt x="1870" y="3052"/>
                </a:lnTo>
                <a:lnTo>
                  <a:pt x="1919" y="3052"/>
                </a:lnTo>
                <a:lnTo>
                  <a:pt x="2166" y="3150"/>
                </a:lnTo>
                <a:lnTo>
                  <a:pt x="2263" y="3150"/>
                </a:lnTo>
                <a:lnTo>
                  <a:pt x="2312" y="3150"/>
                </a:lnTo>
                <a:lnTo>
                  <a:pt x="2411" y="3150"/>
                </a:lnTo>
                <a:lnTo>
                  <a:pt x="2460" y="3200"/>
                </a:lnTo>
                <a:lnTo>
                  <a:pt x="2509" y="3249"/>
                </a:lnTo>
                <a:lnTo>
                  <a:pt x="2706" y="3347"/>
                </a:lnTo>
                <a:lnTo>
                  <a:pt x="2706" y="3397"/>
                </a:lnTo>
                <a:lnTo>
                  <a:pt x="2657" y="3446"/>
                </a:lnTo>
                <a:lnTo>
                  <a:pt x="2657" y="3446"/>
                </a:lnTo>
                <a:lnTo>
                  <a:pt x="2608" y="3446"/>
                </a:lnTo>
                <a:lnTo>
                  <a:pt x="2657" y="3544"/>
                </a:lnTo>
                <a:lnTo>
                  <a:pt x="2706" y="3643"/>
                </a:lnTo>
                <a:lnTo>
                  <a:pt x="2854" y="3692"/>
                </a:lnTo>
                <a:lnTo>
                  <a:pt x="2953" y="3692"/>
                </a:lnTo>
                <a:lnTo>
                  <a:pt x="2953" y="3741"/>
                </a:lnTo>
                <a:lnTo>
                  <a:pt x="3002" y="3791"/>
                </a:lnTo>
                <a:lnTo>
                  <a:pt x="3002" y="3889"/>
                </a:lnTo>
                <a:lnTo>
                  <a:pt x="3100" y="3988"/>
                </a:lnTo>
                <a:lnTo>
                  <a:pt x="3150" y="4037"/>
                </a:lnTo>
                <a:lnTo>
                  <a:pt x="3199" y="4086"/>
                </a:lnTo>
                <a:lnTo>
                  <a:pt x="3248" y="4134"/>
                </a:lnTo>
                <a:lnTo>
                  <a:pt x="3248" y="4185"/>
                </a:lnTo>
                <a:lnTo>
                  <a:pt x="3248" y="4282"/>
                </a:lnTo>
                <a:lnTo>
                  <a:pt x="3297" y="4382"/>
                </a:lnTo>
                <a:lnTo>
                  <a:pt x="3297" y="4382"/>
                </a:lnTo>
                <a:lnTo>
                  <a:pt x="3248" y="4382"/>
                </a:lnTo>
                <a:lnTo>
                  <a:pt x="3248" y="4382"/>
                </a:lnTo>
                <a:lnTo>
                  <a:pt x="3199" y="4331"/>
                </a:lnTo>
                <a:lnTo>
                  <a:pt x="3150" y="4331"/>
                </a:lnTo>
                <a:lnTo>
                  <a:pt x="3150" y="4382"/>
                </a:lnTo>
                <a:lnTo>
                  <a:pt x="3150" y="4382"/>
                </a:lnTo>
                <a:lnTo>
                  <a:pt x="3199" y="4382"/>
                </a:lnTo>
                <a:lnTo>
                  <a:pt x="3199" y="4382"/>
                </a:lnTo>
                <a:lnTo>
                  <a:pt x="3248" y="4430"/>
                </a:lnTo>
                <a:lnTo>
                  <a:pt x="3297" y="4430"/>
                </a:lnTo>
                <a:lnTo>
                  <a:pt x="3347" y="4479"/>
                </a:lnTo>
                <a:lnTo>
                  <a:pt x="3396" y="4578"/>
                </a:lnTo>
                <a:lnTo>
                  <a:pt x="3445" y="4528"/>
                </a:lnTo>
                <a:lnTo>
                  <a:pt x="3493" y="4528"/>
                </a:lnTo>
                <a:lnTo>
                  <a:pt x="3544" y="4578"/>
                </a:lnTo>
                <a:lnTo>
                  <a:pt x="3593" y="4578"/>
                </a:lnTo>
                <a:lnTo>
                  <a:pt x="3593" y="4578"/>
                </a:lnTo>
                <a:lnTo>
                  <a:pt x="3544" y="4479"/>
                </a:lnTo>
                <a:lnTo>
                  <a:pt x="3544" y="4430"/>
                </a:lnTo>
                <a:lnTo>
                  <a:pt x="3544" y="4430"/>
                </a:lnTo>
                <a:lnTo>
                  <a:pt x="3544" y="4382"/>
                </a:lnTo>
                <a:lnTo>
                  <a:pt x="3593" y="4382"/>
                </a:lnTo>
                <a:lnTo>
                  <a:pt x="3642" y="4282"/>
                </a:lnTo>
                <a:lnTo>
                  <a:pt x="3790" y="4086"/>
                </a:lnTo>
                <a:lnTo>
                  <a:pt x="3838" y="4086"/>
                </a:lnTo>
                <a:lnTo>
                  <a:pt x="3938" y="4037"/>
                </a:lnTo>
                <a:lnTo>
                  <a:pt x="3986" y="3988"/>
                </a:lnTo>
                <a:lnTo>
                  <a:pt x="4084" y="3937"/>
                </a:lnTo>
                <a:lnTo>
                  <a:pt x="4135" y="3937"/>
                </a:lnTo>
                <a:lnTo>
                  <a:pt x="4183" y="3937"/>
                </a:lnTo>
                <a:lnTo>
                  <a:pt x="4232" y="3889"/>
                </a:lnTo>
                <a:lnTo>
                  <a:pt x="4281" y="3791"/>
                </a:lnTo>
                <a:lnTo>
                  <a:pt x="4331" y="3692"/>
                </a:lnTo>
                <a:lnTo>
                  <a:pt x="4380" y="3594"/>
                </a:lnTo>
                <a:lnTo>
                  <a:pt x="4429" y="3544"/>
                </a:lnTo>
                <a:lnTo>
                  <a:pt x="4528" y="3495"/>
                </a:lnTo>
                <a:lnTo>
                  <a:pt x="4528" y="3397"/>
                </a:lnTo>
                <a:lnTo>
                  <a:pt x="4528" y="3347"/>
                </a:lnTo>
                <a:lnTo>
                  <a:pt x="4528" y="3397"/>
                </a:lnTo>
                <a:lnTo>
                  <a:pt x="4577" y="3446"/>
                </a:lnTo>
                <a:lnTo>
                  <a:pt x="4626" y="3643"/>
                </a:lnTo>
                <a:lnTo>
                  <a:pt x="4577" y="3643"/>
                </a:lnTo>
                <a:lnTo>
                  <a:pt x="4528" y="3692"/>
                </a:lnTo>
                <a:lnTo>
                  <a:pt x="4528" y="3741"/>
                </a:lnTo>
                <a:lnTo>
                  <a:pt x="4577" y="3791"/>
                </a:lnTo>
                <a:lnTo>
                  <a:pt x="4577" y="3889"/>
                </a:lnTo>
                <a:lnTo>
                  <a:pt x="4478" y="3937"/>
                </a:lnTo>
                <a:lnTo>
                  <a:pt x="4429" y="3988"/>
                </a:lnTo>
                <a:lnTo>
                  <a:pt x="4331" y="4185"/>
                </a:lnTo>
                <a:lnTo>
                  <a:pt x="4331" y="4234"/>
                </a:lnTo>
                <a:lnTo>
                  <a:pt x="4331" y="4282"/>
                </a:lnTo>
                <a:lnTo>
                  <a:pt x="4331" y="4331"/>
                </a:lnTo>
                <a:lnTo>
                  <a:pt x="4331" y="4382"/>
                </a:lnTo>
                <a:lnTo>
                  <a:pt x="4331" y="4479"/>
                </a:lnTo>
                <a:lnTo>
                  <a:pt x="4281" y="4528"/>
                </a:lnTo>
                <a:lnTo>
                  <a:pt x="4281" y="4528"/>
                </a:lnTo>
                <a:lnTo>
                  <a:pt x="4232" y="4528"/>
                </a:lnTo>
                <a:lnTo>
                  <a:pt x="4183" y="4578"/>
                </a:lnTo>
                <a:lnTo>
                  <a:pt x="4135" y="4528"/>
                </a:lnTo>
                <a:lnTo>
                  <a:pt x="4035" y="4725"/>
                </a:lnTo>
                <a:lnTo>
                  <a:pt x="4084" y="4725"/>
                </a:lnTo>
                <a:lnTo>
                  <a:pt x="4135" y="4725"/>
                </a:lnTo>
                <a:lnTo>
                  <a:pt x="4183" y="4725"/>
                </a:lnTo>
                <a:lnTo>
                  <a:pt x="4232" y="4676"/>
                </a:lnTo>
                <a:lnTo>
                  <a:pt x="4331" y="4676"/>
                </a:lnTo>
                <a:lnTo>
                  <a:pt x="4380" y="4676"/>
                </a:lnTo>
                <a:lnTo>
                  <a:pt x="4478" y="4676"/>
                </a:lnTo>
                <a:lnTo>
                  <a:pt x="4528" y="4479"/>
                </a:lnTo>
                <a:lnTo>
                  <a:pt x="4577" y="4331"/>
                </a:lnTo>
                <a:lnTo>
                  <a:pt x="4626" y="4234"/>
                </a:lnTo>
                <a:lnTo>
                  <a:pt x="4626" y="4234"/>
                </a:lnTo>
                <a:lnTo>
                  <a:pt x="4675" y="4185"/>
                </a:lnTo>
                <a:lnTo>
                  <a:pt x="4725" y="4234"/>
                </a:lnTo>
                <a:lnTo>
                  <a:pt x="4774" y="4331"/>
                </a:lnTo>
                <a:lnTo>
                  <a:pt x="4823" y="4430"/>
                </a:lnTo>
                <a:lnTo>
                  <a:pt x="4872" y="4479"/>
                </a:lnTo>
                <a:lnTo>
                  <a:pt x="4872" y="4627"/>
                </a:lnTo>
                <a:lnTo>
                  <a:pt x="4823" y="4775"/>
                </a:lnTo>
                <a:lnTo>
                  <a:pt x="4774" y="4824"/>
                </a:lnTo>
                <a:lnTo>
                  <a:pt x="4725" y="4824"/>
                </a:lnTo>
                <a:lnTo>
                  <a:pt x="4725" y="4922"/>
                </a:lnTo>
                <a:lnTo>
                  <a:pt x="4823" y="4922"/>
                </a:lnTo>
                <a:lnTo>
                  <a:pt x="4872" y="4922"/>
                </a:lnTo>
                <a:lnTo>
                  <a:pt x="4971" y="4873"/>
                </a:lnTo>
                <a:lnTo>
                  <a:pt x="5020" y="4873"/>
                </a:lnTo>
                <a:lnTo>
                  <a:pt x="5068" y="4873"/>
                </a:lnTo>
                <a:lnTo>
                  <a:pt x="5068" y="4824"/>
                </a:lnTo>
                <a:lnTo>
                  <a:pt x="5119" y="4824"/>
                </a:lnTo>
                <a:lnTo>
                  <a:pt x="5168" y="4775"/>
                </a:lnTo>
                <a:lnTo>
                  <a:pt x="5217" y="4775"/>
                </a:lnTo>
                <a:lnTo>
                  <a:pt x="5265" y="4775"/>
                </a:lnTo>
                <a:lnTo>
                  <a:pt x="5265" y="4824"/>
                </a:lnTo>
                <a:lnTo>
                  <a:pt x="5316" y="4824"/>
                </a:lnTo>
                <a:lnTo>
                  <a:pt x="5265" y="4824"/>
                </a:lnTo>
                <a:lnTo>
                  <a:pt x="5265" y="4922"/>
                </a:lnTo>
                <a:lnTo>
                  <a:pt x="5265" y="4922"/>
                </a:lnTo>
                <a:lnTo>
                  <a:pt x="5217" y="4873"/>
                </a:lnTo>
                <a:lnTo>
                  <a:pt x="5168" y="4873"/>
                </a:lnTo>
                <a:lnTo>
                  <a:pt x="5168" y="4922"/>
                </a:lnTo>
                <a:lnTo>
                  <a:pt x="5119" y="4873"/>
                </a:lnTo>
                <a:lnTo>
                  <a:pt x="5119" y="4922"/>
                </a:lnTo>
                <a:lnTo>
                  <a:pt x="5168" y="4972"/>
                </a:lnTo>
                <a:lnTo>
                  <a:pt x="5265" y="5021"/>
                </a:lnTo>
                <a:lnTo>
                  <a:pt x="5365" y="5119"/>
                </a:lnTo>
                <a:lnTo>
                  <a:pt x="5413" y="5169"/>
                </a:lnTo>
                <a:lnTo>
                  <a:pt x="5513" y="5316"/>
                </a:lnTo>
                <a:lnTo>
                  <a:pt x="5561" y="5464"/>
                </a:lnTo>
                <a:lnTo>
                  <a:pt x="5561" y="5512"/>
                </a:lnTo>
                <a:lnTo>
                  <a:pt x="5513" y="5563"/>
                </a:lnTo>
                <a:lnTo>
                  <a:pt x="5513" y="5660"/>
                </a:lnTo>
                <a:lnTo>
                  <a:pt x="5513" y="5709"/>
                </a:lnTo>
                <a:lnTo>
                  <a:pt x="5513" y="5760"/>
                </a:lnTo>
                <a:lnTo>
                  <a:pt x="5561" y="5809"/>
                </a:lnTo>
                <a:lnTo>
                  <a:pt x="5758" y="5957"/>
                </a:lnTo>
                <a:lnTo>
                  <a:pt x="5856" y="6103"/>
                </a:lnTo>
                <a:lnTo>
                  <a:pt x="5955" y="6153"/>
                </a:lnTo>
                <a:lnTo>
                  <a:pt x="6152" y="6153"/>
                </a:lnTo>
                <a:lnTo>
                  <a:pt x="6152" y="4086"/>
                </a:lnTo>
                <a:lnTo>
                  <a:pt x="6152" y="4086"/>
                </a:lnTo>
                <a:lnTo>
                  <a:pt x="6152" y="4086"/>
                </a:lnTo>
                <a:lnTo>
                  <a:pt x="6152" y="1526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C8EC08E0-2A19-DA4D-8984-E85DC794F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7685" y="1874542"/>
            <a:ext cx="1494293" cy="1834340"/>
          </a:xfrm>
          <a:custGeom>
            <a:avLst/>
            <a:gdLst>
              <a:gd name="T0" fmla="*/ 6103 w 7975"/>
              <a:gd name="T1" fmla="*/ 6201 h 9794"/>
              <a:gd name="T2" fmla="*/ 6793 w 7975"/>
              <a:gd name="T3" fmla="*/ 7037 h 9794"/>
              <a:gd name="T4" fmla="*/ 6694 w 7975"/>
              <a:gd name="T5" fmla="*/ 6890 h 9794"/>
              <a:gd name="T6" fmla="*/ 5660 w 7975"/>
              <a:gd name="T7" fmla="*/ 5265 h 9794"/>
              <a:gd name="T8" fmla="*/ 7777 w 7975"/>
              <a:gd name="T9" fmla="*/ 7972 h 9794"/>
              <a:gd name="T10" fmla="*/ 7777 w 7975"/>
              <a:gd name="T11" fmla="*/ 7579 h 9794"/>
              <a:gd name="T12" fmla="*/ 7727 w 7975"/>
              <a:gd name="T13" fmla="*/ 7824 h 9794"/>
              <a:gd name="T14" fmla="*/ 7875 w 7975"/>
              <a:gd name="T15" fmla="*/ 9056 h 9794"/>
              <a:gd name="T16" fmla="*/ 7875 w 7975"/>
              <a:gd name="T17" fmla="*/ 8859 h 9794"/>
              <a:gd name="T18" fmla="*/ 7875 w 7975"/>
              <a:gd name="T19" fmla="*/ 8809 h 9794"/>
              <a:gd name="T20" fmla="*/ 787 w 7975"/>
              <a:gd name="T21" fmla="*/ 3592 h 9794"/>
              <a:gd name="T22" fmla="*/ 739 w 7975"/>
              <a:gd name="T23" fmla="*/ 3347 h 9794"/>
              <a:gd name="T24" fmla="*/ 639 w 7975"/>
              <a:gd name="T25" fmla="*/ 3347 h 9794"/>
              <a:gd name="T26" fmla="*/ 7777 w 7975"/>
              <a:gd name="T27" fmla="*/ 8908 h 9794"/>
              <a:gd name="T28" fmla="*/ 7678 w 7975"/>
              <a:gd name="T29" fmla="*/ 8120 h 9794"/>
              <a:gd name="T30" fmla="*/ 7432 w 7975"/>
              <a:gd name="T31" fmla="*/ 7627 h 9794"/>
              <a:gd name="T32" fmla="*/ 7087 w 7975"/>
              <a:gd name="T33" fmla="*/ 7234 h 9794"/>
              <a:gd name="T34" fmla="*/ 6645 w 7975"/>
              <a:gd name="T35" fmla="*/ 6988 h 9794"/>
              <a:gd name="T36" fmla="*/ 6448 w 7975"/>
              <a:gd name="T37" fmla="*/ 6349 h 9794"/>
              <a:gd name="T38" fmla="*/ 6202 w 7975"/>
              <a:gd name="T39" fmla="*/ 6300 h 9794"/>
              <a:gd name="T40" fmla="*/ 6103 w 7975"/>
              <a:gd name="T41" fmla="*/ 6397 h 9794"/>
              <a:gd name="T42" fmla="*/ 5857 w 7975"/>
              <a:gd name="T43" fmla="*/ 6004 h 9794"/>
              <a:gd name="T44" fmla="*/ 5561 w 7975"/>
              <a:gd name="T45" fmla="*/ 5561 h 9794"/>
              <a:gd name="T46" fmla="*/ 5512 w 7975"/>
              <a:gd name="T47" fmla="*/ 5265 h 9794"/>
              <a:gd name="T48" fmla="*/ 5070 w 7975"/>
              <a:gd name="T49" fmla="*/ 5068 h 9794"/>
              <a:gd name="T50" fmla="*/ 4774 w 7975"/>
              <a:gd name="T51" fmla="*/ 4822 h 9794"/>
              <a:gd name="T52" fmla="*/ 4380 w 7975"/>
              <a:gd name="T53" fmla="*/ 4674 h 9794"/>
              <a:gd name="T54" fmla="*/ 4085 w 7975"/>
              <a:gd name="T55" fmla="*/ 4232 h 9794"/>
              <a:gd name="T56" fmla="*/ 3986 w 7975"/>
              <a:gd name="T57" fmla="*/ 3544 h 9794"/>
              <a:gd name="T58" fmla="*/ 3789 w 7975"/>
              <a:gd name="T59" fmla="*/ 3199 h 9794"/>
              <a:gd name="T60" fmla="*/ 3692 w 7975"/>
              <a:gd name="T61" fmla="*/ 2608 h 9794"/>
              <a:gd name="T62" fmla="*/ 3347 w 7975"/>
              <a:gd name="T63" fmla="*/ 2214 h 9794"/>
              <a:gd name="T64" fmla="*/ 2953 w 7975"/>
              <a:gd name="T65" fmla="*/ 2214 h 9794"/>
              <a:gd name="T66" fmla="*/ 2805 w 7975"/>
              <a:gd name="T67" fmla="*/ 1573 h 9794"/>
              <a:gd name="T68" fmla="*/ 2608 w 7975"/>
              <a:gd name="T69" fmla="*/ 1181 h 9794"/>
              <a:gd name="T70" fmla="*/ 2510 w 7975"/>
              <a:gd name="T71" fmla="*/ 934 h 9794"/>
              <a:gd name="T72" fmla="*/ 2411 w 7975"/>
              <a:gd name="T73" fmla="*/ 491 h 9794"/>
              <a:gd name="T74" fmla="*/ 2214 w 7975"/>
              <a:gd name="T75" fmla="*/ 443 h 9794"/>
              <a:gd name="T76" fmla="*/ 2017 w 7975"/>
              <a:gd name="T77" fmla="*/ 1033 h 9794"/>
              <a:gd name="T78" fmla="*/ 1969 w 7975"/>
              <a:gd name="T79" fmla="*/ 1328 h 9794"/>
              <a:gd name="T80" fmla="*/ 1920 w 7975"/>
              <a:gd name="T81" fmla="*/ 1427 h 9794"/>
              <a:gd name="T82" fmla="*/ 1821 w 7975"/>
              <a:gd name="T83" fmla="*/ 2066 h 9794"/>
              <a:gd name="T84" fmla="*/ 1772 w 7975"/>
              <a:gd name="T85" fmla="*/ 2854 h 9794"/>
              <a:gd name="T86" fmla="*/ 1477 w 7975"/>
              <a:gd name="T87" fmla="*/ 3690 h 9794"/>
              <a:gd name="T88" fmla="*/ 984 w 7975"/>
              <a:gd name="T89" fmla="*/ 3887 h 9794"/>
              <a:gd name="T90" fmla="*/ 493 w 7975"/>
              <a:gd name="T91" fmla="*/ 3544 h 9794"/>
              <a:gd name="T92" fmla="*/ 0 w 7975"/>
              <a:gd name="T93" fmla="*/ 3347 h 9794"/>
              <a:gd name="T94" fmla="*/ 5660 w 7975"/>
              <a:gd name="T95" fmla="*/ 9695 h 9794"/>
              <a:gd name="T96" fmla="*/ 5955 w 7975"/>
              <a:gd name="T97" fmla="*/ 9547 h 9794"/>
              <a:gd name="T98" fmla="*/ 6645 w 7975"/>
              <a:gd name="T99" fmla="*/ 9596 h 9794"/>
              <a:gd name="T100" fmla="*/ 6842 w 7975"/>
              <a:gd name="T101" fmla="*/ 9793 h 9794"/>
              <a:gd name="T102" fmla="*/ 7087 w 7975"/>
              <a:gd name="T103" fmla="*/ 9695 h 9794"/>
              <a:gd name="T104" fmla="*/ 7284 w 7975"/>
              <a:gd name="T105" fmla="*/ 9450 h 9794"/>
              <a:gd name="T106" fmla="*/ 7580 w 7975"/>
              <a:gd name="T107" fmla="*/ 9399 h 9794"/>
              <a:gd name="T108" fmla="*/ 5612 w 7975"/>
              <a:gd name="T109" fmla="*/ 5216 h 9794"/>
              <a:gd name="T110" fmla="*/ 5612 w 7975"/>
              <a:gd name="T111" fmla="*/ 5216 h 9794"/>
              <a:gd name="T112" fmla="*/ 4134 w 7975"/>
              <a:gd name="T113" fmla="*/ 4232 h 9794"/>
              <a:gd name="T114" fmla="*/ 4233 w 7975"/>
              <a:gd name="T115" fmla="*/ 4232 h 9794"/>
              <a:gd name="T116" fmla="*/ 2214 w 7975"/>
              <a:gd name="T117" fmla="*/ 49 h 9794"/>
              <a:gd name="T118" fmla="*/ 2117 w 7975"/>
              <a:gd name="T119" fmla="*/ 394 h 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75" h="9794">
                <a:moveTo>
                  <a:pt x="6399" y="6300"/>
                </a:moveTo>
                <a:lnTo>
                  <a:pt x="6448" y="6300"/>
                </a:lnTo>
                <a:lnTo>
                  <a:pt x="6399" y="6249"/>
                </a:lnTo>
                <a:lnTo>
                  <a:pt x="6399" y="6249"/>
                </a:lnTo>
                <a:lnTo>
                  <a:pt x="6399" y="6300"/>
                </a:lnTo>
                <a:close/>
                <a:moveTo>
                  <a:pt x="6103" y="6249"/>
                </a:moveTo>
                <a:lnTo>
                  <a:pt x="6103" y="6201"/>
                </a:lnTo>
                <a:lnTo>
                  <a:pt x="6103" y="6152"/>
                </a:lnTo>
                <a:lnTo>
                  <a:pt x="6103" y="6201"/>
                </a:lnTo>
                <a:lnTo>
                  <a:pt x="6054" y="6201"/>
                </a:lnTo>
                <a:lnTo>
                  <a:pt x="6103" y="6249"/>
                </a:lnTo>
                <a:close/>
                <a:moveTo>
                  <a:pt x="6793" y="7037"/>
                </a:moveTo>
                <a:lnTo>
                  <a:pt x="6793" y="7037"/>
                </a:lnTo>
                <a:lnTo>
                  <a:pt x="6793" y="7037"/>
                </a:lnTo>
                <a:lnTo>
                  <a:pt x="6793" y="6988"/>
                </a:lnTo>
                <a:lnTo>
                  <a:pt x="6793" y="6988"/>
                </a:lnTo>
                <a:lnTo>
                  <a:pt x="6793" y="6939"/>
                </a:lnTo>
                <a:lnTo>
                  <a:pt x="6742" y="6939"/>
                </a:lnTo>
                <a:lnTo>
                  <a:pt x="6742" y="6939"/>
                </a:lnTo>
                <a:lnTo>
                  <a:pt x="6742" y="6890"/>
                </a:lnTo>
                <a:lnTo>
                  <a:pt x="6694" y="6890"/>
                </a:lnTo>
                <a:lnTo>
                  <a:pt x="6694" y="6939"/>
                </a:lnTo>
                <a:lnTo>
                  <a:pt x="6742" y="7037"/>
                </a:lnTo>
                <a:lnTo>
                  <a:pt x="6793" y="7037"/>
                </a:lnTo>
                <a:close/>
                <a:moveTo>
                  <a:pt x="5612" y="5265"/>
                </a:moveTo>
                <a:lnTo>
                  <a:pt x="5660" y="5265"/>
                </a:lnTo>
                <a:lnTo>
                  <a:pt x="5660" y="5265"/>
                </a:lnTo>
                <a:lnTo>
                  <a:pt x="5660" y="5265"/>
                </a:lnTo>
                <a:lnTo>
                  <a:pt x="5612" y="5216"/>
                </a:lnTo>
                <a:lnTo>
                  <a:pt x="5612" y="5216"/>
                </a:lnTo>
                <a:lnTo>
                  <a:pt x="5612" y="5265"/>
                </a:lnTo>
                <a:close/>
                <a:moveTo>
                  <a:pt x="7727" y="8070"/>
                </a:moveTo>
                <a:lnTo>
                  <a:pt x="7727" y="8070"/>
                </a:lnTo>
                <a:lnTo>
                  <a:pt x="7727" y="8021"/>
                </a:lnTo>
                <a:lnTo>
                  <a:pt x="7777" y="7972"/>
                </a:lnTo>
                <a:lnTo>
                  <a:pt x="7875" y="7727"/>
                </a:lnTo>
                <a:lnTo>
                  <a:pt x="7875" y="7678"/>
                </a:lnTo>
                <a:lnTo>
                  <a:pt x="7826" y="7627"/>
                </a:lnTo>
                <a:lnTo>
                  <a:pt x="7826" y="7530"/>
                </a:lnTo>
                <a:lnTo>
                  <a:pt x="7826" y="7530"/>
                </a:lnTo>
                <a:lnTo>
                  <a:pt x="7777" y="7530"/>
                </a:lnTo>
                <a:lnTo>
                  <a:pt x="7777" y="7579"/>
                </a:lnTo>
                <a:lnTo>
                  <a:pt x="7777" y="7579"/>
                </a:lnTo>
                <a:lnTo>
                  <a:pt x="7777" y="7579"/>
                </a:lnTo>
                <a:lnTo>
                  <a:pt x="7826" y="7627"/>
                </a:lnTo>
                <a:lnTo>
                  <a:pt x="7777" y="7678"/>
                </a:lnTo>
                <a:lnTo>
                  <a:pt x="7777" y="7727"/>
                </a:lnTo>
                <a:lnTo>
                  <a:pt x="7678" y="7776"/>
                </a:lnTo>
                <a:lnTo>
                  <a:pt x="7727" y="7824"/>
                </a:lnTo>
                <a:lnTo>
                  <a:pt x="7727" y="7875"/>
                </a:lnTo>
                <a:lnTo>
                  <a:pt x="7678" y="7924"/>
                </a:lnTo>
                <a:lnTo>
                  <a:pt x="7678" y="7972"/>
                </a:lnTo>
                <a:lnTo>
                  <a:pt x="7678" y="8070"/>
                </a:lnTo>
                <a:lnTo>
                  <a:pt x="7727" y="8070"/>
                </a:lnTo>
                <a:close/>
                <a:moveTo>
                  <a:pt x="7875" y="8957"/>
                </a:moveTo>
                <a:lnTo>
                  <a:pt x="7875" y="9056"/>
                </a:lnTo>
                <a:lnTo>
                  <a:pt x="7875" y="9056"/>
                </a:lnTo>
                <a:lnTo>
                  <a:pt x="7924" y="9056"/>
                </a:lnTo>
                <a:lnTo>
                  <a:pt x="7974" y="8957"/>
                </a:lnTo>
                <a:lnTo>
                  <a:pt x="7924" y="8908"/>
                </a:lnTo>
                <a:lnTo>
                  <a:pt x="7924" y="8908"/>
                </a:lnTo>
                <a:lnTo>
                  <a:pt x="7875" y="8957"/>
                </a:lnTo>
                <a:close/>
                <a:moveTo>
                  <a:pt x="7875" y="8859"/>
                </a:moveTo>
                <a:lnTo>
                  <a:pt x="7924" y="8859"/>
                </a:lnTo>
                <a:lnTo>
                  <a:pt x="7875" y="8809"/>
                </a:lnTo>
                <a:lnTo>
                  <a:pt x="7924" y="8711"/>
                </a:lnTo>
                <a:lnTo>
                  <a:pt x="7924" y="8711"/>
                </a:lnTo>
                <a:lnTo>
                  <a:pt x="7875" y="8760"/>
                </a:lnTo>
                <a:lnTo>
                  <a:pt x="7875" y="8760"/>
                </a:lnTo>
                <a:lnTo>
                  <a:pt x="7875" y="8809"/>
                </a:lnTo>
                <a:lnTo>
                  <a:pt x="7875" y="8859"/>
                </a:lnTo>
                <a:close/>
                <a:moveTo>
                  <a:pt x="739" y="3592"/>
                </a:moveTo>
                <a:lnTo>
                  <a:pt x="690" y="3641"/>
                </a:lnTo>
                <a:lnTo>
                  <a:pt x="739" y="3641"/>
                </a:lnTo>
                <a:lnTo>
                  <a:pt x="739" y="3641"/>
                </a:lnTo>
                <a:lnTo>
                  <a:pt x="787" y="3641"/>
                </a:lnTo>
                <a:lnTo>
                  <a:pt x="787" y="3592"/>
                </a:lnTo>
                <a:lnTo>
                  <a:pt x="739" y="3592"/>
                </a:lnTo>
                <a:close/>
                <a:moveTo>
                  <a:pt x="639" y="3444"/>
                </a:moveTo>
                <a:lnTo>
                  <a:pt x="639" y="3444"/>
                </a:lnTo>
                <a:lnTo>
                  <a:pt x="690" y="3444"/>
                </a:lnTo>
                <a:lnTo>
                  <a:pt x="690" y="3396"/>
                </a:lnTo>
                <a:lnTo>
                  <a:pt x="739" y="3396"/>
                </a:lnTo>
                <a:lnTo>
                  <a:pt x="739" y="3347"/>
                </a:lnTo>
                <a:lnTo>
                  <a:pt x="787" y="3347"/>
                </a:lnTo>
                <a:lnTo>
                  <a:pt x="836" y="3347"/>
                </a:lnTo>
                <a:lnTo>
                  <a:pt x="787" y="3296"/>
                </a:lnTo>
                <a:lnTo>
                  <a:pt x="787" y="3296"/>
                </a:lnTo>
                <a:lnTo>
                  <a:pt x="739" y="3296"/>
                </a:lnTo>
                <a:lnTo>
                  <a:pt x="639" y="3296"/>
                </a:lnTo>
                <a:lnTo>
                  <a:pt x="639" y="3347"/>
                </a:lnTo>
                <a:lnTo>
                  <a:pt x="591" y="3396"/>
                </a:lnTo>
                <a:lnTo>
                  <a:pt x="591" y="3444"/>
                </a:lnTo>
                <a:lnTo>
                  <a:pt x="591" y="3444"/>
                </a:lnTo>
                <a:lnTo>
                  <a:pt x="639" y="3444"/>
                </a:lnTo>
                <a:close/>
                <a:moveTo>
                  <a:pt x="7924" y="9154"/>
                </a:moveTo>
                <a:lnTo>
                  <a:pt x="7875" y="9105"/>
                </a:lnTo>
                <a:lnTo>
                  <a:pt x="7777" y="8908"/>
                </a:lnTo>
                <a:lnTo>
                  <a:pt x="7727" y="8809"/>
                </a:lnTo>
                <a:lnTo>
                  <a:pt x="7777" y="8711"/>
                </a:lnTo>
                <a:lnTo>
                  <a:pt x="7727" y="8366"/>
                </a:lnTo>
                <a:lnTo>
                  <a:pt x="7777" y="8169"/>
                </a:lnTo>
                <a:lnTo>
                  <a:pt x="7727" y="8169"/>
                </a:lnTo>
                <a:lnTo>
                  <a:pt x="7678" y="8120"/>
                </a:lnTo>
                <a:lnTo>
                  <a:pt x="7678" y="8120"/>
                </a:lnTo>
                <a:lnTo>
                  <a:pt x="7629" y="8021"/>
                </a:lnTo>
                <a:lnTo>
                  <a:pt x="7629" y="7924"/>
                </a:lnTo>
                <a:lnTo>
                  <a:pt x="7580" y="7824"/>
                </a:lnTo>
                <a:lnTo>
                  <a:pt x="7481" y="7776"/>
                </a:lnTo>
                <a:lnTo>
                  <a:pt x="7481" y="7727"/>
                </a:lnTo>
                <a:lnTo>
                  <a:pt x="7432" y="7678"/>
                </a:lnTo>
                <a:lnTo>
                  <a:pt x="7432" y="7627"/>
                </a:lnTo>
                <a:lnTo>
                  <a:pt x="7383" y="7579"/>
                </a:lnTo>
                <a:lnTo>
                  <a:pt x="7333" y="7530"/>
                </a:lnTo>
                <a:lnTo>
                  <a:pt x="7333" y="7530"/>
                </a:lnTo>
                <a:lnTo>
                  <a:pt x="7235" y="7481"/>
                </a:lnTo>
                <a:lnTo>
                  <a:pt x="7187" y="7431"/>
                </a:lnTo>
                <a:lnTo>
                  <a:pt x="7136" y="7284"/>
                </a:lnTo>
                <a:lnTo>
                  <a:pt x="7087" y="7234"/>
                </a:lnTo>
                <a:lnTo>
                  <a:pt x="6990" y="7185"/>
                </a:lnTo>
                <a:lnTo>
                  <a:pt x="6939" y="7185"/>
                </a:lnTo>
                <a:lnTo>
                  <a:pt x="6890" y="7185"/>
                </a:lnTo>
                <a:lnTo>
                  <a:pt x="6793" y="7087"/>
                </a:lnTo>
                <a:lnTo>
                  <a:pt x="6742" y="7087"/>
                </a:lnTo>
                <a:lnTo>
                  <a:pt x="6694" y="7037"/>
                </a:lnTo>
                <a:lnTo>
                  <a:pt x="6645" y="6988"/>
                </a:lnTo>
                <a:lnTo>
                  <a:pt x="6596" y="6939"/>
                </a:lnTo>
                <a:lnTo>
                  <a:pt x="6596" y="6890"/>
                </a:lnTo>
                <a:lnTo>
                  <a:pt x="6546" y="6742"/>
                </a:lnTo>
                <a:lnTo>
                  <a:pt x="6546" y="6594"/>
                </a:lnTo>
                <a:lnTo>
                  <a:pt x="6546" y="6446"/>
                </a:lnTo>
                <a:lnTo>
                  <a:pt x="6497" y="6349"/>
                </a:lnTo>
                <a:lnTo>
                  <a:pt x="6448" y="6349"/>
                </a:lnTo>
                <a:lnTo>
                  <a:pt x="6448" y="6349"/>
                </a:lnTo>
                <a:lnTo>
                  <a:pt x="6448" y="6397"/>
                </a:lnTo>
                <a:lnTo>
                  <a:pt x="6448" y="6446"/>
                </a:lnTo>
                <a:lnTo>
                  <a:pt x="6399" y="6446"/>
                </a:lnTo>
                <a:lnTo>
                  <a:pt x="6349" y="6397"/>
                </a:lnTo>
                <a:lnTo>
                  <a:pt x="6251" y="6349"/>
                </a:lnTo>
                <a:lnTo>
                  <a:pt x="6202" y="6300"/>
                </a:lnTo>
                <a:lnTo>
                  <a:pt x="6202" y="6249"/>
                </a:lnTo>
                <a:lnTo>
                  <a:pt x="6152" y="6249"/>
                </a:lnTo>
                <a:lnTo>
                  <a:pt x="6152" y="6249"/>
                </a:lnTo>
                <a:lnTo>
                  <a:pt x="6103" y="6300"/>
                </a:lnTo>
                <a:lnTo>
                  <a:pt x="6152" y="6397"/>
                </a:lnTo>
                <a:lnTo>
                  <a:pt x="6152" y="6446"/>
                </a:lnTo>
                <a:lnTo>
                  <a:pt x="6103" y="6397"/>
                </a:lnTo>
                <a:lnTo>
                  <a:pt x="6054" y="6349"/>
                </a:lnTo>
                <a:lnTo>
                  <a:pt x="6005" y="6349"/>
                </a:lnTo>
                <a:lnTo>
                  <a:pt x="6005" y="6397"/>
                </a:lnTo>
                <a:lnTo>
                  <a:pt x="5955" y="6300"/>
                </a:lnTo>
                <a:lnTo>
                  <a:pt x="5955" y="6300"/>
                </a:lnTo>
                <a:lnTo>
                  <a:pt x="5906" y="6152"/>
                </a:lnTo>
                <a:lnTo>
                  <a:pt x="5857" y="6004"/>
                </a:lnTo>
                <a:lnTo>
                  <a:pt x="5857" y="5955"/>
                </a:lnTo>
                <a:lnTo>
                  <a:pt x="5808" y="5856"/>
                </a:lnTo>
                <a:lnTo>
                  <a:pt x="5758" y="5807"/>
                </a:lnTo>
                <a:lnTo>
                  <a:pt x="5758" y="5758"/>
                </a:lnTo>
                <a:lnTo>
                  <a:pt x="5758" y="5709"/>
                </a:lnTo>
                <a:lnTo>
                  <a:pt x="5660" y="5610"/>
                </a:lnTo>
                <a:lnTo>
                  <a:pt x="5561" y="5561"/>
                </a:lnTo>
                <a:lnTo>
                  <a:pt x="5512" y="5512"/>
                </a:lnTo>
                <a:lnTo>
                  <a:pt x="5463" y="5413"/>
                </a:lnTo>
                <a:lnTo>
                  <a:pt x="5512" y="5364"/>
                </a:lnTo>
                <a:lnTo>
                  <a:pt x="5512" y="5364"/>
                </a:lnTo>
                <a:lnTo>
                  <a:pt x="5561" y="5364"/>
                </a:lnTo>
                <a:lnTo>
                  <a:pt x="5561" y="5315"/>
                </a:lnTo>
                <a:lnTo>
                  <a:pt x="5512" y="5265"/>
                </a:lnTo>
                <a:lnTo>
                  <a:pt x="5415" y="5216"/>
                </a:lnTo>
                <a:lnTo>
                  <a:pt x="5364" y="5167"/>
                </a:lnTo>
                <a:lnTo>
                  <a:pt x="5315" y="5167"/>
                </a:lnTo>
                <a:lnTo>
                  <a:pt x="5218" y="5119"/>
                </a:lnTo>
                <a:lnTo>
                  <a:pt x="5167" y="5068"/>
                </a:lnTo>
                <a:lnTo>
                  <a:pt x="5119" y="5068"/>
                </a:lnTo>
                <a:lnTo>
                  <a:pt x="5070" y="5068"/>
                </a:lnTo>
                <a:lnTo>
                  <a:pt x="5021" y="5019"/>
                </a:lnTo>
                <a:lnTo>
                  <a:pt x="4971" y="5019"/>
                </a:lnTo>
                <a:lnTo>
                  <a:pt x="4922" y="4922"/>
                </a:lnTo>
                <a:lnTo>
                  <a:pt x="4873" y="4871"/>
                </a:lnTo>
                <a:lnTo>
                  <a:pt x="4824" y="4822"/>
                </a:lnTo>
                <a:lnTo>
                  <a:pt x="4824" y="4822"/>
                </a:lnTo>
                <a:lnTo>
                  <a:pt x="4774" y="4822"/>
                </a:lnTo>
                <a:lnTo>
                  <a:pt x="4725" y="4822"/>
                </a:lnTo>
                <a:lnTo>
                  <a:pt x="4676" y="4822"/>
                </a:lnTo>
                <a:lnTo>
                  <a:pt x="4676" y="4774"/>
                </a:lnTo>
                <a:lnTo>
                  <a:pt x="4627" y="4725"/>
                </a:lnTo>
                <a:lnTo>
                  <a:pt x="4528" y="4725"/>
                </a:lnTo>
                <a:lnTo>
                  <a:pt x="4430" y="4725"/>
                </a:lnTo>
                <a:lnTo>
                  <a:pt x="4380" y="4674"/>
                </a:lnTo>
                <a:lnTo>
                  <a:pt x="4331" y="4626"/>
                </a:lnTo>
                <a:lnTo>
                  <a:pt x="4282" y="4577"/>
                </a:lnTo>
                <a:lnTo>
                  <a:pt x="4233" y="4528"/>
                </a:lnTo>
                <a:lnTo>
                  <a:pt x="4233" y="4429"/>
                </a:lnTo>
                <a:lnTo>
                  <a:pt x="4282" y="4380"/>
                </a:lnTo>
                <a:lnTo>
                  <a:pt x="4183" y="4380"/>
                </a:lnTo>
                <a:lnTo>
                  <a:pt x="4085" y="4232"/>
                </a:lnTo>
                <a:lnTo>
                  <a:pt x="4085" y="4183"/>
                </a:lnTo>
                <a:lnTo>
                  <a:pt x="4134" y="4084"/>
                </a:lnTo>
                <a:lnTo>
                  <a:pt x="4134" y="3887"/>
                </a:lnTo>
                <a:lnTo>
                  <a:pt x="4134" y="3789"/>
                </a:lnTo>
                <a:lnTo>
                  <a:pt x="4037" y="3641"/>
                </a:lnTo>
                <a:lnTo>
                  <a:pt x="4037" y="3544"/>
                </a:lnTo>
                <a:lnTo>
                  <a:pt x="3986" y="3544"/>
                </a:lnTo>
                <a:lnTo>
                  <a:pt x="3986" y="3544"/>
                </a:lnTo>
                <a:lnTo>
                  <a:pt x="3889" y="3444"/>
                </a:lnTo>
                <a:lnTo>
                  <a:pt x="3840" y="3396"/>
                </a:lnTo>
                <a:lnTo>
                  <a:pt x="3840" y="3347"/>
                </a:lnTo>
                <a:lnTo>
                  <a:pt x="3789" y="3296"/>
                </a:lnTo>
                <a:lnTo>
                  <a:pt x="3789" y="3248"/>
                </a:lnTo>
                <a:lnTo>
                  <a:pt x="3789" y="3199"/>
                </a:lnTo>
                <a:lnTo>
                  <a:pt x="3789" y="3099"/>
                </a:lnTo>
                <a:lnTo>
                  <a:pt x="3789" y="3002"/>
                </a:lnTo>
                <a:lnTo>
                  <a:pt x="3740" y="2903"/>
                </a:lnTo>
                <a:lnTo>
                  <a:pt x="3740" y="2805"/>
                </a:lnTo>
                <a:lnTo>
                  <a:pt x="3740" y="2706"/>
                </a:lnTo>
                <a:lnTo>
                  <a:pt x="3740" y="2657"/>
                </a:lnTo>
                <a:lnTo>
                  <a:pt x="3692" y="2608"/>
                </a:lnTo>
                <a:lnTo>
                  <a:pt x="3740" y="2559"/>
                </a:lnTo>
                <a:lnTo>
                  <a:pt x="3740" y="2509"/>
                </a:lnTo>
                <a:lnTo>
                  <a:pt x="3692" y="2460"/>
                </a:lnTo>
                <a:lnTo>
                  <a:pt x="3592" y="2460"/>
                </a:lnTo>
                <a:lnTo>
                  <a:pt x="3544" y="2411"/>
                </a:lnTo>
                <a:lnTo>
                  <a:pt x="3396" y="2312"/>
                </a:lnTo>
                <a:lnTo>
                  <a:pt x="3347" y="2214"/>
                </a:lnTo>
                <a:lnTo>
                  <a:pt x="3298" y="2166"/>
                </a:lnTo>
                <a:lnTo>
                  <a:pt x="3249" y="2166"/>
                </a:lnTo>
                <a:lnTo>
                  <a:pt x="3150" y="2214"/>
                </a:lnTo>
                <a:lnTo>
                  <a:pt x="3101" y="2263"/>
                </a:lnTo>
                <a:lnTo>
                  <a:pt x="3052" y="2263"/>
                </a:lnTo>
                <a:lnTo>
                  <a:pt x="2953" y="2263"/>
                </a:lnTo>
                <a:lnTo>
                  <a:pt x="2953" y="2214"/>
                </a:lnTo>
                <a:lnTo>
                  <a:pt x="2904" y="2115"/>
                </a:lnTo>
                <a:lnTo>
                  <a:pt x="2904" y="2018"/>
                </a:lnTo>
                <a:lnTo>
                  <a:pt x="2855" y="1969"/>
                </a:lnTo>
                <a:lnTo>
                  <a:pt x="2855" y="1918"/>
                </a:lnTo>
                <a:lnTo>
                  <a:pt x="2855" y="1772"/>
                </a:lnTo>
                <a:lnTo>
                  <a:pt x="2805" y="1673"/>
                </a:lnTo>
                <a:lnTo>
                  <a:pt x="2805" y="1573"/>
                </a:lnTo>
                <a:lnTo>
                  <a:pt x="2805" y="1476"/>
                </a:lnTo>
                <a:lnTo>
                  <a:pt x="2756" y="1378"/>
                </a:lnTo>
                <a:lnTo>
                  <a:pt x="2756" y="1328"/>
                </a:lnTo>
                <a:lnTo>
                  <a:pt x="2707" y="1279"/>
                </a:lnTo>
                <a:lnTo>
                  <a:pt x="2707" y="1230"/>
                </a:lnTo>
                <a:lnTo>
                  <a:pt x="2658" y="1181"/>
                </a:lnTo>
                <a:lnTo>
                  <a:pt x="2608" y="1181"/>
                </a:lnTo>
                <a:lnTo>
                  <a:pt x="2608" y="1131"/>
                </a:lnTo>
                <a:lnTo>
                  <a:pt x="2608" y="1082"/>
                </a:lnTo>
                <a:lnTo>
                  <a:pt x="2608" y="1082"/>
                </a:lnTo>
                <a:lnTo>
                  <a:pt x="2658" y="984"/>
                </a:lnTo>
                <a:lnTo>
                  <a:pt x="2608" y="984"/>
                </a:lnTo>
                <a:lnTo>
                  <a:pt x="2559" y="984"/>
                </a:lnTo>
                <a:lnTo>
                  <a:pt x="2510" y="934"/>
                </a:lnTo>
                <a:lnTo>
                  <a:pt x="2510" y="934"/>
                </a:lnTo>
                <a:lnTo>
                  <a:pt x="2462" y="836"/>
                </a:lnTo>
                <a:lnTo>
                  <a:pt x="2462" y="737"/>
                </a:lnTo>
                <a:lnTo>
                  <a:pt x="2462" y="688"/>
                </a:lnTo>
                <a:lnTo>
                  <a:pt x="2462" y="639"/>
                </a:lnTo>
                <a:lnTo>
                  <a:pt x="2462" y="591"/>
                </a:lnTo>
                <a:lnTo>
                  <a:pt x="2411" y="491"/>
                </a:lnTo>
                <a:lnTo>
                  <a:pt x="2314" y="443"/>
                </a:lnTo>
                <a:lnTo>
                  <a:pt x="2314" y="394"/>
                </a:lnTo>
                <a:lnTo>
                  <a:pt x="2362" y="394"/>
                </a:lnTo>
                <a:lnTo>
                  <a:pt x="2314" y="343"/>
                </a:lnTo>
                <a:lnTo>
                  <a:pt x="2265" y="343"/>
                </a:lnTo>
                <a:lnTo>
                  <a:pt x="2265" y="394"/>
                </a:lnTo>
                <a:lnTo>
                  <a:pt x="2214" y="443"/>
                </a:lnTo>
                <a:lnTo>
                  <a:pt x="2117" y="491"/>
                </a:lnTo>
                <a:lnTo>
                  <a:pt x="2117" y="639"/>
                </a:lnTo>
                <a:lnTo>
                  <a:pt x="2068" y="836"/>
                </a:lnTo>
                <a:lnTo>
                  <a:pt x="2017" y="984"/>
                </a:lnTo>
                <a:lnTo>
                  <a:pt x="2017" y="984"/>
                </a:lnTo>
                <a:lnTo>
                  <a:pt x="2017" y="1033"/>
                </a:lnTo>
                <a:lnTo>
                  <a:pt x="2017" y="1033"/>
                </a:lnTo>
                <a:lnTo>
                  <a:pt x="1969" y="984"/>
                </a:lnTo>
                <a:lnTo>
                  <a:pt x="1920" y="1082"/>
                </a:lnTo>
                <a:lnTo>
                  <a:pt x="1871" y="1181"/>
                </a:lnTo>
                <a:lnTo>
                  <a:pt x="1871" y="1279"/>
                </a:lnTo>
                <a:lnTo>
                  <a:pt x="1920" y="1279"/>
                </a:lnTo>
                <a:lnTo>
                  <a:pt x="1920" y="1328"/>
                </a:lnTo>
                <a:lnTo>
                  <a:pt x="1969" y="1328"/>
                </a:lnTo>
                <a:lnTo>
                  <a:pt x="1969" y="1328"/>
                </a:lnTo>
                <a:lnTo>
                  <a:pt x="1969" y="1378"/>
                </a:lnTo>
                <a:lnTo>
                  <a:pt x="2017" y="1378"/>
                </a:lnTo>
                <a:lnTo>
                  <a:pt x="2017" y="1427"/>
                </a:lnTo>
                <a:lnTo>
                  <a:pt x="1969" y="1427"/>
                </a:lnTo>
                <a:lnTo>
                  <a:pt x="1920" y="1427"/>
                </a:lnTo>
                <a:lnTo>
                  <a:pt x="1920" y="1427"/>
                </a:lnTo>
                <a:lnTo>
                  <a:pt x="1821" y="1525"/>
                </a:lnTo>
                <a:lnTo>
                  <a:pt x="1871" y="1673"/>
                </a:lnTo>
                <a:lnTo>
                  <a:pt x="1821" y="1772"/>
                </a:lnTo>
                <a:lnTo>
                  <a:pt x="1821" y="1821"/>
                </a:lnTo>
                <a:lnTo>
                  <a:pt x="1772" y="1918"/>
                </a:lnTo>
                <a:lnTo>
                  <a:pt x="1772" y="2018"/>
                </a:lnTo>
                <a:lnTo>
                  <a:pt x="1821" y="2066"/>
                </a:lnTo>
                <a:lnTo>
                  <a:pt x="1821" y="2115"/>
                </a:lnTo>
                <a:lnTo>
                  <a:pt x="1821" y="2214"/>
                </a:lnTo>
                <a:lnTo>
                  <a:pt x="1772" y="2263"/>
                </a:lnTo>
                <a:lnTo>
                  <a:pt x="1821" y="2460"/>
                </a:lnTo>
                <a:lnTo>
                  <a:pt x="1871" y="2608"/>
                </a:lnTo>
                <a:lnTo>
                  <a:pt x="1821" y="2657"/>
                </a:lnTo>
                <a:lnTo>
                  <a:pt x="1772" y="2854"/>
                </a:lnTo>
                <a:lnTo>
                  <a:pt x="1723" y="3002"/>
                </a:lnTo>
                <a:lnTo>
                  <a:pt x="1723" y="3099"/>
                </a:lnTo>
                <a:lnTo>
                  <a:pt x="1723" y="3199"/>
                </a:lnTo>
                <a:lnTo>
                  <a:pt x="1674" y="3296"/>
                </a:lnTo>
                <a:lnTo>
                  <a:pt x="1624" y="3396"/>
                </a:lnTo>
                <a:lnTo>
                  <a:pt x="1526" y="3592"/>
                </a:lnTo>
                <a:lnTo>
                  <a:pt x="1477" y="3690"/>
                </a:lnTo>
                <a:lnTo>
                  <a:pt x="1427" y="3789"/>
                </a:lnTo>
                <a:lnTo>
                  <a:pt x="1329" y="3838"/>
                </a:lnTo>
                <a:lnTo>
                  <a:pt x="1280" y="3887"/>
                </a:lnTo>
                <a:lnTo>
                  <a:pt x="1132" y="3937"/>
                </a:lnTo>
                <a:lnTo>
                  <a:pt x="1033" y="3937"/>
                </a:lnTo>
                <a:lnTo>
                  <a:pt x="984" y="3937"/>
                </a:lnTo>
                <a:lnTo>
                  <a:pt x="984" y="3887"/>
                </a:lnTo>
                <a:lnTo>
                  <a:pt x="836" y="3838"/>
                </a:lnTo>
                <a:lnTo>
                  <a:pt x="739" y="3789"/>
                </a:lnTo>
                <a:lnTo>
                  <a:pt x="639" y="3739"/>
                </a:lnTo>
                <a:lnTo>
                  <a:pt x="591" y="3690"/>
                </a:lnTo>
                <a:lnTo>
                  <a:pt x="591" y="3641"/>
                </a:lnTo>
                <a:lnTo>
                  <a:pt x="542" y="3592"/>
                </a:lnTo>
                <a:lnTo>
                  <a:pt x="493" y="3544"/>
                </a:lnTo>
                <a:lnTo>
                  <a:pt x="394" y="3493"/>
                </a:lnTo>
                <a:lnTo>
                  <a:pt x="296" y="3493"/>
                </a:lnTo>
                <a:lnTo>
                  <a:pt x="246" y="3493"/>
                </a:lnTo>
                <a:lnTo>
                  <a:pt x="99" y="3444"/>
                </a:lnTo>
                <a:lnTo>
                  <a:pt x="49" y="3396"/>
                </a:lnTo>
                <a:lnTo>
                  <a:pt x="0" y="3347"/>
                </a:lnTo>
                <a:lnTo>
                  <a:pt x="0" y="3347"/>
                </a:lnTo>
                <a:lnTo>
                  <a:pt x="0" y="8218"/>
                </a:lnTo>
                <a:lnTo>
                  <a:pt x="1526" y="8218"/>
                </a:lnTo>
                <a:lnTo>
                  <a:pt x="1526" y="9744"/>
                </a:lnTo>
                <a:lnTo>
                  <a:pt x="5612" y="9744"/>
                </a:lnTo>
                <a:lnTo>
                  <a:pt x="5612" y="9744"/>
                </a:lnTo>
                <a:lnTo>
                  <a:pt x="5660" y="9695"/>
                </a:lnTo>
                <a:lnTo>
                  <a:pt x="5660" y="9695"/>
                </a:lnTo>
                <a:lnTo>
                  <a:pt x="5709" y="9647"/>
                </a:lnTo>
                <a:lnTo>
                  <a:pt x="5808" y="9596"/>
                </a:lnTo>
                <a:lnTo>
                  <a:pt x="5857" y="9547"/>
                </a:lnTo>
                <a:lnTo>
                  <a:pt x="5857" y="9547"/>
                </a:lnTo>
                <a:lnTo>
                  <a:pt x="5906" y="9499"/>
                </a:lnTo>
                <a:lnTo>
                  <a:pt x="5955" y="9499"/>
                </a:lnTo>
                <a:lnTo>
                  <a:pt x="5955" y="9547"/>
                </a:lnTo>
                <a:lnTo>
                  <a:pt x="6054" y="9547"/>
                </a:lnTo>
                <a:lnTo>
                  <a:pt x="6202" y="9499"/>
                </a:lnTo>
                <a:lnTo>
                  <a:pt x="6300" y="9499"/>
                </a:lnTo>
                <a:lnTo>
                  <a:pt x="6399" y="9547"/>
                </a:lnTo>
                <a:lnTo>
                  <a:pt x="6497" y="9547"/>
                </a:lnTo>
                <a:lnTo>
                  <a:pt x="6596" y="9547"/>
                </a:lnTo>
                <a:lnTo>
                  <a:pt x="6645" y="9596"/>
                </a:lnTo>
                <a:lnTo>
                  <a:pt x="6694" y="9596"/>
                </a:lnTo>
                <a:lnTo>
                  <a:pt x="6694" y="9647"/>
                </a:lnTo>
                <a:lnTo>
                  <a:pt x="6694" y="9647"/>
                </a:lnTo>
                <a:lnTo>
                  <a:pt x="6793" y="9695"/>
                </a:lnTo>
                <a:lnTo>
                  <a:pt x="6793" y="9744"/>
                </a:lnTo>
                <a:lnTo>
                  <a:pt x="6842" y="9793"/>
                </a:lnTo>
                <a:lnTo>
                  <a:pt x="6842" y="9793"/>
                </a:lnTo>
                <a:lnTo>
                  <a:pt x="6890" y="9793"/>
                </a:lnTo>
                <a:lnTo>
                  <a:pt x="6939" y="9744"/>
                </a:lnTo>
                <a:lnTo>
                  <a:pt x="6939" y="9695"/>
                </a:lnTo>
                <a:lnTo>
                  <a:pt x="7038" y="9695"/>
                </a:lnTo>
                <a:lnTo>
                  <a:pt x="7038" y="9695"/>
                </a:lnTo>
                <a:lnTo>
                  <a:pt x="7087" y="9744"/>
                </a:lnTo>
                <a:lnTo>
                  <a:pt x="7087" y="9695"/>
                </a:lnTo>
                <a:lnTo>
                  <a:pt x="7136" y="9695"/>
                </a:lnTo>
                <a:lnTo>
                  <a:pt x="7187" y="9695"/>
                </a:lnTo>
                <a:lnTo>
                  <a:pt x="7187" y="9596"/>
                </a:lnTo>
                <a:lnTo>
                  <a:pt x="7187" y="9547"/>
                </a:lnTo>
                <a:lnTo>
                  <a:pt x="7136" y="9499"/>
                </a:lnTo>
                <a:lnTo>
                  <a:pt x="7235" y="9450"/>
                </a:lnTo>
                <a:lnTo>
                  <a:pt x="7284" y="9450"/>
                </a:lnTo>
                <a:lnTo>
                  <a:pt x="7333" y="9399"/>
                </a:lnTo>
                <a:lnTo>
                  <a:pt x="7383" y="9399"/>
                </a:lnTo>
                <a:lnTo>
                  <a:pt x="7432" y="9350"/>
                </a:lnTo>
                <a:lnTo>
                  <a:pt x="7481" y="9399"/>
                </a:lnTo>
                <a:lnTo>
                  <a:pt x="7481" y="9350"/>
                </a:lnTo>
                <a:lnTo>
                  <a:pt x="7530" y="9399"/>
                </a:lnTo>
                <a:lnTo>
                  <a:pt x="7580" y="9399"/>
                </a:lnTo>
                <a:lnTo>
                  <a:pt x="7727" y="9399"/>
                </a:lnTo>
                <a:lnTo>
                  <a:pt x="7777" y="9350"/>
                </a:lnTo>
                <a:lnTo>
                  <a:pt x="7875" y="9350"/>
                </a:lnTo>
                <a:lnTo>
                  <a:pt x="7924" y="9302"/>
                </a:lnTo>
                <a:lnTo>
                  <a:pt x="7924" y="9253"/>
                </a:lnTo>
                <a:lnTo>
                  <a:pt x="7924" y="9154"/>
                </a:lnTo>
                <a:close/>
                <a:moveTo>
                  <a:pt x="5612" y="5216"/>
                </a:moveTo>
                <a:lnTo>
                  <a:pt x="5612" y="5167"/>
                </a:lnTo>
                <a:lnTo>
                  <a:pt x="5612" y="5167"/>
                </a:lnTo>
                <a:lnTo>
                  <a:pt x="5612" y="5167"/>
                </a:lnTo>
                <a:lnTo>
                  <a:pt x="5561" y="5167"/>
                </a:lnTo>
                <a:lnTo>
                  <a:pt x="5561" y="5216"/>
                </a:lnTo>
                <a:lnTo>
                  <a:pt x="5561" y="5216"/>
                </a:lnTo>
                <a:lnTo>
                  <a:pt x="5612" y="5216"/>
                </a:lnTo>
                <a:close/>
                <a:moveTo>
                  <a:pt x="2117" y="49"/>
                </a:moveTo>
                <a:lnTo>
                  <a:pt x="2117" y="49"/>
                </a:lnTo>
                <a:lnTo>
                  <a:pt x="2117" y="0"/>
                </a:lnTo>
                <a:lnTo>
                  <a:pt x="2068" y="49"/>
                </a:lnTo>
                <a:lnTo>
                  <a:pt x="2117" y="98"/>
                </a:lnTo>
                <a:lnTo>
                  <a:pt x="2117" y="49"/>
                </a:lnTo>
                <a:close/>
                <a:moveTo>
                  <a:pt x="4134" y="4232"/>
                </a:moveTo>
                <a:lnTo>
                  <a:pt x="4183" y="4281"/>
                </a:lnTo>
                <a:lnTo>
                  <a:pt x="4233" y="4331"/>
                </a:lnTo>
                <a:lnTo>
                  <a:pt x="4233" y="4331"/>
                </a:lnTo>
                <a:lnTo>
                  <a:pt x="4282" y="4331"/>
                </a:lnTo>
                <a:lnTo>
                  <a:pt x="4282" y="4281"/>
                </a:lnTo>
                <a:lnTo>
                  <a:pt x="4233" y="4281"/>
                </a:lnTo>
                <a:lnTo>
                  <a:pt x="4233" y="4232"/>
                </a:lnTo>
                <a:lnTo>
                  <a:pt x="4233" y="4232"/>
                </a:lnTo>
                <a:lnTo>
                  <a:pt x="4233" y="4232"/>
                </a:lnTo>
                <a:lnTo>
                  <a:pt x="4183" y="4232"/>
                </a:lnTo>
                <a:lnTo>
                  <a:pt x="4134" y="4232"/>
                </a:lnTo>
                <a:close/>
                <a:moveTo>
                  <a:pt x="2165" y="146"/>
                </a:moveTo>
                <a:lnTo>
                  <a:pt x="2214" y="98"/>
                </a:lnTo>
                <a:lnTo>
                  <a:pt x="2214" y="49"/>
                </a:lnTo>
                <a:lnTo>
                  <a:pt x="2165" y="49"/>
                </a:lnTo>
                <a:lnTo>
                  <a:pt x="2117" y="98"/>
                </a:lnTo>
                <a:lnTo>
                  <a:pt x="2165" y="98"/>
                </a:lnTo>
                <a:lnTo>
                  <a:pt x="2165" y="146"/>
                </a:lnTo>
                <a:close/>
                <a:moveTo>
                  <a:pt x="2117" y="343"/>
                </a:moveTo>
                <a:lnTo>
                  <a:pt x="2117" y="343"/>
                </a:lnTo>
                <a:lnTo>
                  <a:pt x="2117" y="394"/>
                </a:lnTo>
                <a:lnTo>
                  <a:pt x="2117" y="394"/>
                </a:lnTo>
                <a:lnTo>
                  <a:pt x="2165" y="343"/>
                </a:lnTo>
                <a:lnTo>
                  <a:pt x="2165" y="295"/>
                </a:lnTo>
                <a:lnTo>
                  <a:pt x="2117" y="343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7CBE9C5-0E3A-F243-AD66-8084C7CF5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803" y="1966498"/>
            <a:ext cx="866882" cy="1448315"/>
          </a:xfrm>
          <a:custGeom>
            <a:avLst/>
            <a:gdLst>
              <a:gd name="T0" fmla="*/ 4035 w 4627"/>
              <a:gd name="T1" fmla="*/ 2412 h 7728"/>
              <a:gd name="T2" fmla="*/ 3938 w 4627"/>
              <a:gd name="T3" fmla="*/ 100 h 7728"/>
              <a:gd name="T4" fmla="*/ 3887 w 4627"/>
              <a:gd name="T5" fmla="*/ 197 h 7728"/>
              <a:gd name="T6" fmla="*/ 4135 w 4627"/>
              <a:gd name="T7" fmla="*/ 2412 h 7728"/>
              <a:gd name="T8" fmla="*/ 4035 w 4627"/>
              <a:gd name="T9" fmla="*/ 1675 h 7728"/>
              <a:gd name="T10" fmla="*/ 4035 w 4627"/>
              <a:gd name="T11" fmla="*/ 1478 h 7728"/>
              <a:gd name="T12" fmla="*/ 3986 w 4627"/>
              <a:gd name="T13" fmla="*/ 1478 h 7728"/>
              <a:gd name="T14" fmla="*/ 3838 w 4627"/>
              <a:gd name="T15" fmla="*/ 1427 h 7728"/>
              <a:gd name="T16" fmla="*/ 3790 w 4627"/>
              <a:gd name="T17" fmla="*/ 1675 h 7728"/>
              <a:gd name="T18" fmla="*/ 4084 w 4627"/>
              <a:gd name="T19" fmla="*/ 1624 h 7728"/>
              <a:gd name="T20" fmla="*/ 3838 w 4627"/>
              <a:gd name="T21" fmla="*/ 246 h 7728"/>
              <a:gd name="T22" fmla="*/ 3838 w 4627"/>
              <a:gd name="T23" fmla="*/ 2412 h 7728"/>
              <a:gd name="T24" fmla="*/ 3690 w 4627"/>
              <a:gd name="T25" fmla="*/ 1427 h 7728"/>
              <a:gd name="T26" fmla="*/ 3741 w 4627"/>
              <a:gd name="T27" fmla="*/ 1427 h 7728"/>
              <a:gd name="T28" fmla="*/ 4478 w 4627"/>
              <a:gd name="T29" fmla="*/ 2708 h 7728"/>
              <a:gd name="T30" fmla="*/ 4084 w 4627"/>
              <a:gd name="T31" fmla="*/ 2511 h 7728"/>
              <a:gd name="T32" fmla="*/ 3938 w 4627"/>
              <a:gd name="T33" fmla="*/ 2412 h 7728"/>
              <a:gd name="T34" fmla="*/ 3741 w 4627"/>
              <a:gd name="T35" fmla="*/ 2314 h 7728"/>
              <a:gd name="T36" fmla="*/ 3297 w 4627"/>
              <a:gd name="T37" fmla="*/ 1969 h 7728"/>
              <a:gd name="T38" fmla="*/ 3544 w 4627"/>
              <a:gd name="T39" fmla="*/ 1624 h 7728"/>
              <a:gd name="T40" fmla="*/ 3690 w 4627"/>
              <a:gd name="T41" fmla="*/ 1133 h 7728"/>
              <a:gd name="T42" fmla="*/ 3887 w 4627"/>
              <a:gd name="T43" fmla="*/ 985 h 7728"/>
              <a:gd name="T44" fmla="*/ 3938 w 4627"/>
              <a:gd name="T45" fmla="*/ 640 h 7728"/>
              <a:gd name="T46" fmla="*/ 3741 w 4627"/>
              <a:gd name="T47" fmla="*/ 640 h 7728"/>
              <a:gd name="T48" fmla="*/ 3593 w 4627"/>
              <a:gd name="T49" fmla="*/ 640 h 7728"/>
              <a:gd name="T50" fmla="*/ 3445 w 4627"/>
              <a:gd name="T51" fmla="*/ 591 h 7728"/>
              <a:gd name="T52" fmla="*/ 3544 w 4627"/>
              <a:gd name="T53" fmla="*/ 443 h 7728"/>
              <a:gd name="T54" fmla="*/ 3199 w 4627"/>
              <a:gd name="T55" fmla="*/ 640 h 7728"/>
              <a:gd name="T56" fmla="*/ 2756 w 4627"/>
              <a:gd name="T57" fmla="*/ 542 h 7728"/>
              <a:gd name="T58" fmla="*/ 2312 w 4627"/>
              <a:gd name="T59" fmla="*/ 443 h 7728"/>
              <a:gd name="T60" fmla="*/ 2018 w 4627"/>
              <a:gd name="T61" fmla="*/ 246 h 7728"/>
              <a:gd name="T62" fmla="*/ 1673 w 4627"/>
              <a:gd name="T63" fmla="*/ 100 h 7728"/>
              <a:gd name="T64" fmla="*/ 1525 w 4627"/>
              <a:gd name="T65" fmla="*/ 100 h 7728"/>
              <a:gd name="T66" fmla="*/ 1673 w 4627"/>
              <a:gd name="T67" fmla="*/ 246 h 7728"/>
              <a:gd name="T68" fmla="*/ 1870 w 4627"/>
              <a:gd name="T69" fmla="*/ 542 h 7728"/>
              <a:gd name="T70" fmla="*/ 1772 w 4627"/>
              <a:gd name="T71" fmla="*/ 690 h 7728"/>
              <a:gd name="T72" fmla="*/ 1476 w 4627"/>
              <a:gd name="T73" fmla="*/ 640 h 7728"/>
              <a:gd name="T74" fmla="*/ 1181 w 4627"/>
              <a:gd name="T75" fmla="*/ 591 h 7728"/>
              <a:gd name="T76" fmla="*/ 985 w 4627"/>
              <a:gd name="T77" fmla="*/ 690 h 7728"/>
              <a:gd name="T78" fmla="*/ 885 w 4627"/>
              <a:gd name="T79" fmla="*/ 739 h 7728"/>
              <a:gd name="T80" fmla="*/ 737 w 4627"/>
              <a:gd name="T81" fmla="*/ 887 h 7728"/>
              <a:gd name="T82" fmla="*/ 640 w 4627"/>
              <a:gd name="T83" fmla="*/ 1182 h 7728"/>
              <a:gd name="T84" fmla="*/ 394 w 4627"/>
              <a:gd name="T85" fmla="*/ 1378 h 7728"/>
              <a:gd name="T86" fmla="*/ 246 w 4627"/>
              <a:gd name="T87" fmla="*/ 1675 h 7728"/>
              <a:gd name="T88" fmla="*/ 295 w 4627"/>
              <a:gd name="T89" fmla="*/ 1871 h 7728"/>
              <a:gd name="T90" fmla="*/ 344 w 4627"/>
              <a:gd name="T91" fmla="*/ 1969 h 7728"/>
              <a:gd name="T92" fmla="*/ 295 w 4627"/>
              <a:gd name="T93" fmla="*/ 2068 h 7728"/>
              <a:gd name="T94" fmla="*/ 98 w 4627"/>
              <a:gd name="T95" fmla="*/ 2166 h 7728"/>
              <a:gd name="T96" fmla="*/ 4626 w 4627"/>
              <a:gd name="T97" fmla="*/ 7727 h 7728"/>
              <a:gd name="T98" fmla="*/ 837 w 4627"/>
              <a:gd name="T99" fmla="*/ 394 h 7728"/>
              <a:gd name="T100" fmla="*/ 688 w 4627"/>
              <a:gd name="T101" fmla="*/ 246 h 7728"/>
              <a:gd name="T102" fmla="*/ 591 w 4627"/>
              <a:gd name="T103" fmla="*/ 345 h 7728"/>
              <a:gd name="T104" fmla="*/ 1772 w 4627"/>
              <a:gd name="T105" fmla="*/ 100 h 7728"/>
              <a:gd name="T106" fmla="*/ 1821 w 4627"/>
              <a:gd name="T107" fmla="*/ 0 h 7728"/>
              <a:gd name="T108" fmla="*/ 788 w 4627"/>
              <a:gd name="T109" fmla="*/ 345 h 7728"/>
              <a:gd name="T110" fmla="*/ 1279 w 4627"/>
              <a:gd name="T111" fmla="*/ 296 h 7728"/>
              <a:gd name="T112" fmla="*/ 1181 w 4627"/>
              <a:gd name="T113" fmla="*/ 100 h 7728"/>
              <a:gd name="T114" fmla="*/ 885 w 4627"/>
              <a:gd name="T115" fmla="*/ 197 h 7728"/>
              <a:gd name="T116" fmla="*/ 688 w 4627"/>
              <a:gd name="T117" fmla="*/ 100 h 7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627" h="7728">
                <a:moveTo>
                  <a:pt x="4035" y="2412"/>
                </a:moveTo>
                <a:lnTo>
                  <a:pt x="4035" y="2363"/>
                </a:lnTo>
                <a:lnTo>
                  <a:pt x="4035" y="2363"/>
                </a:lnTo>
                <a:lnTo>
                  <a:pt x="4035" y="2314"/>
                </a:lnTo>
                <a:lnTo>
                  <a:pt x="4035" y="2363"/>
                </a:lnTo>
                <a:lnTo>
                  <a:pt x="4035" y="2412"/>
                </a:lnTo>
                <a:close/>
                <a:moveTo>
                  <a:pt x="3887" y="197"/>
                </a:moveTo>
                <a:lnTo>
                  <a:pt x="3986" y="100"/>
                </a:lnTo>
                <a:lnTo>
                  <a:pt x="3986" y="0"/>
                </a:lnTo>
                <a:lnTo>
                  <a:pt x="3986" y="49"/>
                </a:lnTo>
                <a:lnTo>
                  <a:pt x="3986" y="49"/>
                </a:lnTo>
                <a:lnTo>
                  <a:pt x="3938" y="100"/>
                </a:lnTo>
                <a:lnTo>
                  <a:pt x="3938" y="100"/>
                </a:lnTo>
                <a:lnTo>
                  <a:pt x="3938" y="148"/>
                </a:lnTo>
                <a:lnTo>
                  <a:pt x="3887" y="197"/>
                </a:lnTo>
                <a:lnTo>
                  <a:pt x="3838" y="197"/>
                </a:lnTo>
                <a:lnTo>
                  <a:pt x="3838" y="246"/>
                </a:lnTo>
                <a:lnTo>
                  <a:pt x="3887" y="197"/>
                </a:lnTo>
                <a:close/>
                <a:moveTo>
                  <a:pt x="4084" y="2462"/>
                </a:moveTo>
                <a:lnTo>
                  <a:pt x="4084" y="2462"/>
                </a:lnTo>
                <a:lnTo>
                  <a:pt x="4135" y="2511"/>
                </a:lnTo>
                <a:lnTo>
                  <a:pt x="4135" y="2462"/>
                </a:lnTo>
                <a:lnTo>
                  <a:pt x="4135" y="2462"/>
                </a:lnTo>
                <a:lnTo>
                  <a:pt x="4135" y="2412"/>
                </a:lnTo>
                <a:lnTo>
                  <a:pt x="4084" y="2363"/>
                </a:lnTo>
                <a:lnTo>
                  <a:pt x="4084" y="2412"/>
                </a:lnTo>
                <a:lnTo>
                  <a:pt x="4084" y="2412"/>
                </a:lnTo>
                <a:lnTo>
                  <a:pt x="4084" y="2412"/>
                </a:lnTo>
                <a:lnTo>
                  <a:pt x="4084" y="2462"/>
                </a:lnTo>
                <a:close/>
                <a:moveTo>
                  <a:pt x="4035" y="1675"/>
                </a:moveTo>
                <a:lnTo>
                  <a:pt x="3986" y="1624"/>
                </a:lnTo>
                <a:lnTo>
                  <a:pt x="3986" y="1624"/>
                </a:lnTo>
                <a:lnTo>
                  <a:pt x="3986" y="1575"/>
                </a:lnTo>
                <a:lnTo>
                  <a:pt x="3986" y="1527"/>
                </a:lnTo>
                <a:lnTo>
                  <a:pt x="3986" y="1527"/>
                </a:lnTo>
                <a:lnTo>
                  <a:pt x="4035" y="1478"/>
                </a:lnTo>
                <a:lnTo>
                  <a:pt x="4035" y="1478"/>
                </a:lnTo>
                <a:lnTo>
                  <a:pt x="4035" y="1427"/>
                </a:lnTo>
                <a:lnTo>
                  <a:pt x="4035" y="1427"/>
                </a:lnTo>
                <a:lnTo>
                  <a:pt x="4035" y="1427"/>
                </a:lnTo>
                <a:lnTo>
                  <a:pt x="3986" y="1478"/>
                </a:lnTo>
                <a:lnTo>
                  <a:pt x="3986" y="1478"/>
                </a:lnTo>
                <a:lnTo>
                  <a:pt x="3938" y="1478"/>
                </a:lnTo>
                <a:lnTo>
                  <a:pt x="3938" y="1427"/>
                </a:lnTo>
                <a:lnTo>
                  <a:pt x="3938" y="1378"/>
                </a:lnTo>
                <a:lnTo>
                  <a:pt x="3938" y="1378"/>
                </a:lnTo>
                <a:lnTo>
                  <a:pt x="3887" y="1427"/>
                </a:lnTo>
                <a:lnTo>
                  <a:pt x="3838" y="1427"/>
                </a:lnTo>
                <a:lnTo>
                  <a:pt x="3790" y="1478"/>
                </a:lnTo>
                <a:lnTo>
                  <a:pt x="3790" y="1575"/>
                </a:lnTo>
                <a:lnTo>
                  <a:pt x="3790" y="1624"/>
                </a:lnTo>
                <a:lnTo>
                  <a:pt x="3790" y="1624"/>
                </a:lnTo>
                <a:lnTo>
                  <a:pt x="3741" y="1675"/>
                </a:lnTo>
                <a:lnTo>
                  <a:pt x="3790" y="1675"/>
                </a:lnTo>
                <a:lnTo>
                  <a:pt x="3838" y="1675"/>
                </a:lnTo>
                <a:lnTo>
                  <a:pt x="3938" y="1675"/>
                </a:lnTo>
                <a:lnTo>
                  <a:pt x="3986" y="1675"/>
                </a:lnTo>
                <a:lnTo>
                  <a:pt x="4035" y="1723"/>
                </a:lnTo>
                <a:lnTo>
                  <a:pt x="4084" y="1675"/>
                </a:lnTo>
                <a:lnTo>
                  <a:pt x="4084" y="1624"/>
                </a:lnTo>
                <a:lnTo>
                  <a:pt x="4084" y="1624"/>
                </a:lnTo>
                <a:lnTo>
                  <a:pt x="4035" y="1675"/>
                </a:lnTo>
                <a:close/>
                <a:moveTo>
                  <a:pt x="3790" y="296"/>
                </a:moveTo>
                <a:lnTo>
                  <a:pt x="3838" y="296"/>
                </a:lnTo>
                <a:lnTo>
                  <a:pt x="3838" y="246"/>
                </a:lnTo>
                <a:lnTo>
                  <a:pt x="3838" y="246"/>
                </a:lnTo>
                <a:lnTo>
                  <a:pt x="3741" y="296"/>
                </a:lnTo>
                <a:lnTo>
                  <a:pt x="3690" y="345"/>
                </a:lnTo>
                <a:lnTo>
                  <a:pt x="3741" y="345"/>
                </a:lnTo>
                <a:lnTo>
                  <a:pt x="3790" y="296"/>
                </a:lnTo>
                <a:close/>
                <a:moveTo>
                  <a:pt x="3838" y="2363"/>
                </a:moveTo>
                <a:lnTo>
                  <a:pt x="3838" y="2412"/>
                </a:lnTo>
                <a:lnTo>
                  <a:pt x="3838" y="2412"/>
                </a:lnTo>
                <a:lnTo>
                  <a:pt x="3887" y="2412"/>
                </a:lnTo>
                <a:lnTo>
                  <a:pt x="3887" y="2363"/>
                </a:lnTo>
                <a:lnTo>
                  <a:pt x="3887" y="2363"/>
                </a:lnTo>
                <a:lnTo>
                  <a:pt x="3838" y="2363"/>
                </a:lnTo>
                <a:close/>
                <a:moveTo>
                  <a:pt x="3690" y="1427"/>
                </a:moveTo>
                <a:lnTo>
                  <a:pt x="3642" y="1427"/>
                </a:lnTo>
                <a:lnTo>
                  <a:pt x="3642" y="1427"/>
                </a:lnTo>
                <a:lnTo>
                  <a:pt x="3642" y="1478"/>
                </a:lnTo>
                <a:lnTo>
                  <a:pt x="3690" y="1478"/>
                </a:lnTo>
                <a:lnTo>
                  <a:pt x="3690" y="1478"/>
                </a:lnTo>
                <a:lnTo>
                  <a:pt x="3741" y="1427"/>
                </a:lnTo>
                <a:lnTo>
                  <a:pt x="3741" y="1427"/>
                </a:lnTo>
                <a:lnTo>
                  <a:pt x="3690" y="1378"/>
                </a:lnTo>
                <a:lnTo>
                  <a:pt x="3690" y="1427"/>
                </a:lnTo>
                <a:close/>
                <a:moveTo>
                  <a:pt x="4626" y="2856"/>
                </a:moveTo>
                <a:lnTo>
                  <a:pt x="4577" y="2805"/>
                </a:lnTo>
                <a:lnTo>
                  <a:pt x="4478" y="2708"/>
                </a:lnTo>
                <a:lnTo>
                  <a:pt x="4380" y="2659"/>
                </a:lnTo>
                <a:lnTo>
                  <a:pt x="4232" y="2608"/>
                </a:lnTo>
                <a:lnTo>
                  <a:pt x="4183" y="2560"/>
                </a:lnTo>
                <a:lnTo>
                  <a:pt x="4135" y="2560"/>
                </a:lnTo>
                <a:lnTo>
                  <a:pt x="4084" y="2511"/>
                </a:lnTo>
                <a:lnTo>
                  <a:pt x="4084" y="2511"/>
                </a:lnTo>
                <a:lnTo>
                  <a:pt x="3986" y="2511"/>
                </a:lnTo>
                <a:lnTo>
                  <a:pt x="3938" y="2511"/>
                </a:lnTo>
                <a:lnTo>
                  <a:pt x="3938" y="2462"/>
                </a:lnTo>
                <a:lnTo>
                  <a:pt x="3938" y="2462"/>
                </a:lnTo>
                <a:lnTo>
                  <a:pt x="3938" y="2412"/>
                </a:lnTo>
                <a:lnTo>
                  <a:pt x="3938" y="2412"/>
                </a:lnTo>
                <a:lnTo>
                  <a:pt x="3938" y="2412"/>
                </a:lnTo>
                <a:lnTo>
                  <a:pt x="3887" y="2412"/>
                </a:lnTo>
                <a:lnTo>
                  <a:pt x="3887" y="2412"/>
                </a:lnTo>
                <a:lnTo>
                  <a:pt x="3838" y="2412"/>
                </a:lnTo>
                <a:lnTo>
                  <a:pt x="3741" y="2363"/>
                </a:lnTo>
                <a:lnTo>
                  <a:pt x="3741" y="2314"/>
                </a:lnTo>
                <a:lnTo>
                  <a:pt x="3690" y="2265"/>
                </a:lnTo>
                <a:lnTo>
                  <a:pt x="3593" y="2215"/>
                </a:lnTo>
                <a:lnTo>
                  <a:pt x="3493" y="2166"/>
                </a:lnTo>
                <a:lnTo>
                  <a:pt x="3347" y="2068"/>
                </a:lnTo>
                <a:lnTo>
                  <a:pt x="3297" y="2018"/>
                </a:lnTo>
                <a:lnTo>
                  <a:pt x="3297" y="1969"/>
                </a:lnTo>
                <a:lnTo>
                  <a:pt x="3297" y="1920"/>
                </a:lnTo>
                <a:lnTo>
                  <a:pt x="3297" y="1871"/>
                </a:lnTo>
                <a:lnTo>
                  <a:pt x="3347" y="1871"/>
                </a:lnTo>
                <a:lnTo>
                  <a:pt x="3445" y="1723"/>
                </a:lnTo>
                <a:lnTo>
                  <a:pt x="3493" y="1675"/>
                </a:lnTo>
                <a:lnTo>
                  <a:pt x="3544" y="1624"/>
                </a:lnTo>
                <a:lnTo>
                  <a:pt x="3544" y="1527"/>
                </a:lnTo>
                <a:lnTo>
                  <a:pt x="3593" y="1478"/>
                </a:lnTo>
                <a:lnTo>
                  <a:pt x="3544" y="1378"/>
                </a:lnTo>
                <a:lnTo>
                  <a:pt x="3544" y="1182"/>
                </a:lnTo>
                <a:lnTo>
                  <a:pt x="3690" y="1133"/>
                </a:lnTo>
                <a:lnTo>
                  <a:pt x="3690" y="1133"/>
                </a:lnTo>
                <a:lnTo>
                  <a:pt x="3741" y="1133"/>
                </a:lnTo>
                <a:lnTo>
                  <a:pt x="3790" y="1133"/>
                </a:lnTo>
                <a:lnTo>
                  <a:pt x="3790" y="1182"/>
                </a:lnTo>
                <a:lnTo>
                  <a:pt x="3838" y="1133"/>
                </a:lnTo>
                <a:lnTo>
                  <a:pt x="3887" y="1034"/>
                </a:lnTo>
                <a:lnTo>
                  <a:pt x="3887" y="985"/>
                </a:lnTo>
                <a:lnTo>
                  <a:pt x="3838" y="936"/>
                </a:lnTo>
                <a:lnTo>
                  <a:pt x="3887" y="936"/>
                </a:lnTo>
                <a:lnTo>
                  <a:pt x="4084" y="690"/>
                </a:lnTo>
                <a:lnTo>
                  <a:pt x="4035" y="640"/>
                </a:lnTo>
                <a:lnTo>
                  <a:pt x="4035" y="640"/>
                </a:lnTo>
                <a:lnTo>
                  <a:pt x="3938" y="640"/>
                </a:lnTo>
                <a:lnTo>
                  <a:pt x="3887" y="591"/>
                </a:lnTo>
                <a:lnTo>
                  <a:pt x="3887" y="493"/>
                </a:lnTo>
                <a:lnTo>
                  <a:pt x="3838" y="493"/>
                </a:lnTo>
                <a:lnTo>
                  <a:pt x="3741" y="591"/>
                </a:lnTo>
                <a:lnTo>
                  <a:pt x="3741" y="640"/>
                </a:lnTo>
                <a:lnTo>
                  <a:pt x="3741" y="640"/>
                </a:lnTo>
                <a:lnTo>
                  <a:pt x="3741" y="690"/>
                </a:lnTo>
                <a:lnTo>
                  <a:pt x="3741" y="739"/>
                </a:lnTo>
                <a:lnTo>
                  <a:pt x="3690" y="739"/>
                </a:lnTo>
                <a:lnTo>
                  <a:pt x="3642" y="739"/>
                </a:lnTo>
                <a:lnTo>
                  <a:pt x="3593" y="690"/>
                </a:lnTo>
                <a:lnTo>
                  <a:pt x="3593" y="640"/>
                </a:lnTo>
                <a:lnTo>
                  <a:pt x="3544" y="591"/>
                </a:lnTo>
                <a:lnTo>
                  <a:pt x="3493" y="640"/>
                </a:lnTo>
                <a:lnTo>
                  <a:pt x="3493" y="640"/>
                </a:lnTo>
                <a:lnTo>
                  <a:pt x="3445" y="640"/>
                </a:lnTo>
                <a:lnTo>
                  <a:pt x="3445" y="640"/>
                </a:lnTo>
                <a:lnTo>
                  <a:pt x="3445" y="591"/>
                </a:lnTo>
                <a:lnTo>
                  <a:pt x="3493" y="542"/>
                </a:lnTo>
                <a:lnTo>
                  <a:pt x="3544" y="542"/>
                </a:lnTo>
                <a:lnTo>
                  <a:pt x="3544" y="493"/>
                </a:lnTo>
                <a:lnTo>
                  <a:pt x="3493" y="493"/>
                </a:lnTo>
                <a:lnTo>
                  <a:pt x="3493" y="493"/>
                </a:lnTo>
                <a:lnTo>
                  <a:pt x="3544" y="443"/>
                </a:lnTo>
                <a:lnTo>
                  <a:pt x="3544" y="443"/>
                </a:lnTo>
                <a:lnTo>
                  <a:pt x="3493" y="493"/>
                </a:lnTo>
                <a:lnTo>
                  <a:pt x="3445" y="493"/>
                </a:lnTo>
                <a:lnTo>
                  <a:pt x="3347" y="542"/>
                </a:lnTo>
                <a:lnTo>
                  <a:pt x="3248" y="591"/>
                </a:lnTo>
                <a:lnTo>
                  <a:pt x="3199" y="640"/>
                </a:lnTo>
                <a:lnTo>
                  <a:pt x="3100" y="640"/>
                </a:lnTo>
                <a:lnTo>
                  <a:pt x="3002" y="591"/>
                </a:lnTo>
                <a:lnTo>
                  <a:pt x="3002" y="542"/>
                </a:lnTo>
                <a:lnTo>
                  <a:pt x="2953" y="542"/>
                </a:lnTo>
                <a:lnTo>
                  <a:pt x="2854" y="542"/>
                </a:lnTo>
                <a:lnTo>
                  <a:pt x="2756" y="542"/>
                </a:lnTo>
                <a:lnTo>
                  <a:pt x="2756" y="542"/>
                </a:lnTo>
                <a:lnTo>
                  <a:pt x="2706" y="542"/>
                </a:lnTo>
                <a:lnTo>
                  <a:pt x="2657" y="493"/>
                </a:lnTo>
                <a:lnTo>
                  <a:pt x="2509" y="443"/>
                </a:lnTo>
                <a:lnTo>
                  <a:pt x="2363" y="443"/>
                </a:lnTo>
                <a:lnTo>
                  <a:pt x="2312" y="443"/>
                </a:lnTo>
                <a:lnTo>
                  <a:pt x="2263" y="394"/>
                </a:lnTo>
                <a:lnTo>
                  <a:pt x="2215" y="394"/>
                </a:lnTo>
                <a:lnTo>
                  <a:pt x="2166" y="394"/>
                </a:lnTo>
                <a:lnTo>
                  <a:pt x="2115" y="345"/>
                </a:lnTo>
                <a:lnTo>
                  <a:pt x="2067" y="246"/>
                </a:lnTo>
                <a:lnTo>
                  <a:pt x="2018" y="246"/>
                </a:lnTo>
                <a:lnTo>
                  <a:pt x="1969" y="197"/>
                </a:lnTo>
                <a:lnTo>
                  <a:pt x="1919" y="246"/>
                </a:lnTo>
                <a:lnTo>
                  <a:pt x="1870" y="296"/>
                </a:lnTo>
                <a:lnTo>
                  <a:pt x="1821" y="197"/>
                </a:lnTo>
                <a:lnTo>
                  <a:pt x="1722" y="148"/>
                </a:lnTo>
                <a:lnTo>
                  <a:pt x="1673" y="100"/>
                </a:lnTo>
                <a:lnTo>
                  <a:pt x="1673" y="148"/>
                </a:lnTo>
                <a:lnTo>
                  <a:pt x="1624" y="148"/>
                </a:lnTo>
                <a:lnTo>
                  <a:pt x="1624" y="197"/>
                </a:lnTo>
                <a:lnTo>
                  <a:pt x="1575" y="148"/>
                </a:lnTo>
                <a:lnTo>
                  <a:pt x="1525" y="100"/>
                </a:lnTo>
                <a:lnTo>
                  <a:pt x="1525" y="100"/>
                </a:lnTo>
                <a:lnTo>
                  <a:pt x="1427" y="148"/>
                </a:lnTo>
                <a:lnTo>
                  <a:pt x="1427" y="148"/>
                </a:lnTo>
                <a:lnTo>
                  <a:pt x="1525" y="197"/>
                </a:lnTo>
                <a:lnTo>
                  <a:pt x="1575" y="246"/>
                </a:lnTo>
                <a:lnTo>
                  <a:pt x="1624" y="296"/>
                </a:lnTo>
                <a:lnTo>
                  <a:pt x="1673" y="246"/>
                </a:lnTo>
                <a:lnTo>
                  <a:pt x="1772" y="246"/>
                </a:lnTo>
                <a:lnTo>
                  <a:pt x="1870" y="345"/>
                </a:lnTo>
                <a:lnTo>
                  <a:pt x="1870" y="394"/>
                </a:lnTo>
                <a:lnTo>
                  <a:pt x="1870" y="443"/>
                </a:lnTo>
                <a:lnTo>
                  <a:pt x="1870" y="493"/>
                </a:lnTo>
                <a:lnTo>
                  <a:pt x="1870" y="542"/>
                </a:lnTo>
                <a:lnTo>
                  <a:pt x="1919" y="591"/>
                </a:lnTo>
                <a:lnTo>
                  <a:pt x="1870" y="591"/>
                </a:lnTo>
                <a:lnTo>
                  <a:pt x="1821" y="591"/>
                </a:lnTo>
                <a:lnTo>
                  <a:pt x="1821" y="591"/>
                </a:lnTo>
                <a:lnTo>
                  <a:pt x="1772" y="640"/>
                </a:lnTo>
                <a:lnTo>
                  <a:pt x="1772" y="690"/>
                </a:lnTo>
                <a:lnTo>
                  <a:pt x="1722" y="640"/>
                </a:lnTo>
                <a:lnTo>
                  <a:pt x="1673" y="640"/>
                </a:lnTo>
                <a:lnTo>
                  <a:pt x="1624" y="640"/>
                </a:lnTo>
                <a:lnTo>
                  <a:pt x="1575" y="690"/>
                </a:lnTo>
                <a:lnTo>
                  <a:pt x="1525" y="640"/>
                </a:lnTo>
                <a:lnTo>
                  <a:pt x="1476" y="640"/>
                </a:lnTo>
                <a:lnTo>
                  <a:pt x="1378" y="690"/>
                </a:lnTo>
                <a:lnTo>
                  <a:pt x="1230" y="690"/>
                </a:lnTo>
                <a:lnTo>
                  <a:pt x="1181" y="640"/>
                </a:lnTo>
                <a:lnTo>
                  <a:pt x="1181" y="591"/>
                </a:lnTo>
                <a:lnTo>
                  <a:pt x="1181" y="542"/>
                </a:lnTo>
                <a:lnTo>
                  <a:pt x="1181" y="591"/>
                </a:lnTo>
                <a:lnTo>
                  <a:pt x="1131" y="640"/>
                </a:lnTo>
                <a:lnTo>
                  <a:pt x="1033" y="640"/>
                </a:lnTo>
                <a:lnTo>
                  <a:pt x="1033" y="640"/>
                </a:lnTo>
                <a:lnTo>
                  <a:pt x="1033" y="690"/>
                </a:lnTo>
                <a:lnTo>
                  <a:pt x="1033" y="690"/>
                </a:lnTo>
                <a:lnTo>
                  <a:pt x="985" y="690"/>
                </a:lnTo>
                <a:lnTo>
                  <a:pt x="985" y="739"/>
                </a:lnTo>
                <a:lnTo>
                  <a:pt x="985" y="739"/>
                </a:lnTo>
                <a:lnTo>
                  <a:pt x="985" y="788"/>
                </a:lnTo>
                <a:lnTo>
                  <a:pt x="934" y="837"/>
                </a:lnTo>
                <a:lnTo>
                  <a:pt x="934" y="788"/>
                </a:lnTo>
                <a:lnTo>
                  <a:pt x="885" y="739"/>
                </a:lnTo>
                <a:lnTo>
                  <a:pt x="837" y="739"/>
                </a:lnTo>
                <a:lnTo>
                  <a:pt x="837" y="739"/>
                </a:lnTo>
                <a:lnTo>
                  <a:pt x="837" y="788"/>
                </a:lnTo>
                <a:lnTo>
                  <a:pt x="837" y="837"/>
                </a:lnTo>
                <a:lnTo>
                  <a:pt x="788" y="887"/>
                </a:lnTo>
                <a:lnTo>
                  <a:pt x="737" y="887"/>
                </a:lnTo>
                <a:lnTo>
                  <a:pt x="737" y="887"/>
                </a:lnTo>
                <a:lnTo>
                  <a:pt x="688" y="985"/>
                </a:lnTo>
                <a:lnTo>
                  <a:pt x="591" y="1034"/>
                </a:lnTo>
                <a:lnTo>
                  <a:pt x="591" y="1082"/>
                </a:lnTo>
                <a:lnTo>
                  <a:pt x="591" y="1133"/>
                </a:lnTo>
                <a:lnTo>
                  <a:pt x="640" y="1182"/>
                </a:lnTo>
                <a:lnTo>
                  <a:pt x="591" y="1230"/>
                </a:lnTo>
                <a:lnTo>
                  <a:pt x="591" y="1281"/>
                </a:lnTo>
                <a:lnTo>
                  <a:pt x="540" y="1281"/>
                </a:lnTo>
                <a:lnTo>
                  <a:pt x="492" y="1281"/>
                </a:lnTo>
                <a:lnTo>
                  <a:pt x="443" y="1330"/>
                </a:lnTo>
                <a:lnTo>
                  <a:pt x="394" y="1378"/>
                </a:lnTo>
                <a:lnTo>
                  <a:pt x="394" y="1427"/>
                </a:lnTo>
                <a:lnTo>
                  <a:pt x="394" y="1478"/>
                </a:lnTo>
                <a:lnTo>
                  <a:pt x="344" y="1527"/>
                </a:lnTo>
                <a:lnTo>
                  <a:pt x="344" y="1527"/>
                </a:lnTo>
                <a:lnTo>
                  <a:pt x="295" y="1575"/>
                </a:lnTo>
                <a:lnTo>
                  <a:pt x="246" y="1675"/>
                </a:lnTo>
                <a:lnTo>
                  <a:pt x="197" y="1772"/>
                </a:lnTo>
                <a:lnTo>
                  <a:pt x="246" y="1821"/>
                </a:lnTo>
                <a:lnTo>
                  <a:pt x="295" y="1821"/>
                </a:lnTo>
                <a:lnTo>
                  <a:pt x="344" y="1821"/>
                </a:lnTo>
                <a:lnTo>
                  <a:pt x="344" y="1871"/>
                </a:lnTo>
                <a:lnTo>
                  <a:pt x="295" y="1871"/>
                </a:lnTo>
                <a:lnTo>
                  <a:pt x="344" y="1920"/>
                </a:lnTo>
                <a:lnTo>
                  <a:pt x="394" y="1969"/>
                </a:lnTo>
                <a:lnTo>
                  <a:pt x="394" y="1969"/>
                </a:lnTo>
                <a:lnTo>
                  <a:pt x="443" y="1969"/>
                </a:lnTo>
                <a:lnTo>
                  <a:pt x="394" y="1969"/>
                </a:lnTo>
                <a:lnTo>
                  <a:pt x="344" y="1969"/>
                </a:lnTo>
                <a:lnTo>
                  <a:pt x="295" y="2018"/>
                </a:lnTo>
                <a:lnTo>
                  <a:pt x="344" y="2068"/>
                </a:lnTo>
                <a:lnTo>
                  <a:pt x="344" y="2117"/>
                </a:lnTo>
                <a:lnTo>
                  <a:pt x="344" y="2117"/>
                </a:lnTo>
                <a:lnTo>
                  <a:pt x="295" y="2117"/>
                </a:lnTo>
                <a:lnTo>
                  <a:pt x="295" y="2068"/>
                </a:lnTo>
                <a:lnTo>
                  <a:pt x="246" y="2018"/>
                </a:lnTo>
                <a:lnTo>
                  <a:pt x="197" y="2018"/>
                </a:lnTo>
                <a:lnTo>
                  <a:pt x="147" y="2018"/>
                </a:lnTo>
                <a:lnTo>
                  <a:pt x="98" y="2018"/>
                </a:lnTo>
                <a:lnTo>
                  <a:pt x="98" y="2117"/>
                </a:lnTo>
                <a:lnTo>
                  <a:pt x="98" y="2166"/>
                </a:lnTo>
                <a:lnTo>
                  <a:pt x="98" y="2117"/>
                </a:lnTo>
                <a:lnTo>
                  <a:pt x="98" y="2068"/>
                </a:lnTo>
                <a:lnTo>
                  <a:pt x="49" y="2018"/>
                </a:lnTo>
                <a:lnTo>
                  <a:pt x="0" y="2018"/>
                </a:lnTo>
                <a:lnTo>
                  <a:pt x="0" y="7727"/>
                </a:lnTo>
                <a:lnTo>
                  <a:pt x="4626" y="7727"/>
                </a:lnTo>
                <a:lnTo>
                  <a:pt x="4626" y="2856"/>
                </a:lnTo>
                <a:close/>
                <a:moveTo>
                  <a:pt x="591" y="443"/>
                </a:moveTo>
                <a:lnTo>
                  <a:pt x="688" y="394"/>
                </a:lnTo>
                <a:lnTo>
                  <a:pt x="788" y="443"/>
                </a:lnTo>
                <a:lnTo>
                  <a:pt x="837" y="443"/>
                </a:lnTo>
                <a:lnTo>
                  <a:pt x="837" y="394"/>
                </a:lnTo>
                <a:lnTo>
                  <a:pt x="788" y="394"/>
                </a:lnTo>
                <a:lnTo>
                  <a:pt x="788" y="394"/>
                </a:lnTo>
                <a:lnTo>
                  <a:pt x="737" y="345"/>
                </a:lnTo>
                <a:lnTo>
                  <a:pt x="737" y="296"/>
                </a:lnTo>
                <a:lnTo>
                  <a:pt x="688" y="296"/>
                </a:lnTo>
                <a:lnTo>
                  <a:pt x="688" y="246"/>
                </a:lnTo>
                <a:lnTo>
                  <a:pt x="688" y="197"/>
                </a:lnTo>
                <a:lnTo>
                  <a:pt x="640" y="197"/>
                </a:lnTo>
                <a:lnTo>
                  <a:pt x="640" y="197"/>
                </a:lnTo>
                <a:lnTo>
                  <a:pt x="591" y="246"/>
                </a:lnTo>
                <a:lnTo>
                  <a:pt x="591" y="296"/>
                </a:lnTo>
                <a:lnTo>
                  <a:pt x="591" y="345"/>
                </a:lnTo>
                <a:lnTo>
                  <a:pt x="591" y="394"/>
                </a:lnTo>
                <a:lnTo>
                  <a:pt x="540" y="345"/>
                </a:lnTo>
                <a:lnTo>
                  <a:pt x="540" y="443"/>
                </a:lnTo>
                <a:lnTo>
                  <a:pt x="540" y="443"/>
                </a:lnTo>
                <a:lnTo>
                  <a:pt x="591" y="443"/>
                </a:lnTo>
                <a:close/>
                <a:moveTo>
                  <a:pt x="1772" y="100"/>
                </a:moveTo>
                <a:lnTo>
                  <a:pt x="1821" y="197"/>
                </a:lnTo>
                <a:lnTo>
                  <a:pt x="1821" y="148"/>
                </a:lnTo>
                <a:lnTo>
                  <a:pt x="1870" y="100"/>
                </a:lnTo>
                <a:lnTo>
                  <a:pt x="1821" y="49"/>
                </a:lnTo>
                <a:lnTo>
                  <a:pt x="1821" y="0"/>
                </a:lnTo>
                <a:lnTo>
                  <a:pt x="1821" y="0"/>
                </a:lnTo>
                <a:lnTo>
                  <a:pt x="1821" y="49"/>
                </a:lnTo>
                <a:lnTo>
                  <a:pt x="1772" y="49"/>
                </a:lnTo>
                <a:lnTo>
                  <a:pt x="1821" y="100"/>
                </a:lnTo>
                <a:lnTo>
                  <a:pt x="1772" y="100"/>
                </a:lnTo>
                <a:close/>
                <a:moveTo>
                  <a:pt x="737" y="246"/>
                </a:moveTo>
                <a:lnTo>
                  <a:pt x="788" y="345"/>
                </a:lnTo>
                <a:lnTo>
                  <a:pt x="837" y="394"/>
                </a:lnTo>
                <a:lnTo>
                  <a:pt x="985" y="493"/>
                </a:lnTo>
                <a:lnTo>
                  <a:pt x="1181" y="394"/>
                </a:lnTo>
                <a:lnTo>
                  <a:pt x="1230" y="296"/>
                </a:lnTo>
                <a:lnTo>
                  <a:pt x="1279" y="296"/>
                </a:lnTo>
                <a:lnTo>
                  <a:pt x="1279" y="296"/>
                </a:lnTo>
                <a:lnTo>
                  <a:pt x="1279" y="246"/>
                </a:lnTo>
                <a:lnTo>
                  <a:pt x="1279" y="246"/>
                </a:lnTo>
                <a:lnTo>
                  <a:pt x="1279" y="197"/>
                </a:lnTo>
                <a:lnTo>
                  <a:pt x="1230" y="197"/>
                </a:lnTo>
                <a:lnTo>
                  <a:pt x="1181" y="148"/>
                </a:lnTo>
                <a:lnTo>
                  <a:pt x="1181" y="100"/>
                </a:lnTo>
                <a:lnTo>
                  <a:pt x="1131" y="148"/>
                </a:lnTo>
                <a:lnTo>
                  <a:pt x="1082" y="148"/>
                </a:lnTo>
                <a:lnTo>
                  <a:pt x="1033" y="197"/>
                </a:lnTo>
                <a:lnTo>
                  <a:pt x="1033" y="197"/>
                </a:lnTo>
                <a:lnTo>
                  <a:pt x="985" y="197"/>
                </a:lnTo>
                <a:lnTo>
                  <a:pt x="885" y="197"/>
                </a:lnTo>
                <a:lnTo>
                  <a:pt x="837" y="197"/>
                </a:lnTo>
                <a:lnTo>
                  <a:pt x="788" y="148"/>
                </a:lnTo>
                <a:lnTo>
                  <a:pt x="788" y="148"/>
                </a:lnTo>
                <a:lnTo>
                  <a:pt x="737" y="100"/>
                </a:lnTo>
                <a:lnTo>
                  <a:pt x="737" y="100"/>
                </a:lnTo>
                <a:lnTo>
                  <a:pt x="688" y="100"/>
                </a:lnTo>
                <a:lnTo>
                  <a:pt x="688" y="148"/>
                </a:lnTo>
                <a:lnTo>
                  <a:pt x="737" y="148"/>
                </a:lnTo>
                <a:lnTo>
                  <a:pt x="737" y="246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2006C922-709C-8C4B-A55D-D7B7FD52F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1911" y="2233747"/>
            <a:ext cx="1549850" cy="2046990"/>
          </a:xfrm>
          <a:custGeom>
            <a:avLst/>
            <a:gdLst>
              <a:gd name="T0" fmla="*/ 5957 w 8271"/>
              <a:gd name="T1" fmla="*/ 788 h 10928"/>
              <a:gd name="T2" fmla="*/ 1280 w 8271"/>
              <a:gd name="T3" fmla="*/ 3594 h 10928"/>
              <a:gd name="T4" fmla="*/ 6301 w 8271"/>
              <a:gd name="T5" fmla="*/ 345 h 10928"/>
              <a:gd name="T6" fmla="*/ 50 w 8271"/>
              <a:gd name="T7" fmla="*/ 6054 h 10928"/>
              <a:gd name="T8" fmla="*/ 8073 w 8271"/>
              <a:gd name="T9" fmla="*/ 542 h 10928"/>
              <a:gd name="T10" fmla="*/ 7876 w 8271"/>
              <a:gd name="T11" fmla="*/ 641 h 10928"/>
              <a:gd name="T12" fmla="*/ 7826 w 8271"/>
              <a:gd name="T13" fmla="*/ 739 h 10928"/>
              <a:gd name="T14" fmla="*/ 7826 w 8271"/>
              <a:gd name="T15" fmla="*/ 493 h 10928"/>
              <a:gd name="T16" fmla="*/ 7286 w 8271"/>
              <a:gd name="T17" fmla="*/ 51 h 10928"/>
              <a:gd name="T18" fmla="*/ 7039 w 8271"/>
              <a:gd name="T19" fmla="*/ 197 h 10928"/>
              <a:gd name="T20" fmla="*/ 6842 w 8271"/>
              <a:gd name="T21" fmla="*/ 148 h 10928"/>
              <a:gd name="T22" fmla="*/ 6744 w 8271"/>
              <a:gd name="T23" fmla="*/ 296 h 10928"/>
              <a:gd name="T24" fmla="*/ 6645 w 8271"/>
              <a:gd name="T25" fmla="*/ 345 h 10928"/>
              <a:gd name="T26" fmla="*/ 6596 w 8271"/>
              <a:gd name="T27" fmla="*/ 296 h 10928"/>
              <a:gd name="T28" fmla="*/ 6399 w 8271"/>
              <a:gd name="T29" fmla="*/ 394 h 10928"/>
              <a:gd name="T30" fmla="*/ 6399 w 8271"/>
              <a:gd name="T31" fmla="*/ 641 h 10928"/>
              <a:gd name="T32" fmla="*/ 6251 w 8271"/>
              <a:gd name="T33" fmla="*/ 641 h 10928"/>
              <a:gd name="T34" fmla="*/ 6153 w 8271"/>
              <a:gd name="T35" fmla="*/ 788 h 10928"/>
              <a:gd name="T36" fmla="*/ 6105 w 8271"/>
              <a:gd name="T37" fmla="*/ 788 h 10928"/>
              <a:gd name="T38" fmla="*/ 5908 w 8271"/>
              <a:gd name="T39" fmla="*/ 887 h 10928"/>
              <a:gd name="T40" fmla="*/ 6054 w 8271"/>
              <a:gd name="T41" fmla="*/ 1084 h 10928"/>
              <a:gd name="T42" fmla="*/ 5908 w 8271"/>
              <a:gd name="T43" fmla="*/ 1281 h 10928"/>
              <a:gd name="T44" fmla="*/ 6054 w 8271"/>
              <a:gd name="T45" fmla="*/ 1330 h 10928"/>
              <a:gd name="T46" fmla="*/ 5709 w 8271"/>
              <a:gd name="T47" fmla="*/ 1281 h 10928"/>
              <a:gd name="T48" fmla="*/ 5514 w 8271"/>
              <a:gd name="T49" fmla="*/ 1378 h 10928"/>
              <a:gd name="T50" fmla="*/ 5563 w 8271"/>
              <a:gd name="T51" fmla="*/ 1575 h 10928"/>
              <a:gd name="T52" fmla="*/ 5563 w 8271"/>
              <a:gd name="T53" fmla="*/ 1723 h 10928"/>
              <a:gd name="T54" fmla="*/ 5464 w 8271"/>
              <a:gd name="T55" fmla="*/ 1920 h 10928"/>
              <a:gd name="T56" fmla="*/ 5218 w 8271"/>
              <a:gd name="T57" fmla="*/ 1526 h 10928"/>
              <a:gd name="T58" fmla="*/ 4972 w 8271"/>
              <a:gd name="T59" fmla="*/ 1626 h 10928"/>
              <a:gd name="T60" fmla="*/ 4775 w 8271"/>
              <a:gd name="T61" fmla="*/ 2019 h 10928"/>
              <a:gd name="T62" fmla="*/ 4578 w 8271"/>
              <a:gd name="T63" fmla="*/ 2413 h 10928"/>
              <a:gd name="T64" fmla="*/ 4282 w 8271"/>
              <a:gd name="T65" fmla="*/ 2953 h 10928"/>
              <a:gd name="T66" fmla="*/ 3348 w 8271"/>
              <a:gd name="T67" fmla="*/ 3201 h 10928"/>
              <a:gd name="T68" fmla="*/ 2462 w 8271"/>
              <a:gd name="T69" fmla="*/ 3544 h 10928"/>
              <a:gd name="T70" fmla="*/ 1920 w 8271"/>
              <a:gd name="T71" fmla="*/ 3594 h 10928"/>
              <a:gd name="T72" fmla="*/ 1035 w 8271"/>
              <a:gd name="T73" fmla="*/ 4086 h 10928"/>
              <a:gd name="T74" fmla="*/ 641 w 8271"/>
              <a:gd name="T75" fmla="*/ 4479 h 10928"/>
              <a:gd name="T76" fmla="*/ 493 w 8271"/>
              <a:gd name="T77" fmla="*/ 4382 h 10928"/>
              <a:gd name="T78" fmla="*/ 444 w 8271"/>
              <a:gd name="T79" fmla="*/ 4972 h 10928"/>
              <a:gd name="T80" fmla="*/ 345 w 8271"/>
              <a:gd name="T81" fmla="*/ 5612 h 10928"/>
              <a:gd name="T82" fmla="*/ 690 w 8271"/>
              <a:gd name="T83" fmla="*/ 6448 h 10928"/>
              <a:gd name="T84" fmla="*/ 493 w 8271"/>
              <a:gd name="T85" fmla="*/ 6350 h 10928"/>
              <a:gd name="T86" fmla="*/ 395 w 8271"/>
              <a:gd name="T87" fmla="*/ 6152 h 10928"/>
              <a:gd name="T88" fmla="*/ 444 w 8271"/>
              <a:gd name="T89" fmla="*/ 6399 h 10928"/>
              <a:gd name="T90" fmla="*/ 345 w 8271"/>
              <a:gd name="T91" fmla="*/ 6497 h 10928"/>
              <a:gd name="T92" fmla="*/ 198 w 8271"/>
              <a:gd name="T93" fmla="*/ 6399 h 10928"/>
              <a:gd name="T94" fmla="*/ 592 w 8271"/>
              <a:gd name="T95" fmla="*/ 6990 h 10928"/>
              <a:gd name="T96" fmla="*/ 887 w 8271"/>
              <a:gd name="T97" fmla="*/ 7678 h 10928"/>
              <a:gd name="T98" fmla="*/ 1084 w 8271"/>
              <a:gd name="T99" fmla="*/ 8466 h 10928"/>
              <a:gd name="T100" fmla="*/ 1477 w 8271"/>
              <a:gd name="T101" fmla="*/ 9549 h 10928"/>
              <a:gd name="T102" fmla="*/ 1380 w 8271"/>
              <a:gd name="T103" fmla="*/ 10140 h 10928"/>
              <a:gd name="T104" fmla="*/ 1084 w 8271"/>
              <a:gd name="T105" fmla="*/ 10434 h 10928"/>
              <a:gd name="T106" fmla="*/ 1577 w 8271"/>
              <a:gd name="T107" fmla="*/ 10779 h 10928"/>
              <a:gd name="T108" fmla="*/ 2561 w 8271"/>
              <a:gd name="T109" fmla="*/ 10927 h 10928"/>
              <a:gd name="T110" fmla="*/ 3397 w 8271"/>
              <a:gd name="T111" fmla="*/ 10582 h 10928"/>
              <a:gd name="T112" fmla="*/ 4085 w 8271"/>
              <a:gd name="T113" fmla="*/ 10337 h 10928"/>
              <a:gd name="T114" fmla="*/ 5169 w 8271"/>
              <a:gd name="T115" fmla="*/ 10337 h 10928"/>
              <a:gd name="T116" fmla="*/ 5709 w 8271"/>
              <a:gd name="T117" fmla="*/ 10091 h 10928"/>
              <a:gd name="T118" fmla="*/ 6448 w 8271"/>
              <a:gd name="T119" fmla="*/ 9647 h 10928"/>
              <a:gd name="T120" fmla="*/ 7580 w 8271"/>
              <a:gd name="T121" fmla="*/ 9450 h 10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271" h="10928">
                <a:moveTo>
                  <a:pt x="5957" y="838"/>
                </a:moveTo>
                <a:lnTo>
                  <a:pt x="6005" y="838"/>
                </a:lnTo>
                <a:lnTo>
                  <a:pt x="6005" y="838"/>
                </a:lnTo>
                <a:lnTo>
                  <a:pt x="6005" y="838"/>
                </a:lnTo>
                <a:lnTo>
                  <a:pt x="6005" y="788"/>
                </a:lnTo>
                <a:lnTo>
                  <a:pt x="6005" y="788"/>
                </a:lnTo>
                <a:lnTo>
                  <a:pt x="5957" y="788"/>
                </a:lnTo>
                <a:lnTo>
                  <a:pt x="5957" y="788"/>
                </a:lnTo>
                <a:lnTo>
                  <a:pt x="5957" y="838"/>
                </a:lnTo>
                <a:close/>
                <a:moveTo>
                  <a:pt x="1280" y="3643"/>
                </a:moveTo>
                <a:lnTo>
                  <a:pt x="1329" y="3594"/>
                </a:lnTo>
                <a:lnTo>
                  <a:pt x="1329" y="3594"/>
                </a:lnTo>
                <a:lnTo>
                  <a:pt x="1329" y="3544"/>
                </a:lnTo>
                <a:lnTo>
                  <a:pt x="1280" y="3594"/>
                </a:lnTo>
                <a:lnTo>
                  <a:pt x="1232" y="3643"/>
                </a:lnTo>
                <a:lnTo>
                  <a:pt x="1232" y="3643"/>
                </a:lnTo>
                <a:lnTo>
                  <a:pt x="1280" y="3643"/>
                </a:lnTo>
                <a:close/>
                <a:moveTo>
                  <a:pt x="6301" y="444"/>
                </a:moveTo>
                <a:lnTo>
                  <a:pt x="6301" y="394"/>
                </a:lnTo>
                <a:lnTo>
                  <a:pt x="6301" y="394"/>
                </a:lnTo>
                <a:lnTo>
                  <a:pt x="6301" y="345"/>
                </a:lnTo>
                <a:lnTo>
                  <a:pt x="6301" y="394"/>
                </a:lnTo>
                <a:lnTo>
                  <a:pt x="6251" y="444"/>
                </a:lnTo>
                <a:lnTo>
                  <a:pt x="6301" y="444"/>
                </a:lnTo>
                <a:close/>
                <a:moveTo>
                  <a:pt x="148" y="6251"/>
                </a:moveTo>
                <a:lnTo>
                  <a:pt x="148" y="6202"/>
                </a:lnTo>
                <a:lnTo>
                  <a:pt x="99" y="6202"/>
                </a:lnTo>
                <a:lnTo>
                  <a:pt x="50" y="6054"/>
                </a:lnTo>
                <a:lnTo>
                  <a:pt x="50" y="6054"/>
                </a:lnTo>
                <a:lnTo>
                  <a:pt x="0" y="6054"/>
                </a:lnTo>
                <a:lnTo>
                  <a:pt x="50" y="6152"/>
                </a:lnTo>
                <a:lnTo>
                  <a:pt x="148" y="6350"/>
                </a:lnTo>
                <a:lnTo>
                  <a:pt x="148" y="6300"/>
                </a:lnTo>
                <a:lnTo>
                  <a:pt x="148" y="6251"/>
                </a:lnTo>
                <a:close/>
                <a:moveTo>
                  <a:pt x="8073" y="542"/>
                </a:moveTo>
                <a:lnTo>
                  <a:pt x="8073" y="542"/>
                </a:lnTo>
                <a:lnTo>
                  <a:pt x="8023" y="542"/>
                </a:lnTo>
                <a:lnTo>
                  <a:pt x="7974" y="542"/>
                </a:lnTo>
                <a:lnTo>
                  <a:pt x="7974" y="591"/>
                </a:lnTo>
                <a:lnTo>
                  <a:pt x="7925" y="591"/>
                </a:lnTo>
                <a:lnTo>
                  <a:pt x="7925" y="591"/>
                </a:lnTo>
                <a:lnTo>
                  <a:pt x="7876" y="641"/>
                </a:lnTo>
                <a:lnTo>
                  <a:pt x="7826" y="641"/>
                </a:lnTo>
                <a:lnTo>
                  <a:pt x="7826" y="690"/>
                </a:lnTo>
                <a:lnTo>
                  <a:pt x="7876" y="739"/>
                </a:lnTo>
                <a:lnTo>
                  <a:pt x="7876" y="788"/>
                </a:lnTo>
                <a:lnTo>
                  <a:pt x="7876" y="788"/>
                </a:lnTo>
                <a:lnTo>
                  <a:pt x="7876" y="788"/>
                </a:lnTo>
                <a:lnTo>
                  <a:pt x="7826" y="739"/>
                </a:lnTo>
                <a:lnTo>
                  <a:pt x="7826" y="788"/>
                </a:lnTo>
                <a:lnTo>
                  <a:pt x="7777" y="788"/>
                </a:lnTo>
                <a:lnTo>
                  <a:pt x="7777" y="690"/>
                </a:lnTo>
                <a:lnTo>
                  <a:pt x="7826" y="591"/>
                </a:lnTo>
                <a:lnTo>
                  <a:pt x="7826" y="542"/>
                </a:lnTo>
                <a:lnTo>
                  <a:pt x="7876" y="493"/>
                </a:lnTo>
                <a:lnTo>
                  <a:pt x="7826" y="493"/>
                </a:lnTo>
                <a:lnTo>
                  <a:pt x="7680" y="394"/>
                </a:lnTo>
                <a:lnTo>
                  <a:pt x="7629" y="296"/>
                </a:lnTo>
                <a:lnTo>
                  <a:pt x="7580" y="248"/>
                </a:lnTo>
                <a:lnTo>
                  <a:pt x="7532" y="197"/>
                </a:lnTo>
                <a:lnTo>
                  <a:pt x="7481" y="148"/>
                </a:lnTo>
                <a:lnTo>
                  <a:pt x="7383" y="100"/>
                </a:lnTo>
                <a:lnTo>
                  <a:pt x="7286" y="51"/>
                </a:lnTo>
                <a:lnTo>
                  <a:pt x="7235" y="0"/>
                </a:lnTo>
                <a:lnTo>
                  <a:pt x="7187" y="0"/>
                </a:lnTo>
                <a:lnTo>
                  <a:pt x="7138" y="0"/>
                </a:lnTo>
                <a:lnTo>
                  <a:pt x="7138" y="51"/>
                </a:lnTo>
                <a:lnTo>
                  <a:pt x="7138" y="100"/>
                </a:lnTo>
                <a:lnTo>
                  <a:pt x="7087" y="148"/>
                </a:lnTo>
                <a:lnTo>
                  <a:pt x="7039" y="197"/>
                </a:lnTo>
                <a:lnTo>
                  <a:pt x="6990" y="148"/>
                </a:lnTo>
                <a:lnTo>
                  <a:pt x="6941" y="148"/>
                </a:lnTo>
                <a:lnTo>
                  <a:pt x="6892" y="148"/>
                </a:lnTo>
                <a:lnTo>
                  <a:pt x="6892" y="197"/>
                </a:lnTo>
                <a:lnTo>
                  <a:pt x="6842" y="197"/>
                </a:lnTo>
                <a:lnTo>
                  <a:pt x="6842" y="197"/>
                </a:lnTo>
                <a:lnTo>
                  <a:pt x="6842" y="148"/>
                </a:lnTo>
                <a:lnTo>
                  <a:pt x="6793" y="100"/>
                </a:lnTo>
                <a:lnTo>
                  <a:pt x="6744" y="100"/>
                </a:lnTo>
                <a:lnTo>
                  <a:pt x="6793" y="148"/>
                </a:lnTo>
                <a:lnTo>
                  <a:pt x="6793" y="197"/>
                </a:lnTo>
                <a:lnTo>
                  <a:pt x="6793" y="197"/>
                </a:lnTo>
                <a:lnTo>
                  <a:pt x="6744" y="248"/>
                </a:lnTo>
                <a:lnTo>
                  <a:pt x="6744" y="296"/>
                </a:lnTo>
                <a:lnTo>
                  <a:pt x="6744" y="296"/>
                </a:lnTo>
                <a:lnTo>
                  <a:pt x="6744" y="394"/>
                </a:lnTo>
                <a:lnTo>
                  <a:pt x="6695" y="394"/>
                </a:lnTo>
                <a:lnTo>
                  <a:pt x="6695" y="444"/>
                </a:lnTo>
                <a:lnTo>
                  <a:pt x="6645" y="444"/>
                </a:lnTo>
                <a:lnTo>
                  <a:pt x="6645" y="394"/>
                </a:lnTo>
                <a:lnTo>
                  <a:pt x="6645" y="345"/>
                </a:lnTo>
                <a:lnTo>
                  <a:pt x="6596" y="345"/>
                </a:lnTo>
                <a:lnTo>
                  <a:pt x="6596" y="394"/>
                </a:lnTo>
                <a:lnTo>
                  <a:pt x="6596" y="394"/>
                </a:lnTo>
                <a:lnTo>
                  <a:pt x="6547" y="394"/>
                </a:lnTo>
                <a:lnTo>
                  <a:pt x="6547" y="394"/>
                </a:lnTo>
                <a:lnTo>
                  <a:pt x="6547" y="345"/>
                </a:lnTo>
                <a:lnTo>
                  <a:pt x="6596" y="296"/>
                </a:lnTo>
                <a:lnTo>
                  <a:pt x="6547" y="248"/>
                </a:lnTo>
                <a:lnTo>
                  <a:pt x="6547" y="248"/>
                </a:lnTo>
                <a:lnTo>
                  <a:pt x="6547" y="296"/>
                </a:lnTo>
                <a:lnTo>
                  <a:pt x="6498" y="394"/>
                </a:lnTo>
                <a:lnTo>
                  <a:pt x="6498" y="394"/>
                </a:lnTo>
                <a:lnTo>
                  <a:pt x="6448" y="394"/>
                </a:lnTo>
                <a:lnTo>
                  <a:pt x="6399" y="394"/>
                </a:lnTo>
                <a:lnTo>
                  <a:pt x="6350" y="444"/>
                </a:lnTo>
                <a:lnTo>
                  <a:pt x="6350" y="444"/>
                </a:lnTo>
                <a:lnTo>
                  <a:pt x="6301" y="493"/>
                </a:lnTo>
                <a:lnTo>
                  <a:pt x="6301" y="542"/>
                </a:lnTo>
                <a:lnTo>
                  <a:pt x="6350" y="591"/>
                </a:lnTo>
                <a:lnTo>
                  <a:pt x="6350" y="591"/>
                </a:lnTo>
                <a:lnTo>
                  <a:pt x="6399" y="641"/>
                </a:lnTo>
                <a:lnTo>
                  <a:pt x="6399" y="690"/>
                </a:lnTo>
                <a:lnTo>
                  <a:pt x="6399" y="690"/>
                </a:lnTo>
                <a:lnTo>
                  <a:pt x="6350" y="690"/>
                </a:lnTo>
                <a:lnTo>
                  <a:pt x="6301" y="641"/>
                </a:lnTo>
                <a:lnTo>
                  <a:pt x="6251" y="641"/>
                </a:lnTo>
                <a:lnTo>
                  <a:pt x="6251" y="641"/>
                </a:lnTo>
                <a:lnTo>
                  <a:pt x="6251" y="641"/>
                </a:lnTo>
                <a:lnTo>
                  <a:pt x="6251" y="690"/>
                </a:lnTo>
                <a:lnTo>
                  <a:pt x="6202" y="690"/>
                </a:lnTo>
                <a:lnTo>
                  <a:pt x="6153" y="690"/>
                </a:lnTo>
                <a:lnTo>
                  <a:pt x="6153" y="739"/>
                </a:lnTo>
                <a:lnTo>
                  <a:pt x="6153" y="739"/>
                </a:lnTo>
                <a:lnTo>
                  <a:pt x="6153" y="788"/>
                </a:lnTo>
                <a:lnTo>
                  <a:pt x="6153" y="788"/>
                </a:lnTo>
                <a:lnTo>
                  <a:pt x="6251" y="788"/>
                </a:lnTo>
                <a:lnTo>
                  <a:pt x="6251" y="788"/>
                </a:lnTo>
                <a:lnTo>
                  <a:pt x="6251" y="838"/>
                </a:lnTo>
                <a:lnTo>
                  <a:pt x="6251" y="887"/>
                </a:lnTo>
                <a:lnTo>
                  <a:pt x="6202" y="887"/>
                </a:lnTo>
                <a:lnTo>
                  <a:pt x="6202" y="838"/>
                </a:lnTo>
                <a:lnTo>
                  <a:pt x="6105" y="788"/>
                </a:lnTo>
                <a:lnTo>
                  <a:pt x="6054" y="788"/>
                </a:lnTo>
                <a:lnTo>
                  <a:pt x="6054" y="788"/>
                </a:lnTo>
                <a:lnTo>
                  <a:pt x="6054" y="838"/>
                </a:lnTo>
                <a:lnTo>
                  <a:pt x="6054" y="838"/>
                </a:lnTo>
                <a:lnTo>
                  <a:pt x="6005" y="887"/>
                </a:lnTo>
                <a:lnTo>
                  <a:pt x="5957" y="887"/>
                </a:lnTo>
                <a:lnTo>
                  <a:pt x="5908" y="887"/>
                </a:lnTo>
                <a:lnTo>
                  <a:pt x="5908" y="985"/>
                </a:lnTo>
                <a:lnTo>
                  <a:pt x="5908" y="1035"/>
                </a:lnTo>
                <a:lnTo>
                  <a:pt x="5957" y="1084"/>
                </a:lnTo>
                <a:lnTo>
                  <a:pt x="5957" y="1133"/>
                </a:lnTo>
                <a:lnTo>
                  <a:pt x="6005" y="1084"/>
                </a:lnTo>
                <a:lnTo>
                  <a:pt x="6054" y="1035"/>
                </a:lnTo>
                <a:lnTo>
                  <a:pt x="6054" y="1084"/>
                </a:lnTo>
                <a:lnTo>
                  <a:pt x="6005" y="1133"/>
                </a:lnTo>
                <a:lnTo>
                  <a:pt x="6005" y="1181"/>
                </a:lnTo>
                <a:lnTo>
                  <a:pt x="6005" y="1232"/>
                </a:lnTo>
                <a:lnTo>
                  <a:pt x="5957" y="1232"/>
                </a:lnTo>
                <a:lnTo>
                  <a:pt x="5908" y="1181"/>
                </a:lnTo>
                <a:lnTo>
                  <a:pt x="5908" y="1232"/>
                </a:lnTo>
                <a:lnTo>
                  <a:pt x="5908" y="1281"/>
                </a:lnTo>
                <a:lnTo>
                  <a:pt x="5908" y="1330"/>
                </a:lnTo>
                <a:lnTo>
                  <a:pt x="5957" y="1330"/>
                </a:lnTo>
                <a:lnTo>
                  <a:pt x="6005" y="1330"/>
                </a:lnTo>
                <a:lnTo>
                  <a:pt x="6054" y="1330"/>
                </a:lnTo>
                <a:lnTo>
                  <a:pt x="6105" y="1330"/>
                </a:lnTo>
                <a:lnTo>
                  <a:pt x="6105" y="1378"/>
                </a:lnTo>
                <a:lnTo>
                  <a:pt x="6054" y="1330"/>
                </a:lnTo>
                <a:lnTo>
                  <a:pt x="5957" y="1378"/>
                </a:lnTo>
                <a:lnTo>
                  <a:pt x="5957" y="1330"/>
                </a:lnTo>
                <a:lnTo>
                  <a:pt x="5857" y="1330"/>
                </a:lnTo>
                <a:lnTo>
                  <a:pt x="5809" y="1330"/>
                </a:lnTo>
                <a:lnTo>
                  <a:pt x="5760" y="1281"/>
                </a:lnTo>
                <a:lnTo>
                  <a:pt x="5709" y="1281"/>
                </a:lnTo>
                <a:lnTo>
                  <a:pt x="5709" y="1281"/>
                </a:lnTo>
                <a:lnTo>
                  <a:pt x="5660" y="1330"/>
                </a:lnTo>
                <a:lnTo>
                  <a:pt x="5612" y="1330"/>
                </a:lnTo>
                <a:lnTo>
                  <a:pt x="5563" y="1232"/>
                </a:lnTo>
                <a:lnTo>
                  <a:pt x="5514" y="1232"/>
                </a:lnTo>
                <a:lnTo>
                  <a:pt x="5514" y="1281"/>
                </a:lnTo>
                <a:lnTo>
                  <a:pt x="5514" y="1330"/>
                </a:lnTo>
                <a:lnTo>
                  <a:pt x="5514" y="1378"/>
                </a:lnTo>
                <a:lnTo>
                  <a:pt x="5514" y="1378"/>
                </a:lnTo>
                <a:lnTo>
                  <a:pt x="5464" y="1378"/>
                </a:lnTo>
                <a:lnTo>
                  <a:pt x="5464" y="1429"/>
                </a:lnTo>
                <a:lnTo>
                  <a:pt x="5464" y="1429"/>
                </a:lnTo>
                <a:lnTo>
                  <a:pt x="5514" y="1478"/>
                </a:lnTo>
                <a:lnTo>
                  <a:pt x="5563" y="1526"/>
                </a:lnTo>
                <a:lnTo>
                  <a:pt x="5563" y="1575"/>
                </a:lnTo>
                <a:lnTo>
                  <a:pt x="5612" y="1575"/>
                </a:lnTo>
                <a:lnTo>
                  <a:pt x="5612" y="1575"/>
                </a:lnTo>
                <a:lnTo>
                  <a:pt x="5660" y="1626"/>
                </a:lnTo>
                <a:lnTo>
                  <a:pt x="5612" y="1674"/>
                </a:lnTo>
                <a:lnTo>
                  <a:pt x="5612" y="1723"/>
                </a:lnTo>
                <a:lnTo>
                  <a:pt x="5612" y="1723"/>
                </a:lnTo>
                <a:lnTo>
                  <a:pt x="5563" y="1723"/>
                </a:lnTo>
                <a:lnTo>
                  <a:pt x="5514" y="1674"/>
                </a:lnTo>
                <a:lnTo>
                  <a:pt x="5514" y="1674"/>
                </a:lnTo>
                <a:lnTo>
                  <a:pt x="5514" y="1674"/>
                </a:lnTo>
                <a:lnTo>
                  <a:pt x="5514" y="1723"/>
                </a:lnTo>
                <a:lnTo>
                  <a:pt x="5514" y="1772"/>
                </a:lnTo>
                <a:lnTo>
                  <a:pt x="5464" y="1871"/>
                </a:lnTo>
                <a:lnTo>
                  <a:pt x="5464" y="1920"/>
                </a:lnTo>
                <a:lnTo>
                  <a:pt x="5464" y="1920"/>
                </a:lnTo>
                <a:lnTo>
                  <a:pt x="5464" y="1920"/>
                </a:lnTo>
                <a:lnTo>
                  <a:pt x="5415" y="1871"/>
                </a:lnTo>
                <a:lnTo>
                  <a:pt x="5366" y="1821"/>
                </a:lnTo>
                <a:lnTo>
                  <a:pt x="5316" y="1674"/>
                </a:lnTo>
                <a:lnTo>
                  <a:pt x="5267" y="1575"/>
                </a:lnTo>
                <a:lnTo>
                  <a:pt x="5218" y="1526"/>
                </a:lnTo>
                <a:lnTo>
                  <a:pt x="5169" y="1378"/>
                </a:lnTo>
                <a:lnTo>
                  <a:pt x="5169" y="1378"/>
                </a:lnTo>
                <a:lnTo>
                  <a:pt x="5120" y="1429"/>
                </a:lnTo>
                <a:lnTo>
                  <a:pt x="5070" y="1526"/>
                </a:lnTo>
                <a:lnTo>
                  <a:pt x="5070" y="1575"/>
                </a:lnTo>
                <a:lnTo>
                  <a:pt x="4972" y="1575"/>
                </a:lnTo>
                <a:lnTo>
                  <a:pt x="4972" y="1626"/>
                </a:lnTo>
                <a:lnTo>
                  <a:pt x="4923" y="1674"/>
                </a:lnTo>
                <a:lnTo>
                  <a:pt x="4873" y="1674"/>
                </a:lnTo>
                <a:lnTo>
                  <a:pt x="4824" y="1723"/>
                </a:lnTo>
                <a:lnTo>
                  <a:pt x="4775" y="1821"/>
                </a:lnTo>
                <a:lnTo>
                  <a:pt x="4775" y="1871"/>
                </a:lnTo>
                <a:lnTo>
                  <a:pt x="4775" y="1969"/>
                </a:lnTo>
                <a:lnTo>
                  <a:pt x="4775" y="2019"/>
                </a:lnTo>
                <a:lnTo>
                  <a:pt x="4824" y="2166"/>
                </a:lnTo>
                <a:lnTo>
                  <a:pt x="4824" y="2166"/>
                </a:lnTo>
                <a:lnTo>
                  <a:pt x="4873" y="2216"/>
                </a:lnTo>
                <a:lnTo>
                  <a:pt x="4873" y="2216"/>
                </a:lnTo>
                <a:lnTo>
                  <a:pt x="4824" y="2265"/>
                </a:lnTo>
                <a:lnTo>
                  <a:pt x="4676" y="2363"/>
                </a:lnTo>
                <a:lnTo>
                  <a:pt x="4578" y="2413"/>
                </a:lnTo>
                <a:lnTo>
                  <a:pt x="4578" y="2462"/>
                </a:lnTo>
                <a:lnTo>
                  <a:pt x="4530" y="2511"/>
                </a:lnTo>
                <a:lnTo>
                  <a:pt x="4479" y="2610"/>
                </a:lnTo>
                <a:lnTo>
                  <a:pt x="4479" y="2659"/>
                </a:lnTo>
                <a:lnTo>
                  <a:pt x="4430" y="2756"/>
                </a:lnTo>
                <a:lnTo>
                  <a:pt x="4333" y="2856"/>
                </a:lnTo>
                <a:lnTo>
                  <a:pt x="4282" y="2953"/>
                </a:lnTo>
                <a:lnTo>
                  <a:pt x="4185" y="3004"/>
                </a:lnTo>
                <a:lnTo>
                  <a:pt x="4085" y="3053"/>
                </a:lnTo>
                <a:lnTo>
                  <a:pt x="3889" y="3101"/>
                </a:lnTo>
                <a:lnTo>
                  <a:pt x="3742" y="3150"/>
                </a:lnTo>
                <a:lnTo>
                  <a:pt x="3545" y="3201"/>
                </a:lnTo>
                <a:lnTo>
                  <a:pt x="3446" y="3201"/>
                </a:lnTo>
                <a:lnTo>
                  <a:pt x="3348" y="3201"/>
                </a:lnTo>
                <a:lnTo>
                  <a:pt x="3200" y="3201"/>
                </a:lnTo>
                <a:lnTo>
                  <a:pt x="3003" y="3347"/>
                </a:lnTo>
                <a:lnTo>
                  <a:pt x="2855" y="3347"/>
                </a:lnTo>
                <a:lnTo>
                  <a:pt x="2707" y="3397"/>
                </a:lnTo>
                <a:lnTo>
                  <a:pt x="2659" y="3397"/>
                </a:lnTo>
                <a:lnTo>
                  <a:pt x="2561" y="3495"/>
                </a:lnTo>
                <a:lnTo>
                  <a:pt x="2462" y="3544"/>
                </a:lnTo>
                <a:lnTo>
                  <a:pt x="2314" y="3594"/>
                </a:lnTo>
                <a:lnTo>
                  <a:pt x="2265" y="3594"/>
                </a:lnTo>
                <a:lnTo>
                  <a:pt x="2167" y="3544"/>
                </a:lnTo>
                <a:lnTo>
                  <a:pt x="2117" y="3544"/>
                </a:lnTo>
                <a:lnTo>
                  <a:pt x="2019" y="3544"/>
                </a:lnTo>
                <a:lnTo>
                  <a:pt x="1970" y="3544"/>
                </a:lnTo>
                <a:lnTo>
                  <a:pt x="1920" y="3594"/>
                </a:lnTo>
                <a:lnTo>
                  <a:pt x="1625" y="3741"/>
                </a:lnTo>
                <a:lnTo>
                  <a:pt x="1526" y="3791"/>
                </a:lnTo>
                <a:lnTo>
                  <a:pt x="1477" y="3840"/>
                </a:lnTo>
                <a:lnTo>
                  <a:pt x="1380" y="3889"/>
                </a:lnTo>
                <a:lnTo>
                  <a:pt x="1329" y="3986"/>
                </a:lnTo>
                <a:lnTo>
                  <a:pt x="1183" y="4037"/>
                </a:lnTo>
                <a:lnTo>
                  <a:pt x="1035" y="4086"/>
                </a:lnTo>
                <a:lnTo>
                  <a:pt x="936" y="4135"/>
                </a:lnTo>
                <a:lnTo>
                  <a:pt x="887" y="4185"/>
                </a:lnTo>
                <a:lnTo>
                  <a:pt x="789" y="4382"/>
                </a:lnTo>
                <a:lnTo>
                  <a:pt x="789" y="4382"/>
                </a:lnTo>
                <a:lnTo>
                  <a:pt x="739" y="4431"/>
                </a:lnTo>
                <a:lnTo>
                  <a:pt x="690" y="4479"/>
                </a:lnTo>
                <a:lnTo>
                  <a:pt x="641" y="4479"/>
                </a:lnTo>
                <a:lnTo>
                  <a:pt x="641" y="4382"/>
                </a:lnTo>
                <a:lnTo>
                  <a:pt x="641" y="4331"/>
                </a:lnTo>
                <a:lnTo>
                  <a:pt x="641" y="4185"/>
                </a:lnTo>
                <a:lnTo>
                  <a:pt x="641" y="4135"/>
                </a:lnTo>
                <a:lnTo>
                  <a:pt x="592" y="4185"/>
                </a:lnTo>
                <a:lnTo>
                  <a:pt x="542" y="4185"/>
                </a:lnTo>
                <a:lnTo>
                  <a:pt x="493" y="4382"/>
                </a:lnTo>
                <a:lnTo>
                  <a:pt x="395" y="4579"/>
                </a:lnTo>
                <a:lnTo>
                  <a:pt x="444" y="4627"/>
                </a:lnTo>
                <a:lnTo>
                  <a:pt x="493" y="4676"/>
                </a:lnTo>
                <a:lnTo>
                  <a:pt x="493" y="4776"/>
                </a:lnTo>
                <a:lnTo>
                  <a:pt x="444" y="4824"/>
                </a:lnTo>
                <a:lnTo>
                  <a:pt x="444" y="4873"/>
                </a:lnTo>
                <a:lnTo>
                  <a:pt x="444" y="4972"/>
                </a:lnTo>
                <a:lnTo>
                  <a:pt x="345" y="5119"/>
                </a:lnTo>
                <a:lnTo>
                  <a:pt x="296" y="5169"/>
                </a:lnTo>
                <a:lnTo>
                  <a:pt x="296" y="5316"/>
                </a:lnTo>
                <a:lnTo>
                  <a:pt x="296" y="5366"/>
                </a:lnTo>
                <a:lnTo>
                  <a:pt x="296" y="5464"/>
                </a:lnTo>
                <a:lnTo>
                  <a:pt x="345" y="5563"/>
                </a:lnTo>
                <a:lnTo>
                  <a:pt x="345" y="5612"/>
                </a:lnTo>
                <a:lnTo>
                  <a:pt x="395" y="5760"/>
                </a:lnTo>
                <a:lnTo>
                  <a:pt x="493" y="5858"/>
                </a:lnTo>
                <a:lnTo>
                  <a:pt x="592" y="6054"/>
                </a:lnTo>
                <a:lnTo>
                  <a:pt x="690" y="6202"/>
                </a:lnTo>
                <a:lnTo>
                  <a:pt x="690" y="6251"/>
                </a:lnTo>
                <a:lnTo>
                  <a:pt x="690" y="6350"/>
                </a:lnTo>
                <a:lnTo>
                  <a:pt x="690" y="6448"/>
                </a:lnTo>
                <a:lnTo>
                  <a:pt x="690" y="6448"/>
                </a:lnTo>
                <a:lnTo>
                  <a:pt x="641" y="6497"/>
                </a:lnTo>
                <a:lnTo>
                  <a:pt x="592" y="6448"/>
                </a:lnTo>
                <a:lnTo>
                  <a:pt x="542" y="6399"/>
                </a:lnTo>
                <a:lnTo>
                  <a:pt x="493" y="6300"/>
                </a:lnTo>
                <a:lnTo>
                  <a:pt x="493" y="6300"/>
                </a:lnTo>
                <a:lnTo>
                  <a:pt x="493" y="6350"/>
                </a:lnTo>
                <a:lnTo>
                  <a:pt x="444" y="6350"/>
                </a:lnTo>
                <a:lnTo>
                  <a:pt x="444" y="6350"/>
                </a:lnTo>
                <a:lnTo>
                  <a:pt x="444" y="6350"/>
                </a:lnTo>
                <a:lnTo>
                  <a:pt x="395" y="6300"/>
                </a:lnTo>
                <a:lnTo>
                  <a:pt x="444" y="6300"/>
                </a:lnTo>
                <a:lnTo>
                  <a:pt x="444" y="6202"/>
                </a:lnTo>
                <a:lnTo>
                  <a:pt x="395" y="6152"/>
                </a:lnTo>
                <a:lnTo>
                  <a:pt x="345" y="6103"/>
                </a:lnTo>
                <a:lnTo>
                  <a:pt x="296" y="6054"/>
                </a:lnTo>
                <a:lnTo>
                  <a:pt x="247" y="6103"/>
                </a:lnTo>
                <a:lnTo>
                  <a:pt x="247" y="6152"/>
                </a:lnTo>
                <a:lnTo>
                  <a:pt x="345" y="6251"/>
                </a:lnTo>
                <a:lnTo>
                  <a:pt x="345" y="6350"/>
                </a:lnTo>
                <a:lnTo>
                  <a:pt x="444" y="6399"/>
                </a:lnTo>
                <a:lnTo>
                  <a:pt x="444" y="6399"/>
                </a:lnTo>
                <a:lnTo>
                  <a:pt x="493" y="6448"/>
                </a:lnTo>
                <a:lnTo>
                  <a:pt x="493" y="6547"/>
                </a:lnTo>
                <a:lnTo>
                  <a:pt x="444" y="6547"/>
                </a:lnTo>
                <a:lnTo>
                  <a:pt x="444" y="6596"/>
                </a:lnTo>
                <a:lnTo>
                  <a:pt x="345" y="6547"/>
                </a:lnTo>
                <a:lnTo>
                  <a:pt x="345" y="6497"/>
                </a:lnTo>
                <a:lnTo>
                  <a:pt x="296" y="6399"/>
                </a:lnTo>
                <a:lnTo>
                  <a:pt x="247" y="6350"/>
                </a:lnTo>
                <a:lnTo>
                  <a:pt x="247" y="6300"/>
                </a:lnTo>
                <a:lnTo>
                  <a:pt x="247" y="6350"/>
                </a:lnTo>
                <a:lnTo>
                  <a:pt x="247" y="6399"/>
                </a:lnTo>
                <a:lnTo>
                  <a:pt x="247" y="6399"/>
                </a:lnTo>
                <a:lnTo>
                  <a:pt x="198" y="6399"/>
                </a:lnTo>
                <a:lnTo>
                  <a:pt x="198" y="6399"/>
                </a:lnTo>
                <a:lnTo>
                  <a:pt x="148" y="6350"/>
                </a:lnTo>
                <a:lnTo>
                  <a:pt x="148" y="6350"/>
                </a:lnTo>
                <a:lnTo>
                  <a:pt x="198" y="6399"/>
                </a:lnTo>
                <a:lnTo>
                  <a:pt x="247" y="6497"/>
                </a:lnTo>
                <a:lnTo>
                  <a:pt x="444" y="6694"/>
                </a:lnTo>
                <a:lnTo>
                  <a:pt x="592" y="6990"/>
                </a:lnTo>
                <a:lnTo>
                  <a:pt x="641" y="7088"/>
                </a:lnTo>
                <a:lnTo>
                  <a:pt x="641" y="7284"/>
                </a:lnTo>
                <a:lnTo>
                  <a:pt x="641" y="7335"/>
                </a:lnTo>
                <a:lnTo>
                  <a:pt x="739" y="7481"/>
                </a:lnTo>
                <a:lnTo>
                  <a:pt x="838" y="7581"/>
                </a:lnTo>
                <a:lnTo>
                  <a:pt x="887" y="7629"/>
                </a:lnTo>
                <a:lnTo>
                  <a:pt x="887" y="7678"/>
                </a:lnTo>
                <a:lnTo>
                  <a:pt x="887" y="7777"/>
                </a:lnTo>
                <a:lnTo>
                  <a:pt x="1035" y="7875"/>
                </a:lnTo>
                <a:lnTo>
                  <a:pt x="1084" y="8023"/>
                </a:lnTo>
                <a:lnTo>
                  <a:pt x="1084" y="8072"/>
                </a:lnTo>
                <a:lnTo>
                  <a:pt x="1084" y="8171"/>
                </a:lnTo>
                <a:lnTo>
                  <a:pt x="1084" y="8368"/>
                </a:lnTo>
                <a:lnTo>
                  <a:pt x="1084" y="8466"/>
                </a:lnTo>
                <a:lnTo>
                  <a:pt x="1132" y="8614"/>
                </a:lnTo>
                <a:lnTo>
                  <a:pt x="1183" y="8762"/>
                </a:lnTo>
                <a:lnTo>
                  <a:pt x="1232" y="8811"/>
                </a:lnTo>
                <a:lnTo>
                  <a:pt x="1329" y="9007"/>
                </a:lnTo>
                <a:lnTo>
                  <a:pt x="1429" y="9204"/>
                </a:lnTo>
                <a:lnTo>
                  <a:pt x="1477" y="9304"/>
                </a:lnTo>
                <a:lnTo>
                  <a:pt x="1477" y="9549"/>
                </a:lnTo>
                <a:lnTo>
                  <a:pt x="1477" y="9647"/>
                </a:lnTo>
                <a:lnTo>
                  <a:pt x="1429" y="9647"/>
                </a:lnTo>
                <a:lnTo>
                  <a:pt x="1429" y="9697"/>
                </a:lnTo>
                <a:lnTo>
                  <a:pt x="1429" y="9894"/>
                </a:lnTo>
                <a:lnTo>
                  <a:pt x="1429" y="9992"/>
                </a:lnTo>
                <a:lnTo>
                  <a:pt x="1380" y="10041"/>
                </a:lnTo>
                <a:lnTo>
                  <a:pt x="1380" y="10140"/>
                </a:lnTo>
                <a:lnTo>
                  <a:pt x="1280" y="10189"/>
                </a:lnTo>
                <a:lnTo>
                  <a:pt x="1183" y="10189"/>
                </a:lnTo>
                <a:lnTo>
                  <a:pt x="1132" y="10189"/>
                </a:lnTo>
                <a:lnTo>
                  <a:pt x="1084" y="10140"/>
                </a:lnTo>
                <a:lnTo>
                  <a:pt x="1084" y="10288"/>
                </a:lnTo>
                <a:lnTo>
                  <a:pt x="1084" y="10386"/>
                </a:lnTo>
                <a:lnTo>
                  <a:pt x="1084" y="10434"/>
                </a:lnTo>
                <a:lnTo>
                  <a:pt x="1084" y="10534"/>
                </a:lnTo>
                <a:lnTo>
                  <a:pt x="1132" y="10582"/>
                </a:lnTo>
                <a:lnTo>
                  <a:pt x="1183" y="10534"/>
                </a:lnTo>
                <a:lnTo>
                  <a:pt x="1232" y="10534"/>
                </a:lnTo>
                <a:lnTo>
                  <a:pt x="1380" y="10582"/>
                </a:lnTo>
                <a:lnTo>
                  <a:pt x="1477" y="10631"/>
                </a:lnTo>
                <a:lnTo>
                  <a:pt x="1577" y="10779"/>
                </a:lnTo>
                <a:lnTo>
                  <a:pt x="1723" y="10828"/>
                </a:lnTo>
                <a:lnTo>
                  <a:pt x="1871" y="10878"/>
                </a:lnTo>
                <a:lnTo>
                  <a:pt x="2068" y="10927"/>
                </a:lnTo>
                <a:lnTo>
                  <a:pt x="2167" y="10927"/>
                </a:lnTo>
                <a:lnTo>
                  <a:pt x="2413" y="10927"/>
                </a:lnTo>
                <a:lnTo>
                  <a:pt x="2462" y="10927"/>
                </a:lnTo>
                <a:lnTo>
                  <a:pt x="2561" y="10927"/>
                </a:lnTo>
                <a:lnTo>
                  <a:pt x="2610" y="10878"/>
                </a:lnTo>
                <a:lnTo>
                  <a:pt x="2707" y="10878"/>
                </a:lnTo>
                <a:lnTo>
                  <a:pt x="2904" y="10779"/>
                </a:lnTo>
                <a:lnTo>
                  <a:pt x="3101" y="10631"/>
                </a:lnTo>
                <a:lnTo>
                  <a:pt x="3200" y="10631"/>
                </a:lnTo>
                <a:lnTo>
                  <a:pt x="3249" y="10631"/>
                </a:lnTo>
                <a:lnTo>
                  <a:pt x="3397" y="10582"/>
                </a:lnTo>
                <a:lnTo>
                  <a:pt x="3446" y="10434"/>
                </a:lnTo>
                <a:lnTo>
                  <a:pt x="3495" y="10386"/>
                </a:lnTo>
                <a:lnTo>
                  <a:pt x="3594" y="10386"/>
                </a:lnTo>
                <a:lnTo>
                  <a:pt x="3742" y="10337"/>
                </a:lnTo>
                <a:lnTo>
                  <a:pt x="3889" y="10386"/>
                </a:lnTo>
                <a:lnTo>
                  <a:pt x="3939" y="10337"/>
                </a:lnTo>
                <a:lnTo>
                  <a:pt x="4085" y="10337"/>
                </a:lnTo>
                <a:lnTo>
                  <a:pt x="4382" y="10288"/>
                </a:lnTo>
                <a:lnTo>
                  <a:pt x="4530" y="10337"/>
                </a:lnTo>
                <a:lnTo>
                  <a:pt x="4676" y="10288"/>
                </a:lnTo>
                <a:lnTo>
                  <a:pt x="4727" y="10337"/>
                </a:lnTo>
                <a:lnTo>
                  <a:pt x="4775" y="10386"/>
                </a:lnTo>
                <a:lnTo>
                  <a:pt x="5070" y="10337"/>
                </a:lnTo>
                <a:lnTo>
                  <a:pt x="5169" y="10337"/>
                </a:lnTo>
                <a:lnTo>
                  <a:pt x="5218" y="10337"/>
                </a:lnTo>
                <a:lnTo>
                  <a:pt x="5316" y="10386"/>
                </a:lnTo>
                <a:lnTo>
                  <a:pt x="5366" y="10337"/>
                </a:lnTo>
                <a:lnTo>
                  <a:pt x="5464" y="10337"/>
                </a:lnTo>
                <a:lnTo>
                  <a:pt x="5514" y="10288"/>
                </a:lnTo>
                <a:lnTo>
                  <a:pt x="5660" y="10189"/>
                </a:lnTo>
                <a:lnTo>
                  <a:pt x="5709" y="10091"/>
                </a:lnTo>
                <a:lnTo>
                  <a:pt x="5760" y="9943"/>
                </a:lnTo>
                <a:lnTo>
                  <a:pt x="5809" y="9894"/>
                </a:lnTo>
                <a:lnTo>
                  <a:pt x="5908" y="9844"/>
                </a:lnTo>
                <a:lnTo>
                  <a:pt x="5957" y="9844"/>
                </a:lnTo>
                <a:lnTo>
                  <a:pt x="6105" y="9795"/>
                </a:lnTo>
                <a:lnTo>
                  <a:pt x="6350" y="9697"/>
                </a:lnTo>
                <a:lnTo>
                  <a:pt x="6448" y="9647"/>
                </a:lnTo>
                <a:lnTo>
                  <a:pt x="6498" y="9598"/>
                </a:lnTo>
                <a:lnTo>
                  <a:pt x="6695" y="9500"/>
                </a:lnTo>
                <a:lnTo>
                  <a:pt x="6793" y="9500"/>
                </a:lnTo>
                <a:lnTo>
                  <a:pt x="7138" y="9500"/>
                </a:lnTo>
                <a:lnTo>
                  <a:pt x="7286" y="9500"/>
                </a:lnTo>
                <a:lnTo>
                  <a:pt x="7383" y="9500"/>
                </a:lnTo>
                <a:lnTo>
                  <a:pt x="7580" y="9450"/>
                </a:lnTo>
                <a:lnTo>
                  <a:pt x="7777" y="9401"/>
                </a:lnTo>
                <a:lnTo>
                  <a:pt x="8023" y="9304"/>
                </a:lnTo>
                <a:lnTo>
                  <a:pt x="8220" y="9204"/>
                </a:lnTo>
                <a:lnTo>
                  <a:pt x="8270" y="9204"/>
                </a:lnTo>
                <a:lnTo>
                  <a:pt x="8270" y="591"/>
                </a:lnTo>
                <a:lnTo>
                  <a:pt x="8073" y="542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E78C09B-0889-4D49-8276-04C226482C45}"/>
              </a:ext>
            </a:extLst>
          </p:cNvPr>
          <p:cNvGrpSpPr/>
          <p:nvPr/>
        </p:nvGrpSpPr>
        <p:grpSpPr>
          <a:xfrm>
            <a:off x="10385569" y="4092993"/>
            <a:ext cx="935653" cy="1157970"/>
            <a:chOff x="9895745" y="3760951"/>
            <a:chExt cx="1697037" cy="2100263"/>
          </a:xfrm>
          <a:solidFill>
            <a:schemeClr val="accent1">
              <a:alpha val="70000"/>
            </a:schemeClr>
          </a:solidFill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E3664E00-FFDB-8B42-988E-2BB617E7B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6357" y="3760951"/>
              <a:ext cx="606425" cy="1247775"/>
            </a:xfrm>
            <a:custGeom>
              <a:avLst/>
              <a:gdLst>
                <a:gd name="T0" fmla="*/ 97 w 1686"/>
                <a:gd name="T1" fmla="*/ 3321 h 3468"/>
                <a:gd name="T2" fmla="*/ 145 w 1686"/>
                <a:gd name="T3" fmla="*/ 3386 h 3468"/>
                <a:gd name="T4" fmla="*/ 210 w 1686"/>
                <a:gd name="T5" fmla="*/ 3467 h 3468"/>
                <a:gd name="T6" fmla="*/ 583 w 1686"/>
                <a:gd name="T7" fmla="*/ 3127 h 3468"/>
                <a:gd name="T8" fmla="*/ 793 w 1686"/>
                <a:gd name="T9" fmla="*/ 2932 h 3468"/>
                <a:gd name="T10" fmla="*/ 907 w 1686"/>
                <a:gd name="T11" fmla="*/ 2721 h 3468"/>
                <a:gd name="T12" fmla="*/ 956 w 1686"/>
                <a:gd name="T13" fmla="*/ 2543 h 3468"/>
                <a:gd name="T14" fmla="*/ 956 w 1686"/>
                <a:gd name="T15" fmla="*/ 2495 h 3468"/>
                <a:gd name="T16" fmla="*/ 1280 w 1686"/>
                <a:gd name="T17" fmla="*/ 2349 h 3468"/>
                <a:gd name="T18" fmla="*/ 1361 w 1686"/>
                <a:gd name="T19" fmla="*/ 2365 h 3468"/>
                <a:gd name="T20" fmla="*/ 1361 w 1686"/>
                <a:gd name="T21" fmla="*/ 2155 h 3468"/>
                <a:gd name="T22" fmla="*/ 1490 w 1686"/>
                <a:gd name="T23" fmla="*/ 2106 h 3468"/>
                <a:gd name="T24" fmla="*/ 1587 w 1686"/>
                <a:gd name="T25" fmla="*/ 1831 h 3468"/>
                <a:gd name="T26" fmla="*/ 1604 w 1686"/>
                <a:gd name="T27" fmla="*/ 1717 h 3468"/>
                <a:gd name="T28" fmla="*/ 1539 w 1686"/>
                <a:gd name="T29" fmla="*/ 1636 h 3468"/>
                <a:gd name="T30" fmla="*/ 1263 w 1686"/>
                <a:gd name="T31" fmla="*/ 1814 h 3468"/>
                <a:gd name="T32" fmla="*/ 1004 w 1686"/>
                <a:gd name="T33" fmla="*/ 1620 h 3468"/>
                <a:gd name="T34" fmla="*/ 988 w 1686"/>
                <a:gd name="T35" fmla="*/ 1393 h 3468"/>
                <a:gd name="T36" fmla="*/ 988 w 1686"/>
                <a:gd name="T37" fmla="*/ 1215 h 3468"/>
                <a:gd name="T38" fmla="*/ 907 w 1686"/>
                <a:gd name="T39" fmla="*/ 1118 h 3468"/>
                <a:gd name="T40" fmla="*/ 891 w 1686"/>
                <a:gd name="T41" fmla="*/ 1215 h 3468"/>
                <a:gd name="T42" fmla="*/ 891 w 1686"/>
                <a:gd name="T43" fmla="*/ 1360 h 3468"/>
                <a:gd name="T44" fmla="*/ 810 w 1686"/>
                <a:gd name="T45" fmla="*/ 1328 h 3468"/>
                <a:gd name="T46" fmla="*/ 664 w 1686"/>
                <a:gd name="T47" fmla="*/ 1280 h 3468"/>
                <a:gd name="T48" fmla="*/ 680 w 1686"/>
                <a:gd name="T49" fmla="*/ 1150 h 3468"/>
                <a:gd name="T50" fmla="*/ 745 w 1686"/>
                <a:gd name="T51" fmla="*/ 955 h 3468"/>
                <a:gd name="T52" fmla="*/ 697 w 1686"/>
                <a:gd name="T53" fmla="*/ 777 h 3468"/>
                <a:gd name="T54" fmla="*/ 793 w 1686"/>
                <a:gd name="T55" fmla="*/ 696 h 3468"/>
                <a:gd name="T56" fmla="*/ 793 w 1686"/>
                <a:gd name="T57" fmla="*/ 470 h 3468"/>
                <a:gd name="T58" fmla="*/ 680 w 1686"/>
                <a:gd name="T59" fmla="*/ 421 h 3468"/>
                <a:gd name="T60" fmla="*/ 697 w 1686"/>
                <a:gd name="T61" fmla="*/ 340 h 3468"/>
                <a:gd name="T62" fmla="*/ 567 w 1686"/>
                <a:gd name="T63" fmla="*/ 275 h 3468"/>
                <a:gd name="T64" fmla="*/ 567 w 1686"/>
                <a:gd name="T65" fmla="*/ 178 h 3468"/>
                <a:gd name="T66" fmla="*/ 469 w 1686"/>
                <a:gd name="T67" fmla="*/ 259 h 3468"/>
                <a:gd name="T68" fmla="*/ 453 w 1686"/>
                <a:gd name="T69" fmla="*/ 48 h 3468"/>
                <a:gd name="T70" fmla="*/ 421 w 1686"/>
                <a:gd name="T71" fmla="*/ 16 h 3468"/>
                <a:gd name="T72" fmla="*/ 437 w 1686"/>
                <a:gd name="T73" fmla="*/ 227 h 3468"/>
                <a:gd name="T74" fmla="*/ 389 w 1686"/>
                <a:gd name="T75" fmla="*/ 388 h 3468"/>
                <a:gd name="T76" fmla="*/ 469 w 1686"/>
                <a:gd name="T77" fmla="*/ 518 h 3468"/>
                <a:gd name="T78" fmla="*/ 469 w 1686"/>
                <a:gd name="T79" fmla="*/ 648 h 3468"/>
                <a:gd name="T80" fmla="*/ 518 w 1686"/>
                <a:gd name="T81" fmla="*/ 1036 h 3468"/>
                <a:gd name="T82" fmla="*/ 567 w 1686"/>
                <a:gd name="T83" fmla="*/ 907 h 3468"/>
                <a:gd name="T84" fmla="*/ 615 w 1686"/>
                <a:gd name="T85" fmla="*/ 972 h 3468"/>
                <a:gd name="T86" fmla="*/ 599 w 1686"/>
                <a:gd name="T87" fmla="*/ 1036 h 3468"/>
                <a:gd name="T88" fmla="*/ 534 w 1686"/>
                <a:gd name="T89" fmla="*/ 1085 h 3468"/>
                <a:gd name="T90" fmla="*/ 599 w 1686"/>
                <a:gd name="T91" fmla="*/ 1296 h 3468"/>
                <a:gd name="T92" fmla="*/ 664 w 1686"/>
                <a:gd name="T93" fmla="*/ 1377 h 3468"/>
                <a:gd name="T94" fmla="*/ 615 w 1686"/>
                <a:gd name="T95" fmla="*/ 1490 h 3468"/>
                <a:gd name="T96" fmla="*/ 583 w 1686"/>
                <a:gd name="T97" fmla="*/ 1701 h 3468"/>
                <a:gd name="T98" fmla="*/ 518 w 1686"/>
                <a:gd name="T99" fmla="*/ 1798 h 3468"/>
                <a:gd name="T100" fmla="*/ 453 w 1686"/>
                <a:gd name="T101" fmla="*/ 1911 h 3468"/>
                <a:gd name="T102" fmla="*/ 324 w 1686"/>
                <a:gd name="T103" fmla="*/ 2203 h 3468"/>
                <a:gd name="T104" fmla="*/ 48 w 1686"/>
                <a:gd name="T105" fmla="*/ 2300 h 3468"/>
                <a:gd name="T106" fmla="*/ 178 w 1686"/>
                <a:gd name="T107" fmla="*/ 2543 h 3468"/>
                <a:gd name="T108" fmla="*/ 340 w 1686"/>
                <a:gd name="T109" fmla="*/ 2803 h 3468"/>
                <a:gd name="T110" fmla="*/ 308 w 1686"/>
                <a:gd name="T111" fmla="*/ 2964 h 3468"/>
                <a:gd name="T112" fmla="*/ 0 w 1686"/>
                <a:gd name="T113" fmla="*/ 3304 h 3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86" h="3468">
                  <a:moveTo>
                    <a:pt x="0" y="3337"/>
                  </a:moveTo>
                  <a:lnTo>
                    <a:pt x="65" y="3353"/>
                  </a:lnTo>
                  <a:lnTo>
                    <a:pt x="81" y="3321"/>
                  </a:lnTo>
                  <a:lnTo>
                    <a:pt x="97" y="3321"/>
                  </a:lnTo>
                  <a:lnTo>
                    <a:pt x="113" y="3353"/>
                  </a:lnTo>
                  <a:lnTo>
                    <a:pt x="97" y="3386"/>
                  </a:lnTo>
                  <a:lnTo>
                    <a:pt x="113" y="3402"/>
                  </a:lnTo>
                  <a:lnTo>
                    <a:pt x="145" y="3386"/>
                  </a:lnTo>
                  <a:lnTo>
                    <a:pt x="162" y="3418"/>
                  </a:lnTo>
                  <a:lnTo>
                    <a:pt x="162" y="3451"/>
                  </a:lnTo>
                  <a:lnTo>
                    <a:pt x="162" y="3467"/>
                  </a:lnTo>
                  <a:lnTo>
                    <a:pt x="210" y="3467"/>
                  </a:lnTo>
                  <a:lnTo>
                    <a:pt x="324" y="3386"/>
                  </a:lnTo>
                  <a:lnTo>
                    <a:pt x="405" y="3321"/>
                  </a:lnTo>
                  <a:lnTo>
                    <a:pt x="502" y="3224"/>
                  </a:lnTo>
                  <a:lnTo>
                    <a:pt x="583" y="3127"/>
                  </a:lnTo>
                  <a:lnTo>
                    <a:pt x="680" y="3013"/>
                  </a:lnTo>
                  <a:lnTo>
                    <a:pt x="729" y="2964"/>
                  </a:lnTo>
                  <a:lnTo>
                    <a:pt x="761" y="2964"/>
                  </a:lnTo>
                  <a:lnTo>
                    <a:pt x="793" y="2932"/>
                  </a:lnTo>
                  <a:lnTo>
                    <a:pt x="793" y="2900"/>
                  </a:lnTo>
                  <a:lnTo>
                    <a:pt x="826" y="2867"/>
                  </a:lnTo>
                  <a:lnTo>
                    <a:pt x="874" y="2835"/>
                  </a:lnTo>
                  <a:lnTo>
                    <a:pt x="907" y="2721"/>
                  </a:lnTo>
                  <a:lnTo>
                    <a:pt x="972" y="2640"/>
                  </a:lnTo>
                  <a:lnTo>
                    <a:pt x="972" y="2608"/>
                  </a:lnTo>
                  <a:lnTo>
                    <a:pt x="1004" y="2576"/>
                  </a:lnTo>
                  <a:lnTo>
                    <a:pt x="956" y="2543"/>
                  </a:lnTo>
                  <a:lnTo>
                    <a:pt x="907" y="2527"/>
                  </a:lnTo>
                  <a:lnTo>
                    <a:pt x="874" y="2543"/>
                  </a:lnTo>
                  <a:lnTo>
                    <a:pt x="907" y="2511"/>
                  </a:lnTo>
                  <a:lnTo>
                    <a:pt x="956" y="2495"/>
                  </a:lnTo>
                  <a:lnTo>
                    <a:pt x="1085" y="2349"/>
                  </a:lnTo>
                  <a:lnTo>
                    <a:pt x="1134" y="2332"/>
                  </a:lnTo>
                  <a:lnTo>
                    <a:pt x="1231" y="2349"/>
                  </a:lnTo>
                  <a:lnTo>
                    <a:pt x="1280" y="2349"/>
                  </a:lnTo>
                  <a:lnTo>
                    <a:pt x="1263" y="2397"/>
                  </a:lnTo>
                  <a:lnTo>
                    <a:pt x="1280" y="2430"/>
                  </a:lnTo>
                  <a:lnTo>
                    <a:pt x="1328" y="2381"/>
                  </a:lnTo>
                  <a:lnTo>
                    <a:pt x="1361" y="2365"/>
                  </a:lnTo>
                  <a:lnTo>
                    <a:pt x="1296" y="2332"/>
                  </a:lnTo>
                  <a:lnTo>
                    <a:pt x="1296" y="2284"/>
                  </a:lnTo>
                  <a:lnTo>
                    <a:pt x="1328" y="2187"/>
                  </a:lnTo>
                  <a:lnTo>
                    <a:pt x="1361" y="2155"/>
                  </a:lnTo>
                  <a:lnTo>
                    <a:pt x="1409" y="2155"/>
                  </a:lnTo>
                  <a:lnTo>
                    <a:pt x="1425" y="2171"/>
                  </a:lnTo>
                  <a:lnTo>
                    <a:pt x="1458" y="2155"/>
                  </a:lnTo>
                  <a:lnTo>
                    <a:pt x="1490" y="2106"/>
                  </a:lnTo>
                  <a:lnTo>
                    <a:pt x="1555" y="1976"/>
                  </a:lnTo>
                  <a:lnTo>
                    <a:pt x="1555" y="1944"/>
                  </a:lnTo>
                  <a:lnTo>
                    <a:pt x="1555" y="1895"/>
                  </a:lnTo>
                  <a:lnTo>
                    <a:pt x="1587" y="1831"/>
                  </a:lnTo>
                  <a:lnTo>
                    <a:pt x="1620" y="1782"/>
                  </a:lnTo>
                  <a:lnTo>
                    <a:pt x="1685" y="1749"/>
                  </a:lnTo>
                  <a:lnTo>
                    <a:pt x="1669" y="1733"/>
                  </a:lnTo>
                  <a:lnTo>
                    <a:pt x="1604" y="1717"/>
                  </a:lnTo>
                  <a:lnTo>
                    <a:pt x="1571" y="1668"/>
                  </a:lnTo>
                  <a:lnTo>
                    <a:pt x="1604" y="1668"/>
                  </a:lnTo>
                  <a:lnTo>
                    <a:pt x="1604" y="1652"/>
                  </a:lnTo>
                  <a:lnTo>
                    <a:pt x="1539" y="1636"/>
                  </a:lnTo>
                  <a:lnTo>
                    <a:pt x="1474" y="1684"/>
                  </a:lnTo>
                  <a:lnTo>
                    <a:pt x="1361" y="1798"/>
                  </a:lnTo>
                  <a:lnTo>
                    <a:pt x="1296" y="1798"/>
                  </a:lnTo>
                  <a:lnTo>
                    <a:pt x="1263" y="1814"/>
                  </a:lnTo>
                  <a:lnTo>
                    <a:pt x="1198" y="1798"/>
                  </a:lnTo>
                  <a:lnTo>
                    <a:pt x="1085" y="1668"/>
                  </a:lnTo>
                  <a:lnTo>
                    <a:pt x="1053" y="1668"/>
                  </a:lnTo>
                  <a:lnTo>
                    <a:pt x="1004" y="1620"/>
                  </a:lnTo>
                  <a:lnTo>
                    <a:pt x="988" y="1571"/>
                  </a:lnTo>
                  <a:lnTo>
                    <a:pt x="1021" y="1539"/>
                  </a:lnTo>
                  <a:lnTo>
                    <a:pt x="1037" y="1474"/>
                  </a:lnTo>
                  <a:lnTo>
                    <a:pt x="988" y="1393"/>
                  </a:lnTo>
                  <a:lnTo>
                    <a:pt x="988" y="1344"/>
                  </a:lnTo>
                  <a:lnTo>
                    <a:pt x="972" y="1312"/>
                  </a:lnTo>
                  <a:lnTo>
                    <a:pt x="972" y="1247"/>
                  </a:lnTo>
                  <a:lnTo>
                    <a:pt x="988" y="1215"/>
                  </a:lnTo>
                  <a:lnTo>
                    <a:pt x="956" y="1199"/>
                  </a:lnTo>
                  <a:lnTo>
                    <a:pt x="956" y="1134"/>
                  </a:lnTo>
                  <a:lnTo>
                    <a:pt x="939" y="1101"/>
                  </a:lnTo>
                  <a:lnTo>
                    <a:pt x="907" y="1118"/>
                  </a:lnTo>
                  <a:lnTo>
                    <a:pt x="874" y="1085"/>
                  </a:lnTo>
                  <a:lnTo>
                    <a:pt x="858" y="1118"/>
                  </a:lnTo>
                  <a:lnTo>
                    <a:pt x="891" y="1150"/>
                  </a:lnTo>
                  <a:lnTo>
                    <a:pt x="891" y="1215"/>
                  </a:lnTo>
                  <a:lnTo>
                    <a:pt x="907" y="1231"/>
                  </a:lnTo>
                  <a:lnTo>
                    <a:pt x="858" y="1280"/>
                  </a:lnTo>
                  <a:lnTo>
                    <a:pt x="858" y="1312"/>
                  </a:lnTo>
                  <a:lnTo>
                    <a:pt x="891" y="1360"/>
                  </a:lnTo>
                  <a:lnTo>
                    <a:pt x="891" y="1393"/>
                  </a:lnTo>
                  <a:lnTo>
                    <a:pt x="858" y="1409"/>
                  </a:lnTo>
                  <a:lnTo>
                    <a:pt x="810" y="1377"/>
                  </a:lnTo>
                  <a:lnTo>
                    <a:pt x="810" y="1328"/>
                  </a:lnTo>
                  <a:lnTo>
                    <a:pt x="745" y="1312"/>
                  </a:lnTo>
                  <a:lnTo>
                    <a:pt x="745" y="1296"/>
                  </a:lnTo>
                  <a:lnTo>
                    <a:pt x="713" y="1263"/>
                  </a:lnTo>
                  <a:lnTo>
                    <a:pt x="664" y="1280"/>
                  </a:lnTo>
                  <a:lnTo>
                    <a:pt x="664" y="1247"/>
                  </a:lnTo>
                  <a:lnTo>
                    <a:pt x="713" y="1215"/>
                  </a:lnTo>
                  <a:lnTo>
                    <a:pt x="729" y="1183"/>
                  </a:lnTo>
                  <a:lnTo>
                    <a:pt x="680" y="1150"/>
                  </a:lnTo>
                  <a:lnTo>
                    <a:pt x="713" y="1085"/>
                  </a:lnTo>
                  <a:lnTo>
                    <a:pt x="761" y="1069"/>
                  </a:lnTo>
                  <a:lnTo>
                    <a:pt x="777" y="1004"/>
                  </a:lnTo>
                  <a:lnTo>
                    <a:pt x="745" y="955"/>
                  </a:lnTo>
                  <a:lnTo>
                    <a:pt x="761" y="939"/>
                  </a:lnTo>
                  <a:lnTo>
                    <a:pt x="745" y="891"/>
                  </a:lnTo>
                  <a:lnTo>
                    <a:pt x="745" y="826"/>
                  </a:lnTo>
                  <a:lnTo>
                    <a:pt x="697" y="777"/>
                  </a:lnTo>
                  <a:lnTo>
                    <a:pt x="697" y="745"/>
                  </a:lnTo>
                  <a:lnTo>
                    <a:pt x="729" y="761"/>
                  </a:lnTo>
                  <a:lnTo>
                    <a:pt x="777" y="761"/>
                  </a:lnTo>
                  <a:lnTo>
                    <a:pt x="793" y="696"/>
                  </a:lnTo>
                  <a:lnTo>
                    <a:pt x="810" y="664"/>
                  </a:lnTo>
                  <a:lnTo>
                    <a:pt x="810" y="583"/>
                  </a:lnTo>
                  <a:lnTo>
                    <a:pt x="793" y="518"/>
                  </a:lnTo>
                  <a:lnTo>
                    <a:pt x="793" y="470"/>
                  </a:lnTo>
                  <a:lnTo>
                    <a:pt x="777" y="470"/>
                  </a:lnTo>
                  <a:lnTo>
                    <a:pt x="697" y="502"/>
                  </a:lnTo>
                  <a:lnTo>
                    <a:pt x="648" y="453"/>
                  </a:lnTo>
                  <a:lnTo>
                    <a:pt x="680" y="421"/>
                  </a:lnTo>
                  <a:lnTo>
                    <a:pt x="648" y="388"/>
                  </a:lnTo>
                  <a:lnTo>
                    <a:pt x="632" y="388"/>
                  </a:lnTo>
                  <a:lnTo>
                    <a:pt x="648" y="356"/>
                  </a:lnTo>
                  <a:lnTo>
                    <a:pt x="697" y="340"/>
                  </a:lnTo>
                  <a:lnTo>
                    <a:pt x="680" y="307"/>
                  </a:lnTo>
                  <a:lnTo>
                    <a:pt x="632" y="291"/>
                  </a:lnTo>
                  <a:lnTo>
                    <a:pt x="599" y="259"/>
                  </a:lnTo>
                  <a:lnTo>
                    <a:pt x="567" y="275"/>
                  </a:lnTo>
                  <a:lnTo>
                    <a:pt x="550" y="227"/>
                  </a:lnTo>
                  <a:lnTo>
                    <a:pt x="567" y="227"/>
                  </a:lnTo>
                  <a:lnTo>
                    <a:pt x="599" y="194"/>
                  </a:lnTo>
                  <a:lnTo>
                    <a:pt x="567" y="178"/>
                  </a:lnTo>
                  <a:lnTo>
                    <a:pt x="534" y="210"/>
                  </a:lnTo>
                  <a:lnTo>
                    <a:pt x="534" y="227"/>
                  </a:lnTo>
                  <a:lnTo>
                    <a:pt x="518" y="275"/>
                  </a:lnTo>
                  <a:lnTo>
                    <a:pt x="469" y="259"/>
                  </a:lnTo>
                  <a:lnTo>
                    <a:pt x="486" y="210"/>
                  </a:lnTo>
                  <a:lnTo>
                    <a:pt x="469" y="178"/>
                  </a:lnTo>
                  <a:lnTo>
                    <a:pt x="453" y="97"/>
                  </a:lnTo>
                  <a:lnTo>
                    <a:pt x="453" y="48"/>
                  </a:lnTo>
                  <a:lnTo>
                    <a:pt x="453" y="32"/>
                  </a:lnTo>
                  <a:lnTo>
                    <a:pt x="469" y="16"/>
                  </a:lnTo>
                  <a:lnTo>
                    <a:pt x="437" y="0"/>
                  </a:lnTo>
                  <a:lnTo>
                    <a:pt x="421" y="16"/>
                  </a:lnTo>
                  <a:lnTo>
                    <a:pt x="340" y="16"/>
                  </a:lnTo>
                  <a:lnTo>
                    <a:pt x="340" y="32"/>
                  </a:lnTo>
                  <a:lnTo>
                    <a:pt x="372" y="64"/>
                  </a:lnTo>
                  <a:lnTo>
                    <a:pt x="437" y="227"/>
                  </a:lnTo>
                  <a:lnTo>
                    <a:pt x="437" y="275"/>
                  </a:lnTo>
                  <a:lnTo>
                    <a:pt x="437" y="372"/>
                  </a:lnTo>
                  <a:lnTo>
                    <a:pt x="405" y="388"/>
                  </a:lnTo>
                  <a:lnTo>
                    <a:pt x="389" y="388"/>
                  </a:lnTo>
                  <a:lnTo>
                    <a:pt x="372" y="405"/>
                  </a:lnTo>
                  <a:lnTo>
                    <a:pt x="405" y="535"/>
                  </a:lnTo>
                  <a:lnTo>
                    <a:pt x="421" y="551"/>
                  </a:lnTo>
                  <a:lnTo>
                    <a:pt x="469" y="518"/>
                  </a:lnTo>
                  <a:lnTo>
                    <a:pt x="534" y="518"/>
                  </a:lnTo>
                  <a:lnTo>
                    <a:pt x="486" y="535"/>
                  </a:lnTo>
                  <a:lnTo>
                    <a:pt x="453" y="583"/>
                  </a:lnTo>
                  <a:lnTo>
                    <a:pt x="469" y="648"/>
                  </a:lnTo>
                  <a:lnTo>
                    <a:pt x="502" y="729"/>
                  </a:lnTo>
                  <a:lnTo>
                    <a:pt x="518" y="875"/>
                  </a:lnTo>
                  <a:lnTo>
                    <a:pt x="518" y="972"/>
                  </a:lnTo>
                  <a:lnTo>
                    <a:pt x="518" y="1036"/>
                  </a:lnTo>
                  <a:lnTo>
                    <a:pt x="550" y="1020"/>
                  </a:lnTo>
                  <a:lnTo>
                    <a:pt x="550" y="955"/>
                  </a:lnTo>
                  <a:lnTo>
                    <a:pt x="550" y="923"/>
                  </a:lnTo>
                  <a:lnTo>
                    <a:pt x="567" y="907"/>
                  </a:lnTo>
                  <a:lnTo>
                    <a:pt x="583" y="939"/>
                  </a:lnTo>
                  <a:lnTo>
                    <a:pt x="583" y="988"/>
                  </a:lnTo>
                  <a:lnTo>
                    <a:pt x="615" y="988"/>
                  </a:lnTo>
                  <a:lnTo>
                    <a:pt x="615" y="972"/>
                  </a:lnTo>
                  <a:lnTo>
                    <a:pt x="615" y="939"/>
                  </a:lnTo>
                  <a:lnTo>
                    <a:pt x="632" y="939"/>
                  </a:lnTo>
                  <a:lnTo>
                    <a:pt x="632" y="988"/>
                  </a:lnTo>
                  <a:lnTo>
                    <a:pt x="599" y="1036"/>
                  </a:lnTo>
                  <a:lnTo>
                    <a:pt x="583" y="1085"/>
                  </a:lnTo>
                  <a:lnTo>
                    <a:pt x="583" y="1118"/>
                  </a:lnTo>
                  <a:lnTo>
                    <a:pt x="567" y="1118"/>
                  </a:lnTo>
                  <a:lnTo>
                    <a:pt x="534" y="1085"/>
                  </a:lnTo>
                  <a:lnTo>
                    <a:pt x="518" y="1085"/>
                  </a:lnTo>
                  <a:lnTo>
                    <a:pt x="534" y="1183"/>
                  </a:lnTo>
                  <a:lnTo>
                    <a:pt x="567" y="1296"/>
                  </a:lnTo>
                  <a:lnTo>
                    <a:pt x="599" y="1296"/>
                  </a:lnTo>
                  <a:lnTo>
                    <a:pt x="615" y="1280"/>
                  </a:lnTo>
                  <a:lnTo>
                    <a:pt x="632" y="1328"/>
                  </a:lnTo>
                  <a:lnTo>
                    <a:pt x="648" y="1360"/>
                  </a:lnTo>
                  <a:lnTo>
                    <a:pt x="664" y="1377"/>
                  </a:lnTo>
                  <a:lnTo>
                    <a:pt x="615" y="1409"/>
                  </a:lnTo>
                  <a:lnTo>
                    <a:pt x="599" y="1425"/>
                  </a:lnTo>
                  <a:lnTo>
                    <a:pt x="632" y="1458"/>
                  </a:lnTo>
                  <a:lnTo>
                    <a:pt x="615" y="1490"/>
                  </a:lnTo>
                  <a:lnTo>
                    <a:pt x="583" y="1587"/>
                  </a:lnTo>
                  <a:lnTo>
                    <a:pt x="583" y="1652"/>
                  </a:lnTo>
                  <a:lnTo>
                    <a:pt x="567" y="1668"/>
                  </a:lnTo>
                  <a:lnTo>
                    <a:pt x="583" y="1701"/>
                  </a:lnTo>
                  <a:lnTo>
                    <a:pt x="583" y="1717"/>
                  </a:lnTo>
                  <a:lnTo>
                    <a:pt x="534" y="1717"/>
                  </a:lnTo>
                  <a:lnTo>
                    <a:pt x="518" y="1766"/>
                  </a:lnTo>
                  <a:lnTo>
                    <a:pt x="518" y="1798"/>
                  </a:lnTo>
                  <a:lnTo>
                    <a:pt x="550" y="1831"/>
                  </a:lnTo>
                  <a:lnTo>
                    <a:pt x="518" y="1847"/>
                  </a:lnTo>
                  <a:lnTo>
                    <a:pt x="469" y="1847"/>
                  </a:lnTo>
                  <a:lnTo>
                    <a:pt x="453" y="1911"/>
                  </a:lnTo>
                  <a:lnTo>
                    <a:pt x="405" y="2122"/>
                  </a:lnTo>
                  <a:lnTo>
                    <a:pt x="405" y="2171"/>
                  </a:lnTo>
                  <a:lnTo>
                    <a:pt x="356" y="2203"/>
                  </a:lnTo>
                  <a:lnTo>
                    <a:pt x="324" y="2203"/>
                  </a:lnTo>
                  <a:lnTo>
                    <a:pt x="275" y="2187"/>
                  </a:lnTo>
                  <a:lnTo>
                    <a:pt x="210" y="2187"/>
                  </a:lnTo>
                  <a:lnTo>
                    <a:pt x="113" y="2235"/>
                  </a:lnTo>
                  <a:lnTo>
                    <a:pt x="48" y="2300"/>
                  </a:lnTo>
                  <a:lnTo>
                    <a:pt x="32" y="2365"/>
                  </a:lnTo>
                  <a:lnTo>
                    <a:pt x="48" y="2462"/>
                  </a:lnTo>
                  <a:lnTo>
                    <a:pt x="97" y="2495"/>
                  </a:lnTo>
                  <a:lnTo>
                    <a:pt x="178" y="2543"/>
                  </a:lnTo>
                  <a:lnTo>
                    <a:pt x="226" y="2624"/>
                  </a:lnTo>
                  <a:lnTo>
                    <a:pt x="308" y="2656"/>
                  </a:lnTo>
                  <a:lnTo>
                    <a:pt x="340" y="2689"/>
                  </a:lnTo>
                  <a:lnTo>
                    <a:pt x="340" y="2803"/>
                  </a:lnTo>
                  <a:lnTo>
                    <a:pt x="356" y="2819"/>
                  </a:lnTo>
                  <a:lnTo>
                    <a:pt x="340" y="2835"/>
                  </a:lnTo>
                  <a:lnTo>
                    <a:pt x="340" y="2900"/>
                  </a:lnTo>
                  <a:lnTo>
                    <a:pt x="308" y="2964"/>
                  </a:lnTo>
                  <a:lnTo>
                    <a:pt x="194" y="3110"/>
                  </a:lnTo>
                  <a:lnTo>
                    <a:pt x="113" y="3191"/>
                  </a:lnTo>
                  <a:lnTo>
                    <a:pt x="32" y="3272"/>
                  </a:lnTo>
                  <a:lnTo>
                    <a:pt x="0" y="3304"/>
                  </a:lnTo>
                  <a:lnTo>
                    <a:pt x="0" y="33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432EC6E3-21E3-494C-8DB5-358C5E0C5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745" y="4816639"/>
              <a:ext cx="1068387" cy="1044575"/>
            </a:xfrm>
            <a:custGeom>
              <a:avLst/>
              <a:gdLst>
                <a:gd name="T0" fmla="*/ 65 w 2966"/>
                <a:gd name="T1" fmla="*/ 2463 h 2901"/>
                <a:gd name="T2" fmla="*/ 130 w 2966"/>
                <a:gd name="T3" fmla="*/ 2365 h 2901"/>
                <a:gd name="T4" fmla="*/ 130 w 2966"/>
                <a:gd name="T5" fmla="*/ 2284 h 2901"/>
                <a:gd name="T6" fmla="*/ 211 w 2966"/>
                <a:gd name="T7" fmla="*/ 2106 h 2901"/>
                <a:gd name="T8" fmla="*/ 292 w 2966"/>
                <a:gd name="T9" fmla="*/ 2041 h 2901"/>
                <a:gd name="T10" fmla="*/ 454 w 2966"/>
                <a:gd name="T11" fmla="*/ 1928 h 2901"/>
                <a:gd name="T12" fmla="*/ 551 w 2966"/>
                <a:gd name="T13" fmla="*/ 1782 h 2901"/>
                <a:gd name="T14" fmla="*/ 648 w 2966"/>
                <a:gd name="T15" fmla="*/ 1701 h 2901"/>
                <a:gd name="T16" fmla="*/ 891 w 2966"/>
                <a:gd name="T17" fmla="*/ 1507 h 2901"/>
                <a:gd name="T18" fmla="*/ 1053 w 2966"/>
                <a:gd name="T19" fmla="*/ 1491 h 2901"/>
                <a:gd name="T20" fmla="*/ 1102 w 2966"/>
                <a:gd name="T21" fmla="*/ 1442 h 2901"/>
                <a:gd name="T22" fmla="*/ 1361 w 2966"/>
                <a:gd name="T23" fmla="*/ 1248 h 2901"/>
                <a:gd name="T24" fmla="*/ 1604 w 2966"/>
                <a:gd name="T25" fmla="*/ 1118 h 2901"/>
                <a:gd name="T26" fmla="*/ 1895 w 2966"/>
                <a:gd name="T27" fmla="*/ 843 h 2901"/>
                <a:gd name="T28" fmla="*/ 2009 w 2966"/>
                <a:gd name="T29" fmla="*/ 680 h 2901"/>
                <a:gd name="T30" fmla="*/ 2123 w 2966"/>
                <a:gd name="T31" fmla="*/ 535 h 2901"/>
                <a:gd name="T32" fmla="*/ 2284 w 2966"/>
                <a:gd name="T33" fmla="*/ 389 h 2901"/>
                <a:gd name="T34" fmla="*/ 2463 w 2966"/>
                <a:gd name="T35" fmla="*/ 65 h 2901"/>
                <a:gd name="T36" fmla="*/ 2592 w 2966"/>
                <a:gd name="T37" fmla="*/ 48 h 2901"/>
                <a:gd name="T38" fmla="*/ 2657 w 2966"/>
                <a:gd name="T39" fmla="*/ 113 h 2901"/>
                <a:gd name="T40" fmla="*/ 2673 w 2966"/>
                <a:gd name="T41" fmla="*/ 195 h 2901"/>
                <a:gd name="T42" fmla="*/ 2690 w 2966"/>
                <a:gd name="T43" fmla="*/ 340 h 2901"/>
                <a:gd name="T44" fmla="*/ 2835 w 2966"/>
                <a:gd name="T45" fmla="*/ 276 h 2901"/>
                <a:gd name="T46" fmla="*/ 2884 w 2966"/>
                <a:gd name="T47" fmla="*/ 292 h 2901"/>
                <a:gd name="T48" fmla="*/ 2949 w 2966"/>
                <a:gd name="T49" fmla="*/ 259 h 2901"/>
                <a:gd name="T50" fmla="*/ 2900 w 2966"/>
                <a:gd name="T51" fmla="*/ 340 h 2901"/>
                <a:gd name="T52" fmla="*/ 2868 w 2966"/>
                <a:gd name="T53" fmla="*/ 454 h 2901"/>
                <a:gd name="T54" fmla="*/ 2916 w 2966"/>
                <a:gd name="T55" fmla="*/ 632 h 2901"/>
                <a:gd name="T56" fmla="*/ 2608 w 2966"/>
                <a:gd name="T57" fmla="*/ 924 h 2901"/>
                <a:gd name="T58" fmla="*/ 2495 w 2966"/>
                <a:gd name="T59" fmla="*/ 1069 h 2901"/>
                <a:gd name="T60" fmla="*/ 2252 w 2966"/>
                <a:gd name="T61" fmla="*/ 1264 h 2901"/>
                <a:gd name="T62" fmla="*/ 2171 w 2966"/>
                <a:gd name="T63" fmla="*/ 1458 h 2901"/>
                <a:gd name="T64" fmla="*/ 2203 w 2966"/>
                <a:gd name="T65" fmla="*/ 1604 h 2901"/>
                <a:gd name="T66" fmla="*/ 2155 w 2966"/>
                <a:gd name="T67" fmla="*/ 1539 h 2901"/>
                <a:gd name="T68" fmla="*/ 2042 w 2966"/>
                <a:gd name="T69" fmla="*/ 1588 h 2901"/>
                <a:gd name="T70" fmla="*/ 2009 w 2966"/>
                <a:gd name="T71" fmla="*/ 1556 h 2901"/>
                <a:gd name="T72" fmla="*/ 1928 w 2966"/>
                <a:gd name="T73" fmla="*/ 1539 h 2901"/>
                <a:gd name="T74" fmla="*/ 1895 w 2966"/>
                <a:gd name="T75" fmla="*/ 1636 h 2901"/>
                <a:gd name="T76" fmla="*/ 1766 w 2966"/>
                <a:gd name="T77" fmla="*/ 1701 h 2901"/>
                <a:gd name="T78" fmla="*/ 1620 w 2966"/>
                <a:gd name="T79" fmla="*/ 1798 h 2901"/>
                <a:gd name="T80" fmla="*/ 1507 w 2966"/>
                <a:gd name="T81" fmla="*/ 2057 h 2901"/>
                <a:gd name="T82" fmla="*/ 1296 w 2966"/>
                <a:gd name="T83" fmla="*/ 2333 h 2901"/>
                <a:gd name="T84" fmla="*/ 1183 w 2966"/>
                <a:gd name="T85" fmla="*/ 2511 h 2901"/>
                <a:gd name="T86" fmla="*/ 1183 w 2966"/>
                <a:gd name="T87" fmla="*/ 2560 h 2901"/>
                <a:gd name="T88" fmla="*/ 972 w 2966"/>
                <a:gd name="T89" fmla="*/ 2705 h 2901"/>
                <a:gd name="T90" fmla="*/ 891 w 2966"/>
                <a:gd name="T91" fmla="*/ 2722 h 2901"/>
                <a:gd name="T92" fmla="*/ 648 w 2966"/>
                <a:gd name="T93" fmla="*/ 2884 h 2901"/>
                <a:gd name="T94" fmla="*/ 438 w 2966"/>
                <a:gd name="T95" fmla="*/ 2884 h 2901"/>
                <a:gd name="T96" fmla="*/ 373 w 2966"/>
                <a:gd name="T97" fmla="*/ 2770 h 2901"/>
                <a:gd name="T98" fmla="*/ 275 w 2966"/>
                <a:gd name="T99" fmla="*/ 2673 h 2901"/>
                <a:gd name="T100" fmla="*/ 195 w 2966"/>
                <a:gd name="T101" fmla="*/ 2592 h 2901"/>
                <a:gd name="T102" fmla="*/ 81 w 2966"/>
                <a:gd name="T103" fmla="*/ 2592 h 2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6" h="2901">
                  <a:moveTo>
                    <a:pt x="65" y="2576"/>
                  </a:moveTo>
                  <a:lnTo>
                    <a:pt x="16" y="2544"/>
                  </a:lnTo>
                  <a:lnTo>
                    <a:pt x="33" y="2479"/>
                  </a:lnTo>
                  <a:lnTo>
                    <a:pt x="65" y="2463"/>
                  </a:lnTo>
                  <a:lnTo>
                    <a:pt x="33" y="2463"/>
                  </a:lnTo>
                  <a:lnTo>
                    <a:pt x="0" y="2446"/>
                  </a:lnTo>
                  <a:lnTo>
                    <a:pt x="65" y="2381"/>
                  </a:lnTo>
                  <a:lnTo>
                    <a:pt x="130" y="2365"/>
                  </a:lnTo>
                  <a:lnTo>
                    <a:pt x="179" y="2365"/>
                  </a:lnTo>
                  <a:lnTo>
                    <a:pt x="195" y="2349"/>
                  </a:lnTo>
                  <a:lnTo>
                    <a:pt x="179" y="2317"/>
                  </a:lnTo>
                  <a:lnTo>
                    <a:pt x="130" y="2284"/>
                  </a:lnTo>
                  <a:lnTo>
                    <a:pt x="130" y="2236"/>
                  </a:lnTo>
                  <a:lnTo>
                    <a:pt x="179" y="2155"/>
                  </a:lnTo>
                  <a:lnTo>
                    <a:pt x="195" y="2139"/>
                  </a:lnTo>
                  <a:lnTo>
                    <a:pt x="211" y="2106"/>
                  </a:lnTo>
                  <a:lnTo>
                    <a:pt x="243" y="2122"/>
                  </a:lnTo>
                  <a:lnTo>
                    <a:pt x="259" y="2171"/>
                  </a:lnTo>
                  <a:lnTo>
                    <a:pt x="292" y="2139"/>
                  </a:lnTo>
                  <a:lnTo>
                    <a:pt x="292" y="2041"/>
                  </a:lnTo>
                  <a:lnTo>
                    <a:pt x="324" y="2009"/>
                  </a:lnTo>
                  <a:lnTo>
                    <a:pt x="340" y="2009"/>
                  </a:lnTo>
                  <a:lnTo>
                    <a:pt x="422" y="1912"/>
                  </a:lnTo>
                  <a:lnTo>
                    <a:pt x="454" y="1928"/>
                  </a:lnTo>
                  <a:lnTo>
                    <a:pt x="470" y="1896"/>
                  </a:lnTo>
                  <a:lnTo>
                    <a:pt x="470" y="1831"/>
                  </a:lnTo>
                  <a:lnTo>
                    <a:pt x="519" y="1815"/>
                  </a:lnTo>
                  <a:lnTo>
                    <a:pt x="551" y="1782"/>
                  </a:lnTo>
                  <a:lnTo>
                    <a:pt x="567" y="1798"/>
                  </a:lnTo>
                  <a:lnTo>
                    <a:pt x="583" y="1831"/>
                  </a:lnTo>
                  <a:lnTo>
                    <a:pt x="599" y="1766"/>
                  </a:lnTo>
                  <a:lnTo>
                    <a:pt x="648" y="1701"/>
                  </a:lnTo>
                  <a:lnTo>
                    <a:pt x="697" y="1685"/>
                  </a:lnTo>
                  <a:lnTo>
                    <a:pt x="762" y="1620"/>
                  </a:lnTo>
                  <a:lnTo>
                    <a:pt x="794" y="1588"/>
                  </a:lnTo>
                  <a:lnTo>
                    <a:pt x="891" y="1507"/>
                  </a:lnTo>
                  <a:lnTo>
                    <a:pt x="940" y="1507"/>
                  </a:lnTo>
                  <a:lnTo>
                    <a:pt x="956" y="1523"/>
                  </a:lnTo>
                  <a:lnTo>
                    <a:pt x="1005" y="1507"/>
                  </a:lnTo>
                  <a:lnTo>
                    <a:pt x="1053" y="1491"/>
                  </a:lnTo>
                  <a:lnTo>
                    <a:pt x="1086" y="1507"/>
                  </a:lnTo>
                  <a:lnTo>
                    <a:pt x="1134" y="1556"/>
                  </a:lnTo>
                  <a:lnTo>
                    <a:pt x="1118" y="1491"/>
                  </a:lnTo>
                  <a:lnTo>
                    <a:pt x="1102" y="1442"/>
                  </a:lnTo>
                  <a:lnTo>
                    <a:pt x="1118" y="1409"/>
                  </a:lnTo>
                  <a:lnTo>
                    <a:pt x="1215" y="1345"/>
                  </a:lnTo>
                  <a:lnTo>
                    <a:pt x="1264" y="1328"/>
                  </a:lnTo>
                  <a:lnTo>
                    <a:pt x="1361" y="1248"/>
                  </a:lnTo>
                  <a:lnTo>
                    <a:pt x="1475" y="1199"/>
                  </a:lnTo>
                  <a:lnTo>
                    <a:pt x="1523" y="1199"/>
                  </a:lnTo>
                  <a:lnTo>
                    <a:pt x="1523" y="1150"/>
                  </a:lnTo>
                  <a:lnTo>
                    <a:pt x="1604" y="1118"/>
                  </a:lnTo>
                  <a:lnTo>
                    <a:pt x="1669" y="1102"/>
                  </a:lnTo>
                  <a:lnTo>
                    <a:pt x="1782" y="1021"/>
                  </a:lnTo>
                  <a:lnTo>
                    <a:pt x="1895" y="891"/>
                  </a:lnTo>
                  <a:lnTo>
                    <a:pt x="1895" y="843"/>
                  </a:lnTo>
                  <a:lnTo>
                    <a:pt x="1928" y="810"/>
                  </a:lnTo>
                  <a:lnTo>
                    <a:pt x="1928" y="745"/>
                  </a:lnTo>
                  <a:lnTo>
                    <a:pt x="1977" y="697"/>
                  </a:lnTo>
                  <a:lnTo>
                    <a:pt x="2009" y="680"/>
                  </a:lnTo>
                  <a:lnTo>
                    <a:pt x="2009" y="632"/>
                  </a:lnTo>
                  <a:lnTo>
                    <a:pt x="2025" y="567"/>
                  </a:lnTo>
                  <a:lnTo>
                    <a:pt x="2074" y="535"/>
                  </a:lnTo>
                  <a:lnTo>
                    <a:pt x="2123" y="535"/>
                  </a:lnTo>
                  <a:lnTo>
                    <a:pt x="2187" y="519"/>
                  </a:lnTo>
                  <a:lnTo>
                    <a:pt x="2203" y="486"/>
                  </a:lnTo>
                  <a:lnTo>
                    <a:pt x="2268" y="389"/>
                  </a:lnTo>
                  <a:lnTo>
                    <a:pt x="2284" y="389"/>
                  </a:lnTo>
                  <a:lnTo>
                    <a:pt x="2349" y="324"/>
                  </a:lnTo>
                  <a:lnTo>
                    <a:pt x="2398" y="178"/>
                  </a:lnTo>
                  <a:lnTo>
                    <a:pt x="2414" y="113"/>
                  </a:lnTo>
                  <a:lnTo>
                    <a:pt x="2463" y="65"/>
                  </a:lnTo>
                  <a:lnTo>
                    <a:pt x="2495" y="48"/>
                  </a:lnTo>
                  <a:lnTo>
                    <a:pt x="2576" y="0"/>
                  </a:lnTo>
                  <a:lnTo>
                    <a:pt x="2625" y="0"/>
                  </a:lnTo>
                  <a:lnTo>
                    <a:pt x="2592" y="48"/>
                  </a:lnTo>
                  <a:lnTo>
                    <a:pt x="2576" y="97"/>
                  </a:lnTo>
                  <a:lnTo>
                    <a:pt x="2608" y="130"/>
                  </a:lnTo>
                  <a:lnTo>
                    <a:pt x="2625" y="130"/>
                  </a:lnTo>
                  <a:lnTo>
                    <a:pt x="2657" y="113"/>
                  </a:lnTo>
                  <a:lnTo>
                    <a:pt x="2673" y="130"/>
                  </a:lnTo>
                  <a:lnTo>
                    <a:pt x="2673" y="162"/>
                  </a:lnTo>
                  <a:lnTo>
                    <a:pt x="2690" y="162"/>
                  </a:lnTo>
                  <a:lnTo>
                    <a:pt x="2673" y="195"/>
                  </a:lnTo>
                  <a:lnTo>
                    <a:pt x="2657" y="227"/>
                  </a:lnTo>
                  <a:lnTo>
                    <a:pt x="2625" y="243"/>
                  </a:lnTo>
                  <a:lnTo>
                    <a:pt x="2657" y="324"/>
                  </a:lnTo>
                  <a:lnTo>
                    <a:pt x="2690" y="340"/>
                  </a:lnTo>
                  <a:lnTo>
                    <a:pt x="2738" y="292"/>
                  </a:lnTo>
                  <a:lnTo>
                    <a:pt x="2771" y="259"/>
                  </a:lnTo>
                  <a:lnTo>
                    <a:pt x="2803" y="276"/>
                  </a:lnTo>
                  <a:lnTo>
                    <a:pt x="2835" y="276"/>
                  </a:lnTo>
                  <a:lnTo>
                    <a:pt x="2819" y="308"/>
                  </a:lnTo>
                  <a:lnTo>
                    <a:pt x="2851" y="340"/>
                  </a:lnTo>
                  <a:lnTo>
                    <a:pt x="2900" y="308"/>
                  </a:lnTo>
                  <a:lnTo>
                    <a:pt x="2884" y="292"/>
                  </a:lnTo>
                  <a:lnTo>
                    <a:pt x="2868" y="276"/>
                  </a:lnTo>
                  <a:lnTo>
                    <a:pt x="2900" y="211"/>
                  </a:lnTo>
                  <a:lnTo>
                    <a:pt x="2949" y="227"/>
                  </a:lnTo>
                  <a:lnTo>
                    <a:pt x="2949" y="259"/>
                  </a:lnTo>
                  <a:lnTo>
                    <a:pt x="2965" y="259"/>
                  </a:lnTo>
                  <a:lnTo>
                    <a:pt x="2932" y="324"/>
                  </a:lnTo>
                  <a:lnTo>
                    <a:pt x="2868" y="356"/>
                  </a:lnTo>
                  <a:lnTo>
                    <a:pt x="2900" y="340"/>
                  </a:lnTo>
                  <a:lnTo>
                    <a:pt x="2949" y="340"/>
                  </a:lnTo>
                  <a:lnTo>
                    <a:pt x="2900" y="405"/>
                  </a:lnTo>
                  <a:lnTo>
                    <a:pt x="2884" y="405"/>
                  </a:lnTo>
                  <a:lnTo>
                    <a:pt x="2868" y="454"/>
                  </a:lnTo>
                  <a:lnTo>
                    <a:pt x="2851" y="502"/>
                  </a:lnTo>
                  <a:lnTo>
                    <a:pt x="2884" y="567"/>
                  </a:lnTo>
                  <a:lnTo>
                    <a:pt x="2884" y="616"/>
                  </a:lnTo>
                  <a:lnTo>
                    <a:pt x="2916" y="632"/>
                  </a:lnTo>
                  <a:lnTo>
                    <a:pt x="2868" y="664"/>
                  </a:lnTo>
                  <a:lnTo>
                    <a:pt x="2722" y="794"/>
                  </a:lnTo>
                  <a:lnTo>
                    <a:pt x="2706" y="826"/>
                  </a:lnTo>
                  <a:lnTo>
                    <a:pt x="2608" y="924"/>
                  </a:lnTo>
                  <a:lnTo>
                    <a:pt x="2608" y="956"/>
                  </a:lnTo>
                  <a:lnTo>
                    <a:pt x="2560" y="956"/>
                  </a:lnTo>
                  <a:lnTo>
                    <a:pt x="2495" y="1004"/>
                  </a:lnTo>
                  <a:lnTo>
                    <a:pt x="2495" y="1069"/>
                  </a:lnTo>
                  <a:lnTo>
                    <a:pt x="2430" y="1150"/>
                  </a:lnTo>
                  <a:lnTo>
                    <a:pt x="2414" y="1183"/>
                  </a:lnTo>
                  <a:lnTo>
                    <a:pt x="2333" y="1232"/>
                  </a:lnTo>
                  <a:lnTo>
                    <a:pt x="2252" y="1264"/>
                  </a:lnTo>
                  <a:lnTo>
                    <a:pt x="2203" y="1280"/>
                  </a:lnTo>
                  <a:lnTo>
                    <a:pt x="2187" y="1361"/>
                  </a:lnTo>
                  <a:lnTo>
                    <a:pt x="2187" y="1442"/>
                  </a:lnTo>
                  <a:lnTo>
                    <a:pt x="2171" y="1458"/>
                  </a:lnTo>
                  <a:lnTo>
                    <a:pt x="2219" y="1474"/>
                  </a:lnTo>
                  <a:lnTo>
                    <a:pt x="2236" y="1507"/>
                  </a:lnTo>
                  <a:lnTo>
                    <a:pt x="2236" y="1588"/>
                  </a:lnTo>
                  <a:lnTo>
                    <a:pt x="2203" y="1604"/>
                  </a:lnTo>
                  <a:lnTo>
                    <a:pt x="2187" y="1588"/>
                  </a:lnTo>
                  <a:lnTo>
                    <a:pt x="2187" y="1539"/>
                  </a:lnTo>
                  <a:lnTo>
                    <a:pt x="2171" y="1523"/>
                  </a:lnTo>
                  <a:lnTo>
                    <a:pt x="2155" y="1539"/>
                  </a:lnTo>
                  <a:lnTo>
                    <a:pt x="2155" y="1588"/>
                  </a:lnTo>
                  <a:lnTo>
                    <a:pt x="2139" y="1604"/>
                  </a:lnTo>
                  <a:lnTo>
                    <a:pt x="2106" y="1588"/>
                  </a:lnTo>
                  <a:lnTo>
                    <a:pt x="2042" y="1588"/>
                  </a:lnTo>
                  <a:lnTo>
                    <a:pt x="2090" y="1572"/>
                  </a:lnTo>
                  <a:lnTo>
                    <a:pt x="2090" y="1539"/>
                  </a:lnTo>
                  <a:lnTo>
                    <a:pt x="2058" y="1539"/>
                  </a:lnTo>
                  <a:lnTo>
                    <a:pt x="2009" y="1556"/>
                  </a:lnTo>
                  <a:lnTo>
                    <a:pt x="2009" y="1588"/>
                  </a:lnTo>
                  <a:lnTo>
                    <a:pt x="1977" y="1604"/>
                  </a:lnTo>
                  <a:lnTo>
                    <a:pt x="1960" y="1588"/>
                  </a:lnTo>
                  <a:lnTo>
                    <a:pt x="1928" y="1539"/>
                  </a:lnTo>
                  <a:lnTo>
                    <a:pt x="1879" y="1507"/>
                  </a:lnTo>
                  <a:lnTo>
                    <a:pt x="1928" y="1556"/>
                  </a:lnTo>
                  <a:lnTo>
                    <a:pt x="1928" y="1588"/>
                  </a:lnTo>
                  <a:lnTo>
                    <a:pt x="1895" y="1636"/>
                  </a:lnTo>
                  <a:lnTo>
                    <a:pt x="1863" y="1652"/>
                  </a:lnTo>
                  <a:lnTo>
                    <a:pt x="1815" y="1652"/>
                  </a:lnTo>
                  <a:lnTo>
                    <a:pt x="1799" y="1701"/>
                  </a:lnTo>
                  <a:lnTo>
                    <a:pt x="1766" y="1701"/>
                  </a:lnTo>
                  <a:lnTo>
                    <a:pt x="1718" y="1669"/>
                  </a:lnTo>
                  <a:lnTo>
                    <a:pt x="1701" y="1717"/>
                  </a:lnTo>
                  <a:lnTo>
                    <a:pt x="1669" y="1733"/>
                  </a:lnTo>
                  <a:lnTo>
                    <a:pt x="1620" y="1798"/>
                  </a:lnTo>
                  <a:lnTo>
                    <a:pt x="1604" y="1847"/>
                  </a:lnTo>
                  <a:lnTo>
                    <a:pt x="1571" y="1896"/>
                  </a:lnTo>
                  <a:lnTo>
                    <a:pt x="1523" y="1993"/>
                  </a:lnTo>
                  <a:lnTo>
                    <a:pt x="1507" y="2057"/>
                  </a:lnTo>
                  <a:lnTo>
                    <a:pt x="1475" y="2106"/>
                  </a:lnTo>
                  <a:lnTo>
                    <a:pt x="1361" y="2187"/>
                  </a:lnTo>
                  <a:lnTo>
                    <a:pt x="1312" y="2236"/>
                  </a:lnTo>
                  <a:lnTo>
                    <a:pt x="1296" y="2333"/>
                  </a:lnTo>
                  <a:lnTo>
                    <a:pt x="1247" y="2414"/>
                  </a:lnTo>
                  <a:lnTo>
                    <a:pt x="1183" y="2479"/>
                  </a:lnTo>
                  <a:lnTo>
                    <a:pt x="1199" y="2495"/>
                  </a:lnTo>
                  <a:lnTo>
                    <a:pt x="1183" y="2511"/>
                  </a:lnTo>
                  <a:lnTo>
                    <a:pt x="1151" y="2528"/>
                  </a:lnTo>
                  <a:lnTo>
                    <a:pt x="1199" y="2528"/>
                  </a:lnTo>
                  <a:lnTo>
                    <a:pt x="1215" y="2544"/>
                  </a:lnTo>
                  <a:lnTo>
                    <a:pt x="1183" y="2560"/>
                  </a:lnTo>
                  <a:lnTo>
                    <a:pt x="1118" y="2560"/>
                  </a:lnTo>
                  <a:lnTo>
                    <a:pt x="1021" y="2592"/>
                  </a:lnTo>
                  <a:lnTo>
                    <a:pt x="988" y="2641"/>
                  </a:lnTo>
                  <a:lnTo>
                    <a:pt x="972" y="2705"/>
                  </a:lnTo>
                  <a:lnTo>
                    <a:pt x="891" y="2738"/>
                  </a:lnTo>
                  <a:lnTo>
                    <a:pt x="907" y="2705"/>
                  </a:lnTo>
                  <a:lnTo>
                    <a:pt x="875" y="2673"/>
                  </a:lnTo>
                  <a:lnTo>
                    <a:pt x="891" y="2722"/>
                  </a:lnTo>
                  <a:lnTo>
                    <a:pt x="875" y="2754"/>
                  </a:lnTo>
                  <a:lnTo>
                    <a:pt x="827" y="2770"/>
                  </a:lnTo>
                  <a:lnTo>
                    <a:pt x="746" y="2852"/>
                  </a:lnTo>
                  <a:lnTo>
                    <a:pt x="648" y="2884"/>
                  </a:lnTo>
                  <a:lnTo>
                    <a:pt x="567" y="2900"/>
                  </a:lnTo>
                  <a:lnTo>
                    <a:pt x="519" y="2884"/>
                  </a:lnTo>
                  <a:lnTo>
                    <a:pt x="519" y="2852"/>
                  </a:lnTo>
                  <a:lnTo>
                    <a:pt x="438" y="2884"/>
                  </a:lnTo>
                  <a:lnTo>
                    <a:pt x="422" y="2884"/>
                  </a:lnTo>
                  <a:lnTo>
                    <a:pt x="470" y="2852"/>
                  </a:lnTo>
                  <a:lnTo>
                    <a:pt x="438" y="2819"/>
                  </a:lnTo>
                  <a:lnTo>
                    <a:pt x="373" y="2770"/>
                  </a:lnTo>
                  <a:lnTo>
                    <a:pt x="373" y="2722"/>
                  </a:lnTo>
                  <a:lnTo>
                    <a:pt x="357" y="2689"/>
                  </a:lnTo>
                  <a:lnTo>
                    <a:pt x="308" y="2689"/>
                  </a:lnTo>
                  <a:lnTo>
                    <a:pt x="275" y="2673"/>
                  </a:lnTo>
                  <a:lnTo>
                    <a:pt x="292" y="2641"/>
                  </a:lnTo>
                  <a:lnTo>
                    <a:pt x="275" y="2608"/>
                  </a:lnTo>
                  <a:lnTo>
                    <a:pt x="227" y="2576"/>
                  </a:lnTo>
                  <a:lnTo>
                    <a:pt x="195" y="2592"/>
                  </a:lnTo>
                  <a:lnTo>
                    <a:pt x="195" y="2625"/>
                  </a:lnTo>
                  <a:lnTo>
                    <a:pt x="162" y="2608"/>
                  </a:lnTo>
                  <a:lnTo>
                    <a:pt x="162" y="2592"/>
                  </a:lnTo>
                  <a:lnTo>
                    <a:pt x="81" y="2592"/>
                  </a:lnTo>
                  <a:lnTo>
                    <a:pt x="65" y="257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5" name="Freeform 64">
            <a:extLst>
              <a:ext uri="{FF2B5EF4-FFF2-40B4-BE49-F238E27FC236}">
                <a16:creationId xmlns:a16="http://schemas.microsoft.com/office/drawing/2014/main" id="{ADFE7471-8BE2-C643-AA7D-D4DAE0844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21859" y="3619798"/>
            <a:ext cx="1207887" cy="894660"/>
          </a:xfrm>
          <a:custGeom>
            <a:avLst/>
            <a:gdLst>
              <a:gd name="T0" fmla="*/ 6349 w 6449"/>
              <a:gd name="T1" fmla="*/ 48 h 4774"/>
              <a:gd name="T2" fmla="*/ 6004 w 6449"/>
              <a:gd name="T3" fmla="*/ 97 h 4774"/>
              <a:gd name="T4" fmla="*/ 5857 w 6449"/>
              <a:gd name="T5" fmla="*/ 97 h 4774"/>
              <a:gd name="T6" fmla="*/ 5610 w 6449"/>
              <a:gd name="T7" fmla="*/ 197 h 4774"/>
              <a:gd name="T8" fmla="*/ 5610 w 6449"/>
              <a:gd name="T9" fmla="*/ 393 h 4774"/>
              <a:gd name="T10" fmla="*/ 5512 w 6449"/>
              <a:gd name="T11" fmla="*/ 393 h 4774"/>
              <a:gd name="T12" fmla="*/ 5316 w 6449"/>
              <a:gd name="T13" fmla="*/ 491 h 4774"/>
              <a:gd name="T14" fmla="*/ 5168 w 6449"/>
              <a:gd name="T15" fmla="*/ 345 h 4774"/>
              <a:gd name="T16" fmla="*/ 5070 w 6449"/>
              <a:gd name="T17" fmla="*/ 245 h 4774"/>
              <a:gd name="T18" fmla="*/ 4676 w 6449"/>
              <a:gd name="T19" fmla="*/ 197 h 4774"/>
              <a:gd name="T20" fmla="*/ 4380 w 6449"/>
              <a:gd name="T21" fmla="*/ 197 h 4774"/>
              <a:gd name="T22" fmla="*/ 4183 w 6449"/>
              <a:gd name="T23" fmla="*/ 345 h 4774"/>
              <a:gd name="T24" fmla="*/ 4086 w 6449"/>
              <a:gd name="T25" fmla="*/ 442 h 4774"/>
              <a:gd name="T26" fmla="*/ 98 w 6449"/>
              <a:gd name="T27" fmla="*/ 3050 h 4774"/>
              <a:gd name="T28" fmla="*/ 345 w 6449"/>
              <a:gd name="T29" fmla="*/ 3050 h 4774"/>
              <a:gd name="T30" fmla="*/ 639 w 6449"/>
              <a:gd name="T31" fmla="*/ 3101 h 4774"/>
              <a:gd name="T32" fmla="*/ 739 w 6449"/>
              <a:gd name="T33" fmla="*/ 3198 h 4774"/>
              <a:gd name="T34" fmla="*/ 788 w 6449"/>
              <a:gd name="T35" fmla="*/ 3395 h 4774"/>
              <a:gd name="T36" fmla="*/ 885 w 6449"/>
              <a:gd name="T37" fmla="*/ 3298 h 4774"/>
              <a:gd name="T38" fmla="*/ 1033 w 6449"/>
              <a:gd name="T39" fmla="*/ 3346 h 4774"/>
              <a:gd name="T40" fmla="*/ 1230 w 6449"/>
              <a:gd name="T41" fmla="*/ 3543 h 4774"/>
              <a:gd name="T42" fmla="*/ 1279 w 6449"/>
              <a:gd name="T43" fmla="*/ 3641 h 4774"/>
              <a:gd name="T44" fmla="*/ 1526 w 6449"/>
              <a:gd name="T45" fmla="*/ 3789 h 4774"/>
              <a:gd name="T46" fmla="*/ 1772 w 6449"/>
              <a:gd name="T47" fmla="*/ 3986 h 4774"/>
              <a:gd name="T48" fmla="*/ 2018 w 6449"/>
              <a:gd name="T49" fmla="*/ 4085 h 4774"/>
              <a:gd name="T50" fmla="*/ 2018 w 6449"/>
              <a:gd name="T51" fmla="*/ 3986 h 4774"/>
              <a:gd name="T52" fmla="*/ 2263 w 6449"/>
              <a:gd name="T53" fmla="*/ 3937 h 4774"/>
              <a:gd name="T54" fmla="*/ 2608 w 6449"/>
              <a:gd name="T55" fmla="*/ 4035 h 4774"/>
              <a:gd name="T56" fmla="*/ 2805 w 6449"/>
              <a:gd name="T57" fmla="*/ 4035 h 4774"/>
              <a:gd name="T58" fmla="*/ 3101 w 6449"/>
              <a:gd name="T59" fmla="*/ 4085 h 4774"/>
              <a:gd name="T60" fmla="*/ 3248 w 6449"/>
              <a:gd name="T61" fmla="*/ 4035 h 4774"/>
              <a:gd name="T62" fmla="*/ 3298 w 6449"/>
              <a:gd name="T63" fmla="*/ 3986 h 4774"/>
              <a:gd name="T64" fmla="*/ 3445 w 6449"/>
              <a:gd name="T65" fmla="*/ 3986 h 4774"/>
              <a:gd name="T66" fmla="*/ 3593 w 6449"/>
              <a:gd name="T67" fmla="*/ 4134 h 4774"/>
              <a:gd name="T68" fmla="*/ 3641 w 6449"/>
              <a:gd name="T69" fmla="*/ 4428 h 4774"/>
              <a:gd name="T70" fmla="*/ 4577 w 6449"/>
              <a:gd name="T71" fmla="*/ 4725 h 4774"/>
              <a:gd name="T72" fmla="*/ 4626 w 6449"/>
              <a:gd name="T73" fmla="*/ 4380 h 4774"/>
              <a:gd name="T74" fmla="*/ 4676 w 6449"/>
              <a:gd name="T75" fmla="*/ 3986 h 4774"/>
              <a:gd name="T76" fmla="*/ 4922 w 6449"/>
              <a:gd name="T77" fmla="*/ 3641 h 4774"/>
              <a:gd name="T78" fmla="*/ 4971 w 6449"/>
              <a:gd name="T79" fmla="*/ 3592 h 4774"/>
              <a:gd name="T80" fmla="*/ 5020 w 6449"/>
              <a:gd name="T81" fmla="*/ 3543 h 4774"/>
              <a:gd name="T82" fmla="*/ 5020 w 6449"/>
              <a:gd name="T83" fmla="*/ 3395 h 4774"/>
              <a:gd name="T84" fmla="*/ 5168 w 6449"/>
              <a:gd name="T85" fmla="*/ 3101 h 4774"/>
              <a:gd name="T86" fmla="*/ 5216 w 6449"/>
              <a:gd name="T87" fmla="*/ 3002 h 4774"/>
              <a:gd name="T88" fmla="*/ 5267 w 6449"/>
              <a:gd name="T89" fmla="*/ 2904 h 4774"/>
              <a:gd name="T90" fmla="*/ 5364 w 6449"/>
              <a:gd name="T91" fmla="*/ 2756 h 4774"/>
              <a:gd name="T92" fmla="*/ 5464 w 6449"/>
              <a:gd name="T93" fmla="*/ 2608 h 4774"/>
              <a:gd name="T94" fmla="*/ 5709 w 6449"/>
              <a:gd name="T95" fmla="*/ 2362 h 4774"/>
              <a:gd name="T96" fmla="*/ 5758 w 6449"/>
              <a:gd name="T97" fmla="*/ 2313 h 4774"/>
              <a:gd name="T98" fmla="*/ 5906 w 6449"/>
              <a:gd name="T99" fmla="*/ 2165 h 4774"/>
              <a:gd name="T100" fmla="*/ 6103 w 6449"/>
              <a:gd name="T101" fmla="*/ 1672 h 4774"/>
              <a:gd name="T102" fmla="*/ 6152 w 6449"/>
              <a:gd name="T103" fmla="*/ 1329 h 4774"/>
              <a:gd name="T104" fmla="*/ 6300 w 6449"/>
              <a:gd name="T105" fmla="*/ 885 h 4774"/>
              <a:gd name="T106" fmla="*/ 6448 w 6449"/>
              <a:gd name="T107" fmla="*/ 345 h 4774"/>
              <a:gd name="T108" fmla="*/ 4232 w 6449"/>
              <a:gd name="T109" fmla="*/ 3691 h 4774"/>
              <a:gd name="T110" fmla="*/ 4183 w 6449"/>
              <a:gd name="T111" fmla="*/ 3789 h 4774"/>
              <a:gd name="T112" fmla="*/ 4086 w 6449"/>
              <a:gd name="T113" fmla="*/ 3986 h 4774"/>
              <a:gd name="T114" fmla="*/ 3986 w 6449"/>
              <a:gd name="T115" fmla="*/ 3888 h 4774"/>
              <a:gd name="T116" fmla="*/ 4134 w 6449"/>
              <a:gd name="T117" fmla="*/ 3592 h 4774"/>
              <a:gd name="T118" fmla="*/ 4331 w 6449"/>
              <a:gd name="T119" fmla="*/ 3691 h 47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449" h="4774">
                <a:moveTo>
                  <a:pt x="6448" y="197"/>
                </a:moveTo>
                <a:lnTo>
                  <a:pt x="6448" y="48"/>
                </a:lnTo>
                <a:lnTo>
                  <a:pt x="6398" y="0"/>
                </a:lnTo>
                <a:lnTo>
                  <a:pt x="6349" y="48"/>
                </a:lnTo>
                <a:lnTo>
                  <a:pt x="6251" y="48"/>
                </a:lnTo>
                <a:lnTo>
                  <a:pt x="6201" y="97"/>
                </a:lnTo>
                <a:lnTo>
                  <a:pt x="6054" y="97"/>
                </a:lnTo>
                <a:lnTo>
                  <a:pt x="6004" y="97"/>
                </a:lnTo>
                <a:lnTo>
                  <a:pt x="5955" y="48"/>
                </a:lnTo>
                <a:lnTo>
                  <a:pt x="5955" y="97"/>
                </a:lnTo>
                <a:lnTo>
                  <a:pt x="5906" y="48"/>
                </a:lnTo>
                <a:lnTo>
                  <a:pt x="5857" y="97"/>
                </a:lnTo>
                <a:lnTo>
                  <a:pt x="5807" y="97"/>
                </a:lnTo>
                <a:lnTo>
                  <a:pt x="5758" y="148"/>
                </a:lnTo>
                <a:lnTo>
                  <a:pt x="5709" y="148"/>
                </a:lnTo>
                <a:lnTo>
                  <a:pt x="5610" y="197"/>
                </a:lnTo>
                <a:lnTo>
                  <a:pt x="5661" y="245"/>
                </a:lnTo>
                <a:lnTo>
                  <a:pt x="5661" y="294"/>
                </a:lnTo>
                <a:lnTo>
                  <a:pt x="5661" y="393"/>
                </a:lnTo>
                <a:lnTo>
                  <a:pt x="5610" y="393"/>
                </a:lnTo>
                <a:lnTo>
                  <a:pt x="5561" y="393"/>
                </a:lnTo>
                <a:lnTo>
                  <a:pt x="5561" y="442"/>
                </a:lnTo>
                <a:lnTo>
                  <a:pt x="5512" y="393"/>
                </a:lnTo>
                <a:lnTo>
                  <a:pt x="5512" y="393"/>
                </a:lnTo>
                <a:lnTo>
                  <a:pt x="5413" y="393"/>
                </a:lnTo>
                <a:lnTo>
                  <a:pt x="5413" y="442"/>
                </a:lnTo>
                <a:lnTo>
                  <a:pt x="5364" y="491"/>
                </a:lnTo>
                <a:lnTo>
                  <a:pt x="5316" y="491"/>
                </a:lnTo>
                <a:lnTo>
                  <a:pt x="5316" y="491"/>
                </a:lnTo>
                <a:lnTo>
                  <a:pt x="5267" y="442"/>
                </a:lnTo>
                <a:lnTo>
                  <a:pt x="5267" y="393"/>
                </a:lnTo>
                <a:lnTo>
                  <a:pt x="5168" y="345"/>
                </a:lnTo>
                <a:lnTo>
                  <a:pt x="5168" y="345"/>
                </a:lnTo>
                <a:lnTo>
                  <a:pt x="5168" y="294"/>
                </a:lnTo>
                <a:lnTo>
                  <a:pt x="5119" y="294"/>
                </a:lnTo>
                <a:lnTo>
                  <a:pt x="5070" y="245"/>
                </a:lnTo>
                <a:lnTo>
                  <a:pt x="4971" y="245"/>
                </a:lnTo>
                <a:lnTo>
                  <a:pt x="4873" y="245"/>
                </a:lnTo>
                <a:lnTo>
                  <a:pt x="4774" y="197"/>
                </a:lnTo>
                <a:lnTo>
                  <a:pt x="4676" y="197"/>
                </a:lnTo>
                <a:lnTo>
                  <a:pt x="4528" y="245"/>
                </a:lnTo>
                <a:lnTo>
                  <a:pt x="4429" y="245"/>
                </a:lnTo>
                <a:lnTo>
                  <a:pt x="4429" y="197"/>
                </a:lnTo>
                <a:lnTo>
                  <a:pt x="4380" y="197"/>
                </a:lnTo>
                <a:lnTo>
                  <a:pt x="4331" y="245"/>
                </a:lnTo>
                <a:lnTo>
                  <a:pt x="4331" y="245"/>
                </a:lnTo>
                <a:lnTo>
                  <a:pt x="4282" y="294"/>
                </a:lnTo>
                <a:lnTo>
                  <a:pt x="4183" y="345"/>
                </a:lnTo>
                <a:lnTo>
                  <a:pt x="4134" y="393"/>
                </a:lnTo>
                <a:lnTo>
                  <a:pt x="4134" y="393"/>
                </a:lnTo>
                <a:lnTo>
                  <a:pt x="4086" y="442"/>
                </a:lnTo>
                <a:lnTo>
                  <a:pt x="4086" y="442"/>
                </a:lnTo>
                <a:lnTo>
                  <a:pt x="0" y="442"/>
                </a:lnTo>
                <a:lnTo>
                  <a:pt x="0" y="3002"/>
                </a:lnTo>
                <a:lnTo>
                  <a:pt x="49" y="3050"/>
                </a:lnTo>
                <a:lnTo>
                  <a:pt x="98" y="3050"/>
                </a:lnTo>
                <a:lnTo>
                  <a:pt x="148" y="3050"/>
                </a:lnTo>
                <a:lnTo>
                  <a:pt x="246" y="3101"/>
                </a:lnTo>
                <a:lnTo>
                  <a:pt x="295" y="3101"/>
                </a:lnTo>
                <a:lnTo>
                  <a:pt x="345" y="3050"/>
                </a:lnTo>
                <a:lnTo>
                  <a:pt x="394" y="3050"/>
                </a:lnTo>
                <a:lnTo>
                  <a:pt x="491" y="3050"/>
                </a:lnTo>
                <a:lnTo>
                  <a:pt x="591" y="3101"/>
                </a:lnTo>
                <a:lnTo>
                  <a:pt x="639" y="3101"/>
                </a:lnTo>
                <a:lnTo>
                  <a:pt x="639" y="3150"/>
                </a:lnTo>
                <a:lnTo>
                  <a:pt x="688" y="3150"/>
                </a:lnTo>
                <a:lnTo>
                  <a:pt x="688" y="3150"/>
                </a:lnTo>
                <a:lnTo>
                  <a:pt x="739" y="3198"/>
                </a:lnTo>
                <a:lnTo>
                  <a:pt x="688" y="3247"/>
                </a:lnTo>
                <a:lnTo>
                  <a:pt x="739" y="3298"/>
                </a:lnTo>
                <a:lnTo>
                  <a:pt x="788" y="3346"/>
                </a:lnTo>
                <a:lnTo>
                  <a:pt x="788" y="3395"/>
                </a:lnTo>
                <a:lnTo>
                  <a:pt x="836" y="3395"/>
                </a:lnTo>
                <a:lnTo>
                  <a:pt x="836" y="3395"/>
                </a:lnTo>
                <a:lnTo>
                  <a:pt x="885" y="3346"/>
                </a:lnTo>
                <a:lnTo>
                  <a:pt x="885" y="3298"/>
                </a:lnTo>
                <a:lnTo>
                  <a:pt x="936" y="3298"/>
                </a:lnTo>
                <a:lnTo>
                  <a:pt x="936" y="3298"/>
                </a:lnTo>
                <a:lnTo>
                  <a:pt x="936" y="3346"/>
                </a:lnTo>
                <a:lnTo>
                  <a:pt x="1033" y="3346"/>
                </a:lnTo>
                <a:lnTo>
                  <a:pt x="1132" y="3395"/>
                </a:lnTo>
                <a:lnTo>
                  <a:pt x="1181" y="3395"/>
                </a:lnTo>
                <a:lnTo>
                  <a:pt x="1230" y="3444"/>
                </a:lnTo>
                <a:lnTo>
                  <a:pt x="1230" y="3543"/>
                </a:lnTo>
                <a:lnTo>
                  <a:pt x="1230" y="3592"/>
                </a:lnTo>
                <a:lnTo>
                  <a:pt x="1230" y="3592"/>
                </a:lnTo>
                <a:lnTo>
                  <a:pt x="1279" y="3592"/>
                </a:lnTo>
                <a:lnTo>
                  <a:pt x="1279" y="3641"/>
                </a:lnTo>
                <a:lnTo>
                  <a:pt x="1329" y="3641"/>
                </a:lnTo>
                <a:lnTo>
                  <a:pt x="1329" y="3691"/>
                </a:lnTo>
                <a:lnTo>
                  <a:pt x="1378" y="3740"/>
                </a:lnTo>
                <a:lnTo>
                  <a:pt x="1526" y="3789"/>
                </a:lnTo>
                <a:lnTo>
                  <a:pt x="1624" y="3838"/>
                </a:lnTo>
                <a:lnTo>
                  <a:pt x="1673" y="3888"/>
                </a:lnTo>
                <a:lnTo>
                  <a:pt x="1723" y="3937"/>
                </a:lnTo>
                <a:lnTo>
                  <a:pt x="1772" y="3986"/>
                </a:lnTo>
                <a:lnTo>
                  <a:pt x="1821" y="4035"/>
                </a:lnTo>
                <a:lnTo>
                  <a:pt x="1870" y="4085"/>
                </a:lnTo>
                <a:lnTo>
                  <a:pt x="1969" y="4085"/>
                </a:lnTo>
                <a:lnTo>
                  <a:pt x="2018" y="4085"/>
                </a:lnTo>
                <a:lnTo>
                  <a:pt x="2018" y="4085"/>
                </a:lnTo>
                <a:lnTo>
                  <a:pt x="2018" y="4035"/>
                </a:lnTo>
                <a:lnTo>
                  <a:pt x="2018" y="4035"/>
                </a:lnTo>
                <a:lnTo>
                  <a:pt x="2018" y="3986"/>
                </a:lnTo>
                <a:lnTo>
                  <a:pt x="2066" y="3986"/>
                </a:lnTo>
                <a:lnTo>
                  <a:pt x="2117" y="3937"/>
                </a:lnTo>
                <a:lnTo>
                  <a:pt x="2166" y="3937"/>
                </a:lnTo>
                <a:lnTo>
                  <a:pt x="2263" y="3937"/>
                </a:lnTo>
                <a:lnTo>
                  <a:pt x="2363" y="3937"/>
                </a:lnTo>
                <a:lnTo>
                  <a:pt x="2411" y="3986"/>
                </a:lnTo>
                <a:lnTo>
                  <a:pt x="2460" y="4035"/>
                </a:lnTo>
                <a:lnTo>
                  <a:pt x="2608" y="4035"/>
                </a:lnTo>
                <a:lnTo>
                  <a:pt x="2657" y="4035"/>
                </a:lnTo>
                <a:lnTo>
                  <a:pt x="2756" y="4035"/>
                </a:lnTo>
                <a:lnTo>
                  <a:pt x="2756" y="4035"/>
                </a:lnTo>
                <a:lnTo>
                  <a:pt x="2805" y="4035"/>
                </a:lnTo>
                <a:lnTo>
                  <a:pt x="2854" y="4035"/>
                </a:lnTo>
                <a:lnTo>
                  <a:pt x="2953" y="4035"/>
                </a:lnTo>
                <a:lnTo>
                  <a:pt x="3002" y="4085"/>
                </a:lnTo>
                <a:lnTo>
                  <a:pt x="3101" y="4085"/>
                </a:lnTo>
                <a:lnTo>
                  <a:pt x="3150" y="4035"/>
                </a:lnTo>
                <a:lnTo>
                  <a:pt x="3150" y="4035"/>
                </a:lnTo>
                <a:lnTo>
                  <a:pt x="3199" y="4035"/>
                </a:lnTo>
                <a:lnTo>
                  <a:pt x="3248" y="4035"/>
                </a:lnTo>
                <a:lnTo>
                  <a:pt x="3248" y="4035"/>
                </a:lnTo>
                <a:lnTo>
                  <a:pt x="3248" y="4035"/>
                </a:lnTo>
                <a:lnTo>
                  <a:pt x="3298" y="3986"/>
                </a:lnTo>
                <a:lnTo>
                  <a:pt x="3298" y="3986"/>
                </a:lnTo>
                <a:lnTo>
                  <a:pt x="3347" y="3986"/>
                </a:lnTo>
                <a:lnTo>
                  <a:pt x="3347" y="4035"/>
                </a:lnTo>
                <a:lnTo>
                  <a:pt x="3396" y="4035"/>
                </a:lnTo>
                <a:lnTo>
                  <a:pt x="3445" y="3986"/>
                </a:lnTo>
                <a:lnTo>
                  <a:pt x="3445" y="3986"/>
                </a:lnTo>
                <a:lnTo>
                  <a:pt x="3544" y="4035"/>
                </a:lnTo>
                <a:lnTo>
                  <a:pt x="3593" y="4035"/>
                </a:lnTo>
                <a:lnTo>
                  <a:pt x="3593" y="4134"/>
                </a:lnTo>
                <a:lnTo>
                  <a:pt x="3641" y="4282"/>
                </a:lnTo>
                <a:lnTo>
                  <a:pt x="3692" y="4331"/>
                </a:lnTo>
                <a:lnTo>
                  <a:pt x="3692" y="4380"/>
                </a:lnTo>
                <a:lnTo>
                  <a:pt x="3641" y="4428"/>
                </a:lnTo>
                <a:lnTo>
                  <a:pt x="3692" y="4428"/>
                </a:lnTo>
                <a:lnTo>
                  <a:pt x="4577" y="4773"/>
                </a:lnTo>
                <a:lnTo>
                  <a:pt x="4577" y="4773"/>
                </a:lnTo>
                <a:lnTo>
                  <a:pt x="4577" y="4725"/>
                </a:lnTo>
                <a:lnTo>
                  <a:pt x="4626" y="4676"/>
                </a:lnTo>
                <a:lnTo>
                  <a:pt x="4577" y="4576"/>
                </a:lnTo>
                <a:lnTo>
                  <a:pt x="4577" y="4479"/>
                </a:lnTo>
                <a:lnTo>
                  <a:pt x="4626" y="4380"/>
                </a:lnTo>
                <a:lnTo>
                  <a:pt x="4626" y="4331"/>
                </a:lnTo>
                <a:lnTo>
                  <a:pt x="4676" y="4232"/>
                </a:lnTo>
                <a:lnTo>
                  <a:pt x="4676" y="4085"/>
                </a:lnTo>
                <a:lnTo>
                  <a:pt x="4676" y="3986"/>
                </a:lnTo>
                <a:lnTo>
                  <a:pt x="4725" y="3937"/>
                </a:lnTo>
                <a:lnTo>
                  <a:pt x="4774" y="3838"/>
                </a:lnTo>
                <a:lnTo>
                  <a:pt x="4823" y="3789"/>
                </a:lnTo>
                <a:lnTo>
                  <a:pt x="4922" y="3641"/>
                </a:lnTo>
                <a:lnTo>
                  <a:pt x="4922" y="3592"/>
                </a:lnTo>
                <a:lnTo>
                  <a:pt x="4922" y="3592"/>
                </a:lnTo>
                <a:lnTo>
                  <a:pt x="4971" y="3592"/>
                </a:lnTo>
                <a:lnTo>
                  <a:pt x="4971" y="3592"/>
                </a:lnTo>
                <a:lnTo>
                  <a:pt x="4971" y="3543"/>
                </a:lnTo>
                <a:lnTo>
                  <a:pt x="4971" y="3543"/>
                </a:lnTo>
                <a:lnTo>
                  <a:pt x="5020" y="3494"/>
                </a:lnTo>
                <a:lnTo>
                  <a:pt x="5020" y="3543"/>
                </a:lnTo>
                <a:lnTo>
                  <a:pt x="5020" y="3494"/>
                </a:lnTo>
                <a:lnTo>
                  <a:pt x="5020" y="3494"/>
                </a:lnTo>
                <a:lnTo>
                  <a:pt x="5020" y="3444"/>
                </a:lnTo>
                <a:lnTo>
                  <a:pt x="5020" y="3395"/>
                </a:lnTo>
                <a:lnTo>
                  <a:pt x="5070" y="3247"/>
                </a:lnTo>
                <a:lnTo>
                  <a:pt x="5070" y="3198"/>
                </a:lnTo>
                <a:lnTo>
                  <a:pt x="5119" y="3150"/>
                </a:lnTo>
                <a:lnTo>
                  <a:pt x="5168" y="3101"/>
                </a:lnTo>
                <a:lnTo>
                  <a:pt x="5267" y="3002"/>
                </a:lnTo>
                <a:lnTo>
                  <a:pt x="5216" y="3002"/>
                </a:lnTo>
                <a:lnTo>
                  <a:pt x="5216" y="3002"/>
                </a:lnTo>
                <a:lnTo>
                  <a:pt x="5216" y="3002"/>
                </a:lnTo>
                <a:lnTo>
                  <a:pt x="5216" y="3002"/>
                </a:lnTo>
                <a:lnTo>
                  <a:pt x="5267" y="3002"/>
                </a:lnTo>
                <a:lnTo>
                  <a:pt x="5267" y="2953"/>
                </a:lnTo>
                <a:lnTo>
                  <a:pt x="5267" y="2904"/>
                </a:lnTo>
                <a:lnTo>
                  <a:pt x="5316" y="2853"/>
                </a:lnTo>
                <a:lnTo>
                  <a:pt x="5267" y="2805"/>
                </a:lnTo>
                <a:lnTo>
                  <a:pt x="5316" y="2756"/>
                </a:lnTo>
                <a:lnTo>
                  <a:pt x="5364" y="2756"/>
                </a:lnTo>
                <a:lnTo>
                  <a:pt x="5364" y="2707"/>
                </a:lnTo>
                <a:lnTo>
                  <a:pt x="5364" y="2657"/>
                </a:lnTo>
                <a:lnTo>
                  <a:pt x="5413" y="2657"/>
                </a:lnTo>
                <a:lnTo>
                  <a:pt x="5464" y="2608"/>
                </a:lnTo>
                <a:lnTo>
                  <a:pt x="5464" y="2559"/>
                </a:lnTo>
                <a:lnTo>
                  <a:pt x="5561" y="2411"/>
                </a:lnTo>
                <a:lnTo>
                  <a:pt x="5610" y="2411"/>
                </a:lnTo>
                <a:lnTo>
                  <a:pt x="5709" y="2362"/>
                </a:lnTo>
                <a:lnTo>
                  <a:pt x="5758" y="2362"/>
                </a:lnTo>
                <a:lnTo>
                  <a:pt x="5709" y="2313"/>
                </a:lnTo>
                <a:lnTo>
                  <a:pt x="5709" y="2313"/>
                </a:lnTo>
                <a:lnTo>
                  <a:pt x="5758" y="2313"/>
                </a:lnTo>
                <a:lnTo>
                  <a:pt x="5758" y="2263"/>
                </a:lnTo>
                <a:lnTo>
                  <a:pt x="5807" y="2263"/>
                </a:lnTo>
                <a:lnTo>
                  <a:pt x="5906" y="2214"/>
                </a:lnTo>
                <a:lnTo>
                  <a:pt x="5906" y="2165"/>
                </a:lnTo>
                <a:lnTo>
                  <a:pt x="5906" y="2116"/>
                </a:lnTo>
                <a:lnTo>
                  <a:pt x="5906" y="2017"/>
                </a:lnTo>
                <a:lnTo>
                  <a:pt x="6054" y="1869"/>
                </a:lnTo>
                <a:lnTo>
                  <a:pt x="6103" y="1672"/>
                </a:lnTo>
                <a:lnTo>
                  <a:pt x="6152" y="1575"/>
                </a:lnTo>
                <a:lnTo>
                  <a:pt x="6152" y="1526"/>
                </a:lnTo>
                <a:lnTo>
                  <a:pt x="6201" y="1427"/>
                </a:lnTo>
                <a:lnTo>
                  <a:pt x="6152" y="1329"/>
                </a:lnTo>
                <a:lnTo>
                  <a:pt x="6152" y="1230"/>
                </a:lnTo>
                <a:lnTo>
                  <a:pt x="6251" y="1033"/>
                </a:lnTo>
                <a:lnTo>
                  <a:pt x="6251" y="935"/>
                </a:lnTo>
                <a:lnTo>
                  <a:pt x="6300" y="885"/>
                </a:lnTo>
                <a:lnTo>
                  <a:pt x="6349" y="688"/>
                </a:lnTo>
                <a:lnTo>
                  <a:pt x="6349" y="590"/>
                </a:lnTo>
                <a:lnTo>
                  <a:pt x="6398" y="442"/>
                </a:lnTo>
                <a:lnTo>
                  <a:pt x="6448" y="345"/>
                </a:lnTo>
                <a:lnTo>
                  <a:pt x="6448" y="245"/>
                </a:lnTo>
                <a:lnTo>
                  <a:pt x="6448" y="197"/>
                </a:lnTo>
                <a:close/>
                <a:moveTo>
                  <a:pt x="4282" y="3691"/>
                </a:moveTo>
                <a:lnTo>
                  <a:pt x="4232" y="3691"/>
                </a:lnTo>
                <a:lnTo>
                  <a:pt x="4183" y="3691"/>
                </a:lnTo>
                <a:lnTo>
                  <a:pt x="4183" y="3740"/>
                </a:lnTo>
                <a:lnTo>
                  <a:pt x="4183" y="3789"/>
                </a:lnTo>
                <a:lnTo>
                  <a:pt x="4183" y="3789"/>
                </a:lnTo>
                <a:lnTo>
                  <a:pt x="4134" y="3838"/>
                </a:lnTo>
                <a:lnTo>
                  <a:pt x="4134" y="3937"/>
                </a:lnTo>
                <a:lnTo>
                  <a:pt x="4134" y="3986"/>
                </a:lnTo>
                <a:lnTo>
                  <a:pt x="4086" y="3986"/>
                </a:lnTo>
                <a:lnTo>
                  <a:pt x="4035" y="3937"/>
                </a:lnTo>
                <a:lnTo>
                  <a:pt x="4035" y="3888"/>
                </a:lnTo>
                <a:lnTo>
                  <a:pt x="4035" y="3888"/>
                </a:lnTo>
                <a:lnTo>
                  <a:pt x="3986" y="3888"/>
                </a:lnTo>
                <a:lnTo>
                  <a:pt x="3986" y="3838"/>
                </a:lnTo>
                <a:lnTo>
                  <a:pt x="3986" y="3789"/>
                </a:lnTo>
                <a:lnTo>
                  <a:pt x="4035" y="3691"/>
                </a:lnTo>
                <a:lnTo>
                  <a:pt x="4134" y="3592"/>
                </a:lnTo>
                <a:lnTo>
                  <a:pt x="4183" y="3592"/>
                </a:lnTo>
                <a:lnTo>
                  <a:pt x="4183" y="3641"/>
                </a:lnTo>
                <a:lnTo>
                  <a:pt x="4232" y="3641"/>
                </a:lnTo>
                <a:lnTo>
                  <a:pt x="4331" y="3691"/>
                </a:lnTo>
                <a:lnTo>
                  <a:pt x="4282" y="3691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5A8FED75-AD6D-0D46-B237-B8DE8DF14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7685" y="1880598"/>
            <a:ext cx="1494293" cy="1834340"/>
          </a:xfrm>
          <a:custGeom>
            <a:avLst/>
            <a:gdLst>
              <a:gd name="T0" fmla="*/ 6103 w 7975"/>
              <a:gd name="T1" fmla="*/ 6201 h 9794"/>
              <a:gd name="T2" fmla="*/ 6793 w 7975"/>
              <a:gd name="T3" fmla="*/ 7037 h 9794"/>
              <a:gd name="T4" fmla="*/ 6694 w 7975"/>
              <a:gd name="T5" fmla="*/ 6890 h 9794"/>
              <a:gd name="T6" fmla="*/ 5660 w 7975"/>
              <a:gd name="T7" fmla="*/ 5265 h 9794"/>
              <a:gd name="T8" fmla="*/ 7777 w 7975"/>
              <a:gd name="T9" fmla="*/ 7972 h 9794"/>
              <a:gd name="T10" fmla="*/ 7777 w 7975"/>
              <a:gd name="T11" fmla="*/ 7579 h 9794"/>
              <a:gd name="T12" fmla="*/ 7727 w 7975"/>
              <a:gd name="T13" fmla="*/ 7824 h 9794"/>
              <a:gd name="T14" fmla="*/ 7875 w 7975"/>
              <a:gd name="T15" fmla="*/ 9056 h 9794"/>
              <a:gd name="T16" fmla="*/ 7875 w 7975"/>
              <a:gd name="T17" fmla="*/ 8859 h 9794"/>
              <a:gd name="T18" fmla="*/ 7875 w 7975"/>
              <a:gd name="T19" fmla="*/ 8809 h 9794"/>
              <a:gd name="T20" fmla="*/ 787 w 7975"/>
              <a:gd name="T21" fmla="*/ 3592 h 9794"/>
              <a:gd name="T22" fmla="*/ 739 w 7975"/>
              <a:gd name="T23" fmla="*/ 3347 h 9794"/>
              <a:gd name="T24" fmla="*/ 639 w 7975"/>
              <a:gd name="T25" fmla="*/ 3347 h 9794"/>
              <a:gd name="T26" fmla="*/ 7777 w 7975"/>
              <a:gd name="T27" fmla="*/ 8908 h 9794"/>
              <a:gd name="T28" fmla="*/ 7678 w 7975"/>
              <a:gd name="T29" fmla="*/ 8120 h 9794"/>
              <a:gd name="T30" fmla="*/ 7432 w 7975"/>
              <a:gd name="T31" fmla="*/ 7627 h 9794"/>
              <a:gd name="T32" fmla="*/ 7087 w 7975"/>
              <a:gd name="T33" fmla="*/ 7234 h 9794"/>
              <a:gd name="T34" fmla="*/ 6645 w 7975"/>
              <a:gd name="T35" fmla="*/ 6988 h 9794"/>
              <a:gd name="T36" fmla="*/ 6448 w 7975"/>
              <a:gd name="T37" fmla="*/ 6349 h 9794"/>
              <a:gd name="T38" fmla="*/ 6202 w 7975"/>
              <a:gd name="T39" fmla="*/ 6300 h 9794"/>
              <a:gd name="T40" fmla="*/ 6103 w 7975"/>
              <a:gd name="T41" fmla="*/ 6397 h 9794"/>
              <a:gd name="T42" fmla="*/ 5857 w 7975"/>
              <a:gd name="T43" fmla="*/ 6004 h 9794"/>
              <a:gd name="T44" fmla="*/ 5561 w 7975"/>
              <a:gd name="T45" fmla="*/ 5561 h 9794"/>
              <a:gd name="T46" fmla="*/ 5512 w 7975"/>
              <a:gd name="T47" fmla="*/ 5265 h 9794"/>
              <a:gd name="T48" fmla="*/ 5070 w 7975"/>
              <a:gd name="T49" fmla="*/ 5068 h 9794"/>
              <a:gd name="T50" fmla="*/ 4774 w 7975"/>
              <a:gd name="T51" fmla="*/ 4822 h 9794"/>
              <a:gd name="T52" fmla="*/ 4380 w 7975"/>
              <a:gd name="T53" fmla="*/ 4674 h 9794"/>
              <a:gd name="T54" fmla="*/ 4085 w 7975"/>
              <a:gd name="T55" fmla="*/ 4232 h 9794"/>
              <a:gd name="T56" fmla="*/ 3986 w 7975"/>
              <a:gd name="T57" fmla="*/ 3544 h 9794"/>
              <a:gd name="T58" fmla="*/ 3789 w 7975"/>
              <a:gd name="T59" fmla="*/ 3199 h 9794"/>
              <a:gd name="T60" fmla="*/ 3692 w 7975"/>
              <a:gd name="T61" fmla="*/ 2608 h 9794"/>
              <a:gd name="T62" fmla="*/ 3347 w 7975"/>
              <a:gd name="T63" fmla="*/ 2214 h 9794"/>
              <a:gd name="T64" fmla="*/ 2953 w 7975"/>
              <a:gd name="T65" fmla="*/ 2214 h 9794"/>
              <a:gd name="T66" fmla="*/ 2805 w 7975"/>
              <a:gd name="T67" fmla="*/ 1573 h 9794"/>
              <a:gd name="T68" fmla="*/ 2608 w 7975"/>
              <a:gd name="T69" fmla="*/ 1181 h 9794"/>
              <a:gd name="T70" fmla="*/ 2510 w 7975"/>
              <a:gd name="T71" fmla="*/ 934 h 9794"/>
              <a:gd name="T72" fmla="*/ 2411 w 7975"/>
              <a:gd name="T73" fmla="*/ 491 h 9794"/>
              <a:gd name="T74" fmla="*/ 2214 w 7975"/>
              <a:gd name="T75" fmla="*/ 443 h 9794"/>
              <a:gd name="T76" fmla="*/ 2017 w 7975"/>
              <a:gd name="T77" fmla="*/ 1033 h 9794"/>
              <a:gd name="T78" fmla="*/ 1969 w 7975"/>
              <a:gd name="T79" fmla="*/ 1328 h 9794"/>
              <a:gd name="T80" fmla="*/ 1920 w 7975"/>
              <a:gd name="T81" fmla="*/ 1427 h 9794"/>
              <a:gd name="T82" fmla="*/ 1821 w 7975"/>
              <a:gd name="T83" fmla="*/ 2066 h 9794"/>
              <a:gd name="T84" fmla="*/ 1772 w 7975"/>
              <a:gd name="T85" fmla="*/ 2854 h 9794"/>
              <a:gd name="T86" fmla="*/ 1477 w 7975"/>
              <a:gd name="T87" fmla="*/ 3690 h 9794"/>
              <a:gd name="T88" fmla="*/ 984 w 7975"/>
              <a:gd name="T89" fmla="*/ 3887 h 9794"/>
              <a:gd name="T90" fmla="*/ 493 w 7975"/>
              <a:gd name="T91" fmla="*/ 3544 h 9794"/>
              <a:gd name="T92" fmla="*/ 0 w 7975"/>
              <a:gd name="T93" fmla="*/ 3347 h 9794"/>
              <a:gd name="T94" fmla="*/ 5660 w 7975"/>
              <a:gd name="T95" fmla="*/ 9695 h 9794"/>
              <a:gd name="T96" fmla="*/ 5955 w 7975"/>
              <a:gd name="T97" fmla="*/ 9547 h 9794"/>
              <a:gd name="T98" fmla="*/ 6645 w 7975"/>
              <a:gd name="T99" fmla="*/ 9596 h 9794"/>
              <a:gd name="T100" fmla="*/ 6842 w 7975"/>
              <a:gd name="T101" fmla="*/ 9793 h 9794"/>
              <a:gd name="T102" fmla="*/ 7087 w 7975"/>
              <a:gd name="T103" fmla="*/ 9695 h 9794"/>
              <a:gd name="T104" fmla="*/ 7284 w 7975"/>
              <a:gd name="T105" fmla="*/ 9450 h 9794"/>
              <a:gd name="T106" fmla="*/ 7580 w 7975"/>
              <a:gd name="T107" fmla="*/ 9399 h 9794"/>
              <a:gd name="T108" fmla="*/ 5612 w 7975"/>
              <a:gd name="T109" fmla="*/ 5216 h 9794"/>
              <a:gd name="T110" fmla="*/ 5612 w 7975"/>
              <a:gd name="T111" fmla="*/ 5216 h 9794"/>
              <a:gd name="T112" fmla="*/ 4134 w 7975"/>
              <a:gd name="T113" fmla="*/ 4232 h 9794"/>
              <a:gd name="T114" fmla="*/ 4233 w 7975"/>
              <a:gd name="T115" fmla="*/ 4232 h 9794"/>
              <a:gd name="T116" fmla="*/ 2214 w 7975"/>
              <a:gd name="T117" fmla="*/ 49 h 9794"/>
              <a:gd name="T118" fmla="*/ 2117 w 7975"/>
              <a:gd name="T119" fmla="*/ 394 h 9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975" h="9794">
                <a:moveTo>
                  <a:pt x="6399" y="6300"/>
                </a:moveTo>
                <a:lnTo>
                  <a:pt x="6448" y="6300"/>
                </a:lnTo>
                <a:lnTo>
                  <a:pt x="6399" y="6249"/>
                </a:lnTo>
                <a:lnTo>
                  <a:pt x="6399" y="6249"/>
                </a:lnTo>
                <a:lnTo>
                  <a:pt x="6399" y="6300"/>
                </a:lnTo>
                <a:close/>
                <a:moveTo>
                  <a:pt x="6103" y="6249"/>
                </a:moveTo>
                <a:lnTo>
                  <a:pt x="6103" y="6201"/>
                </a:lnTo>
                <a:lnTo>
                  <a:pt x="6103" y="6152"/>
                </a:lnTo>
                <a:lnTo>
                  <a:pt x="6103" y="6201"/>
                </a:lnTo>
                <a:lnTo>
                  <a:pt x="6054" y="6201"/>
                </a:lnTo>
                <a:lnTo>
                  <a:pt x="6103" y="6249"/>
                </a:lnTo>
                <a:close/>
                <a:moveTo>
                  <a:pt x="6793" y="7037"/>
                </a:moveTo>
                <a:lnTo>
                  <a:pt x="6793" y="7037"/>
                </a:lnTo>
                <a:lnTo>
                  <a:pt x="6793" y="7037"/>
                </a:lnTo>
                <a:lnTo>
                  <a:pt x="6793" y="6988"/>
                </a:lnTo>
                <a:lnTo>
                  <a:pt x="6793" y="6988"/>
                </a:lnTo>
                <a:lnTo>
                  <a:pt x="6793" y="6939"/>
                </a:lnTo>
                <a:lnTo>
                  <a:pt x="6742" y="6939"/>
                </a:lnTo>
                <a:lnTo>
                  <a:pt x="6742" y="6939"/>
                </a:lnTo>
                <a:lnTo>
                  <a:pt x="6742" y="6890"/>
                </a:lnTo>
                <a:lnTo>
                  <a:pt x="6694" y="6890"/>
                </a:lnTo>
                <a:lnTo>
                  <a:pt x="6694" y="6939"/>
                </a:lnTo>
                <a:lnTo>
                  <a:pt x="6742" y="7037"/>
                </a:lnTo>
                <a:lnTo>
                  <a:pt x="6793" y="7037"/>
                </a:lnTo>
                <a:close/>
                <a:moveTo>
                  <a:pt x="5612" y="5265"/>
                </a:moveTo>
                <a:lnTo>
                  <a:pt x="5660" y="5265"/>
                </a:lnTo>
                <a:lnTo>
                  <a:pt x="5660" y="5265"/>
                </a:lnTo>
                <a:lnTo>
                  <a:pt x="5660" y="5265"/>
                </a:lnTo>
                <a:lnTo>
                  <a:pt x="5612" y="5216"/>
                </a:lnTo>
                <a:lnTo>
                  <a:pt x="5612" y="5216"/>
                </a:lnTo>
                <a:lnTo>
                  <a:pt x="5612" y="5265"/>
                </a:lnTo>
                <a:close/>
                <a:moveTo>
                  <a:pt x="7727" y="8070"/>
                </a:moveTo>
                <a:lnTo>
                  <a:pt x="7727" y="8070"/>
                </a:lnTo>
                <a:lnTo>
                  <a:pt x="7727" y="8021"/>
                </a:lnTo>
                <a:lnTo>
                  <a:pt x="7777" y="7972"/>
                </a:lnTo>
                <a:lnTo>
                  <a:pt x="7875" y="7727"/>
                </a:lnTo>
                <a:lnTo>
                  <a:pt x="7875" y="7678"/>
                </a:lnTo>
                <a:lnTo>
                  <a:pt x="7826" y="7627"/>
                </a:lnTo>
                <a:lnTo>
                  <a:pt x="7826" y="7530"/>
                </a:lnTo>
                <a:lnTo>
                  <a:pt x="7826" y="7530"/>
                </a:lnTo>
                <a:lnTo>
                  <a:pt x="7777" y="7530"/>
                </a:lnTo>
                <a:lnTo>
                  <a:pt x="7777" y="7579"/>
                </a:lnTo>
                <a:lnTo>
                  <a:pt x="7777" y="7579"/>
                </a:lnTo>
                <a:lnTo>
                  <a:pt x="7777" y="7579"/>
                </a:lnTo>
                <a:lnTo>
                  <a:pt x="7826" y="7627"/>
                </a:lnTo>
                <a:lnTo>
                  <a:pt x="7777" y="7678"/>
                </a:lnTo>
                <a:lnTo>
                  <a:pt x="7777" y="7727"/>
                </a:lnTo>
                <a:lnTo>
                  <a:pt x="7678" y="7776"/>
                </a:lnTo>
                <a:lnTo>
                  <a:pt x="7727" y="7824"/>
                </a:lnTo>
                <a:lnTo>
                  <a:pt x="7727" y="7875"/>
                </a:lnTo>
                <a:lnTo>
                  <a:pt x="7678" y="7924"/>
                </a:lnTo>
                <a:lnTo>
                  <a:pt x="7678" y="7972"/>
                </a:lnTo>
                <a:lnTo>
                  <a:pt x="7678" y="8070"/>
                </a:lnTo>
                <a:lnTo>
                  <a:pt x="7727" y="8070"/>
                </a:lnTo>
                <a:close/>
                <a:moveTo>
                  <a:pt x="7875" y="8957"/>
                </a:moveTo>
                <a:lnTo>
                  <a:pt x="7875" y="9056"/>
                </a:lnTo>
                <a:lnTo>
                  <a:pt x="7875" y="9056"/>
                </a:lnTo>
                <a:lnTo>
                  <a:pt x="7924" y="9056"/>
                </a:lnTo>
                <a:lnTo>
                  <a:pt x="7974" y="8957"/>
                </a:lnTo>
                <a:lnTo>
                  <a:pt x="7924" y="8908"/>
                </a:lnTo>
                <a:lnTo>
                  <a:pt x="7924" y="8908"/>
                </a:lnTo>
                <a:lnTo>
                  <a:pt x="7875" y="8957"/>
                </a:lnTo>
                <a:close/>
                <a:moveTo>
                  <a:pt x="7875" y="8859"/>
                </a:moveTo>
                <a:lnTo>
                  <a:pt x="7924" y="8859"/>
                </a:lnTo>
                <a:lnTo>
                  <a:pt x="7875" y="8809"/>
                </a:lnTo>
                <a:lnTo>
                  <a:pt x="7924" y="8711"/>
                </a:lnTo>
                <a:lnTo>
                  <a:pt x="7924" y="8711"/>
                </a:lnTo>
                <a:lnTo>
                  <a:pt x="7875" y="8760"/>
                </a:lnTo>
                <a:lnTo>
                  <a:pt x="7875" y="8760"/>
                </a:lnTo>
                <a:lnTo>
                  <a:pt x="7875" y="8809"/>
                </a:lnTo>
                <a:lnTo>
                  <a:pt x="7875" y="8859"/>
                </a:lnTo>
                <a:close/>
                <a:moveTo>
                  <a:pt x="739" y="3592"/>
                </a:moveTo>
                <a:lnTo>
                  <a:pt x="690" y="3641"/>
                </a:lnTo>
                <a:lnTo>
                  <a:pt x="739" y="3641"/>
                </a:lnTo>
                <a:lnTo>
                  <a:pt x="739" y="3641"/>
                </a:lnTo>
                <a:lnTo>
                  <a:pt x="787" y="3641"/>
                </a:lnTo>
                <a:lnTo>
                  <a:pt x="787" y="3592"/>
                </a:lnTo>
                <a:lnTo>
                  <a:pt x="739" y="3592"/>
                </a:lnTo>
                <a:close/>
                <a:moveTo>
                  <a:pt x="639" y="3444"/>
                </a:moveTo>
                <a:lnTo>
                  <a:pt x="639" y="3444"/>
                </a:lnTo>
                <a:lnTo>
                  <a:pt x="690" y="3444"/>
                </a:lnTo>
                <a:lnTo>
                  <a:pt x="690" y="3396"/>
                </a:lnTo>
                <a:lnTo>
                  <a:pt x="739" y="3396"/>
                </a:lnTo>
                <a:lnTo>
                  <a:pt x="739" y="3347"/>
                </a:lnTo>
                <a:lnTo>
                  <a:pt x="787" y="3347"/>
                </a:lnTo>
                <a:lnTo>
                  <a:pt x="836" y="3347"/>
                </a:lnTo>
                <a:lnTo>
                  <a:pt x="787" y="3296"/>
                </a:lnTo>
                <a:lnTo>
                  <a:pt x="787" y="3296"/>
                </a:lnTo>
                <a:lnTo>
                  <a:pt x="739" y="3296"/>
                </a:lnTo>
                <a:lnTo>
                  <a:pt x="639" y="3296"/>
                </a:lnTo>
                <a:lnTo>
                  <a:pt x="639" y="3347"/>
                </a:lnTo>
                <a:lnTo>
                  <a:pt x="591" y="3396"/>
                </a:lnTo>
                <a:lnTo>
                  <a:pt x="591" y="3444"/>
                </a:lnTo>
                <a:lnTo>
                  <a:pt x="591" y="3444"/>
                </a:lnTo>
                <a:lnTo>
                  <a:pt x="639" y="3444"/>
                </a:lnTo>
                <a:close/>
                <a:moveTo>
                  <a:pt x="7924" y="9154"/>
                </a:moveTo>
                <a:lnTo>
                  <a:pt x="7875" y="9105"/>
                </a:lnTo>
                <a:lnTo>
                  <a:pt x="7777" y="8908"/>
                </a:lnTo>
                <a:lnTo>
                  <a:pt x="7727" y="8809"/>
                </a:lnTo>
                <a:lnTo>
                  <a:pt x="7777" y="8711"/>
                </a:lnTo>
                <a:lnTo>
                  <a:pt x="7727" y="8366"/>
                </a:lnTo>
                <a:lnTo>
                  <a:pt x="7777" y="8169"/>
                </a:lnTo>
                <a:lnTo>
                  <a:pt x="7727" y="8169"/>
                </a:lnTo>
                <a:lnTo>
                  <a:pt x="7678" y="8120"/>
                </a:lnTo>
                <a:lnTo>
                  <a:pt x="7678" y="8120"/>
                </a:lnTo>
                <a:lnTo>
                  <a:pt x="7629" y="8021"/>
                </a:lnTo>
                <a:lnTo>
                  <a:pt x="7629" y="7924"/>
                </a:lnTo>
                <a:lnTo>
                  <a:pt x="7580" y="7824"/>
                </a:lnTo>
                <a:lnTo>
                  <a:pt x="7481" y="7776"/>
                </a:lnTo>
                <a:lnTo>
                  <a:pt x="7481" y="7727"/>
                </a:lnTo>
                <a:lnTo>
                  <a:pt x="7432" y="7678"/>
                </a:lnTo>
                <a:lnTo>
                  <a:pt x="7432" y="7627"/>
                </a:lnTo>
                <a:lnTo>
                  <a:pt x="7383" y="7579"/>
                </a:lnTo>
                <a:lnTo>
                  <a:pt x="7333" y="7530"/>
                </a:lnTo>
                <a:lnTo>
                  <a:pt x="7333" y="7530"/>
                </a:lnTo>
                <a:lnTo>
                  <a:pt x="7235" y="7481"/>
                </a:lnTo>
                <a:lnTo>
                  <a:pt x="7187" y="7431"/>
                </a:lnTo>
                <a:lnTo>
                  <a:pt x="7136" y="7284"/>
                </a:lnTo>
                <a:lnTo>
                  <a:pt x="7087" y="7234"/>
                </a:lnTo>
                <a:lnTo>
                  <a:pt x="6990" y="7185"/>
                </a:lnTo>
                <a:lnTo>
                  <a:pt x="6939" y="7185"/>
                </a:lnTo>
                <a:lnTo>
                  <a:pt x="6890" y="7185"/>
                </a:lnTo>
                <a:lnTo>
                  <a:pt x="6793" y="7087"/>
                </a:lnTo>
                <a:lnTo>
                  <a:pt x="6742" y="7087"/>
                </a:lnTo>
                <a:lnTo>
                  <a:pt x="6694" y="7037"/>
                </a:lnTo>
                <a:lnTo>
                  <a:pt x="6645" y="6988"/>
                </a:lnTo>
                <a:lnTo>
                  <a:pt x="6596" y="6939"/>
                </a:lnTo>
                <a:lnTo>
                  <a:pt x="6596" y="6890"/>
                </a:lnTo>
                <a:lnTo>
                  <a:pt x="6546" y="6742"/>
                </a:lnTo>
                <a:lnTo>
                  <a:pt x="6546" y="6594"/>
                </a:lnTo>
                <a:lnTo>
                  <a:pt x="6546" y="6446"/>
                </a:lnTo>
                <a:lnTo>
                  <a:pt x="6497" y="6349"/>
                </a:lnTo>
                <a:lnTo>
                  <a:pt x="6448" y="6349"/>
                </a:lnTo>
                <a:lnTo>
                  <a:pt x="6448" y="6349"/>
                </a:lnTo>
                <a:lnTo>
                  <a:pt x="6448" y="6397"/>
                </a:lnTo>
                <a:lnTo>
                  <a:pt x="6448" y="6446"/>
                </a:lnTo>
                <a:lnTo>
                  <a:pt x="6399" y="6446"/>
                </a:lnTo>
                <a:lnTo>
                  <a:pt x="6349" y="6397"/>
                </a:lnTo>
                <a:lnTo>
                  <a:pt x="6251" y="6349"/>
                </a:lnTo>
                <a:lnTo>
                  <a:pt x="6202" y="6300"/>
                </a:lnTo>
                <a:lnTo>
                  <a:pt x="6202" y="6249"/>
                </a:lnTo>
                <a:lnTo>
                  <a:pt x="6152" y="6249"/>
                </a:lnTo>
                <a:lnTo>
                  <a:pt x="6152" y="6249"/>
                </a:lnTo>
                <a:lnTo>
                  <a:pt x="6103" y="6300"/>
                </a:lnTo>
                <a:lnTo>
                  <a:pt x="6152" y="6397"/>
                </a:lnTo>
                <a:lnTo>
                  <a:pt x="6152" y="6446"/>
                </a:lnTo>
                <a:lnTo>
                  <a:pt x="6103" y="6397"/>
                </a:lnTo>
                <a:lnTo>
                  <a:pt x="6054" y="6349"/>
                </a:lnTo>
                <a:lnTo>
                  <a:pt x="6005" y="6349"/>
                </a:lnTo>
                <a:lnTo>
                  <a:pt x="6005" y="6397"/>
                </a:lnTo>
                <a:lnTo>
                  <a:pt x="5955" y="6300"/>
                </a:lnTo>
                <a:lnTo>
                  <a:pt x="5955" y="6300"/>
                </a:lnTo>
                <a:lnTo>
                  <a:pt x="5906" y="6152"/>
                </a:lnTo>
                <a:lnTo>
                  <a:pt x="5857" y="6004"/>
                </a:lnTo>
                <a:lnTo>
                  <a:pt x="5857" y="5955"/>
                </a:lnTo>
                <a:lnTo>
                  <a:pt x="5808" y="5856"/>
                </a:lnTo>
                <a:lnTo>
                  <a:pt x="5758" y="5807"/>
                </a:lnTo>
                <a:lnTo>
                  <a:pt x="5758" y="5758"/>
                </a:lnTo>
                <a:lnTo>
                  <a:pt x="5758" y="5709"/>
                </a:lnTo>
                <a:lnTo>
                  <a:pt x="5660" y="5610"/>
                </a:lnTo>
                <a:lnTo>
                  <a:pt x="5561" y="5561"/>
                </a:lnTo>
                <a:lnTo>
                  <a:pt x="5512" y="5512"/>
                </a:lnTo>
                <a:lnTo>
                  <a:pt x="5463" y="5413"/>
                </a:lnTo>
                <a:lnTo>
                  <a:pt x="5512" y="5364"/>
                </a:lnTo>
                <a:lnTo>
                  <a:pt x="5512" y="5364"/>
                </a:lnTo>
                <a:lnTo>
                  <a:pt x="5561" y="5364"/>
                </a:lnTo>
                <a:lnTo>
                  <a:pt x="5561" y="5315"/>
                </a:lnTo>
                <a:lnTo>
                  <a:pt x="5512" y="5265"/>
                </a:lnTo>
                <a:lnTo>
                  <a:pt x="5415" y="5216"/>
                </a:lnTo>
                <a:lnTo>
                  <a:pt x="5364" y="5167"/>
                </a:lnTo>
                <a:lnTo>
                  <a:pt x="5315" y="5167"/>
                </a:lnTo>
                <a:lnTo>
                  <a:pt x="5218" y="5119"/>
                </a:lnTo>
                <a:lnTo>
                  <a:pt x="5167" y="5068"/>
                </a:lnTo>
                <a:lnTo>
                  <a:pt x="5119" y="5068"/>
                </a:lnTo>
                <a:lnTo>
                  <a:pt x="5070" y="5068"/>
                </a:lnTo>
                <a:lnTo>
                  <a:pt x="5021" y="5019"/>
                </a:lnTo>
                <a:lnTo>
                  <a:pt x="4971" y="5019"/>
                </a:lnTo>
                <a:lnTo>
                  <a:pt x="4922" y="4922"/>
                </a:lnTo>
                <a:lnTo>
                  <a:pt x="4873" y="4871"/>
                </a:lnTo>
                <a:lnTo>
                  <a:pt x="4824" y="4822"/>
                </a:lnTo>
                <a:lnTo>
                  <a:pt x="4824" y="4822"/>
                </a:lnTo>
                <a:lnTo>
                  <a:pt x="4774" y="4822"/>
                </a:lnTo>
                <a:lnTo>
                  <a:pt x="4725" y="4822"/>
                </a:lnTo>
                <a:lnTo>
                  <a:pt x="4676" y="4822"/>
                </a:lnTo>
                <a:lnTo>
                  <a:pt x="4676" y="4774"/>
                </a:lnTo>
                <a:lnTo>
                  <a:pt x="4627" y="4725"/>
                </a:lnTo>
                <a:lnTo>
                  <a:pt x="4528" y="4725"/>
                </a:lnTo>
                <a:lnTo>
                  <a:pt x="4430" y="4725"/>
                </a:lnTo>
                <a:lnTo>
                  <a:pt x="4380" y="4674"/>
                </a:lnTo>
                <a:lnTo>
                  <a:pt x="4331" y="4626"/>
                </a:lnTo>
                <a:lnTo>
                  <a:pt x="4282" y="4577"/>
                </a:lnTo>
                <a:lnTo>
                  <a:pt x="4233" y="4528"/>
                </a:lnTo>
                <a:lnTo>
                  <a:pt x="4233" y="4429"/>
                </a:lnTo>
                <a:lnTo>
                  <a:pt x="4282" y="4380"/>
                </a:lnTo>
                <a:lnTo>
                  <a:pt x="4183" y="4380"/>
                </a:lnTo>
                <a:lnTo>
                  <a:pt x="4085" y="4232"/>
                </a:lnTo>
                <a:lnTo>
                  <a:pt x="4085" y="4183"/>
                </a:lnTo>
                <a:lnTo>
                  <a:pt x="4134" y="4084"/>
                </a:lnTo>
                <a:lnTo>
                  <a:pt x="4134" y="3887"/>
                </a:lnTo>
                <a:lnTo>
                  <a:pt x="4134" y="3789"/>
                </a:lnTo>
                <a:lnTo>
                  <a:pt x="4037" y="3641"/>
                </a:lnTo>
                <a:lnTo>
                  <a:pt x="4037" y="3544"/>
                </a:lnTo>
                <a:lnTo>
                  <a:pt x="3986" y="3544"/>
                </a:lnTo>
                <a:lnTo>
                  <a:pt x="3986" y="3544"/>
                </a:lnTo>
                <a:lnTo>
                  <a:pt x="3889" y="3444"/>
                </a:lnTo>
                <a:lnTo>
                  <a:pt x="3840" y="3396"/>
                </a:lnTo>
                <a:lnTo>
                  <a:pt x="3840" y="3347"/>
                </a:lnTo>
                <a:lnTo>
                  <a:pt x="3789" y="3296"/>
                </a:lnTo>
                <a:lnTo>
                  <a:pt x="3789" y="3248"/>
                </a:lnTo>
                <a:lnTo>
                  <a:pt x="3789" y="3199"/>
                </a:lnTo>
                <a:lnTo>
                  <a:pt x="3789" y="3099"/>
                </a:lnTo>
                <a:lnTo>
                  <a:pt x="3789" y="3002"/>
                </a:lnTo>
                <a:lnTo>
                  <a:pt x="3740" y="2903"/>
                </a:lnTo>
                <a:lnTo>
                  <a:pt x="3740" y="2805"/>
                </a:lnTo>
                <a:lnTo>
                  <a:pt x="3740" y="2706"/>
                </a:lnTo>
                <a:lnTo>
                  <a:pt x="3740" y="2657"/>
                </a:lnTo>
                <a:lnTo>
                  <a:pt x="3692" y="2608"/>
                </a:lnTo>
                <a:lnTo>
                  <a:pt x="3740" y="2559"/>
                </a:lnTo>
                <a:lnTo>
                  <a:pt x="3740" y="2509"/>
                </a:lnTo>
                <a:lnTo>
                  <a:pt x="3692" y="2460"/>
                </a:lnTo>
                <a:lnTo>
                  <a:pt x="3592" y="2460"/>
                </a:lnTo>
                <a:lnTo>
                  <a:pt x="3544" y="2411"/>
                </a:lnTo>
                <a:lnTo>
                  <a:pt x="3396" y="2312"/>
                </a:lnTo>
                <a:lnTo>
                  <a:pt x="3347" y="2214"/>
                </a:lnTo>
                <a:lnTo>
                  <a:pt x="3298" y="2166"/>
                </a:lnTo>
                <a:lnTo>
                  <a:pt x="3249" y="2166"/>
                </a:lnTo>
                <a:lnTo>
                  <a:pt x="3150" y="2214"/>
                </a:lnTo>
                <a:lnTo>
                  <a:pt x="3101" y="2263"/>
                </a:lnTo>
                <a:lnTo>
                  <a:pt x="3052" y="2263"/>
                </a:lnTo>
                <a:lnTo>
                  <a:pt x="2953" y="2263"/>
                </a:lnTo>
                <a:lnTo>
                  <a:pt x="2953" y="2214"/>
                </a:lnTo>
                <a:lnTo>
                  <a:pt x="2904" y="2115"/>
                </a:lnTo>
                <a:lnTo>
                  <a:pt x="2904" y="2018"/>
                </a:lnTo>
                <a:lnTo>
                  <a:pt x="2855" y="1969"/>
                </a:lnTo>
                <a:lnTo>
                  <a:pt x="2855" y="1918"/>
                </a:lnTo>
                <a:lnTo>
                  <a:pt x="2855" y="1772"/>
                </a:lnTo>
                <a:lnTo>
                  <a:pt x="2805" y="1673"/>
                </a:lnTo>
                <a:lnTo>
                  <a:pt x="2805" y="1573"/>
                </a:lnTo>
                <a:lnTo>
                  <a:pt x="2805" y="1476"/>
                </a:lnTo>
                <a:lnTo>
                  <a:pt x="2756" y="1378"/>
                </a:lnTo>
                <a:lnTo>
                  <a:pt x="2756" y="1328"/>
                </a:lnTo>
                <a:lnTo>
                  <a:pt x="2707" y="1279"/>
                </a:lnTo>
                <a:lnTo>
                  <a:pt x="2707" y="1230"/>
                </a:lnTo>
                <a:lnTo>
                  <a:pt x="2658" y="1181"/>
                </a:lnTo>
                <a:lnTo>
                  <a:pt x="2608" y="1181"/>
                </a:lnTo>
                <a:lnTo>
                  <a:pt x="2608" y="1131"/>
                </a:lnTo>
                <a:lnTo>
                  <a:pt x="2608" y="1082"/>
                </a:lnTo>
                <a:lnTo>
                  <a:pt x="2608" y="1082"/>
                </a:lnTo>
                <a:lnTo>
                  <a:pt x="2658" y="984"/>
                </a:lnTo>
                <a:lnTo>
                  <a:pt x="2608" y="984"/>
                </a:lnTo>
                <a:lnTo>
                  <a:pt x="2559" y="984"/>
                </a:lnTo>
                <a:lnTo>
                  <a:pt x="2510" y="934"/>
                </a:lnTo>
                <a:lnTo>
                  <a:pt x="2510" y="934"/>
                </a:lnTo>
                <a:lnTo>
                  <a:pt x="2462" y="836"/>
                </a:lnTo>
                <a:lnTo>
                  <a:pt x="2462" y="737"/>
                </a:lnTo>
                <a:lnTo>
                  <a:pt x="2462" y="688"/>
                </a:lnTo>
                <a:lnTo>
                  <a:pt x="2462" y="639"/>
                </a:lnTo>
                <a:lnTo>
                  <a:pt x="2462" y="591"/>
                </a:lnTo>
                <a:lnTo>
                  <a:pt x="2411" y="491"/>
                </a:lnTo>
                <a:lnTo>
                  <a:pt x="2314" y="443"/>
                </a:lnTo>
                <a:lnTo>
                  <a:pt x="2314" y="394"/>
                </a:lnTo>
                <a:lnTo>
                  <a:pt x="2362" y="394"/>
                </a:lnTo>
                <a:lnTo>
                  <a:pt x="2314" y="343"/>
                </a:lnTo>
                <a:lnTo>
                  <a:pt x="2265" y="343"/>
                </a:lnTo>
                <a:lnTo>
                  <a:pt x="2265" y="394"/>
                </a:lnTo>
                <a:lnTo>
                  <a:pt x="2214" y="443"/>
                </a:lnTo>
                <a:lnTo>
                  <a:pt x="2117" y="491"/>
                </a:lnTo>
                <a:lnTo>
                  <a:pt x="2117" y="639"/>
                </a:lnTo>
                <a:lnTo>
                  <a:pt x="2068" y="836"/>
                </a:lnTo>
                <a:lnTo>
                  <a:pt x="2017" y="984"/>
                </a:lnTo>
                <a:lnTo>
                  <a:pt x="2017" y="984"/>
                </a:lnTo>
                <a:lnTo>
                  <a:pt x="2017" y="1033"/>
                </a:lnTo>
                <a:lnTo>
                  <a:pt x="2017" y="1033"/>
                </a:lnTo>
                <a:lnTo>
                  <a:pt x="1969" y="984"/>
                </a:lnTo>
                <a:lnTo>
                  <a:pt x="1920" y="1082"/>
                </a:lnTo>
                <a:lnTo>
                  <a:pt x="1871" y="1181"/>
                </a:lnTo>
                <a:lnTo>
                  <a:pt x="1871" y="1279"/>
                </a:lnTo>
                <a:lnTo>
                  <a:pt x="1920" y="1279"/>
                </a:lnTo>
                <a:lnTo>
                  <a:pt x="1920" y="1328"/>
                </a:lnTo>
                <a:lnTo>
                  <a:pt x="1969" y="1328"/>
                </a:lnTo>
                <a:lnTo>
                  <a:pt x="1969" y="1328"/>
                </a:lnTo>
                <a:lnTo>
                  <a:pt x="1969" y="1378"/>
                </a:lnTo>
                <a:lnTo>
                  <a:pt x="2017" y="1378"/>
                </a:lnTo>
                <a:lnTo>
                  <a:pt x="2017" y="1427"/>
                </a:lnTo>
                <a:lnTo>
                  <a:pt x="1969" y="1427"/>
                </a:lnTo>
                <a:lnTo>
                  <a:pt x="1920" y="1427"/>
                </a:lnTo>
                <a:lnTo>
                  <a:pt x="1920" y="1427"/>
                </a:lnTo>
                <a:lnTo>
                  <a:pt x="1821" y="1525"/>
                </a:lnTo>
                <a:lnTo>
                  <a:pt x="1871" y="1673"/>
                </a:lnTo>
                <a:lnTo>
                  <a:pt x="1821" y="1772"/>
                </a:lnTo>
                <a:lnTo>
                  <a:pt x="1821" y="1821"/>
                </a:lnTo>
                <a:lnTo>
                  <a:pt x="1772" y="1918"/>
                </a:lnTo>
                <a:lnTo>
                  <a:pt x="1772" y="2018"/>
                </a:lnTo>
                <a:lnTo>
                  <a:pt x="1821" y="2066"/>
                </a:lnTo>
                <a:lnTo>
                  <a:pt x="1821" y="2115"/>
                </a:lnTo>
                <a:lnTo>
                  <a:pt x="1821" y="2214"/>
                </a:lnTo>
                <a:lnTo>
                  <a:pt x="1772" y="2263"/>
                </a:lnTo>
                <a:lnTo>
                  <a:pt x="1821" y="2460"/>
                </a:lnTo>
                <a:lnTo>
                  <a:pt x="1871" y="2608"/>
                </a:lnTo>
                <a:lnTo>
                  <a:pt x="1821" y="2657"/>
                </a:lnTo>
                <a:lnTo>
                  <a:pt x="1772" y="2854"/>
                </a:lnTo>
                <a:lnTo>
                  <a:pt x="1723" y="3002"/>
                </a:lnTo>
                <a:lnTo>
                  <a:pt x="1723" y="3099"/>
                </a:lnTo>
                <a:lnTo>
                  <a:pt x="1723" y="3199"/>
                </a:lnTo>
                <a:lnTo>
                  <a:pt x="1674" y="3296"/>
                </a:lnTo>
                <a:lnTo>
                  <a:pt x="1624" y="3396"/>
                </a:lnTo>
                <a:lnTo>
                  <a:pt x="1526" y="3592"/>
                </a:lnTo>
                <a:lnTo>
                  <a:pt x="1477" y="3690"/>
                </a:lnTo>
                <a:lnTo>
                  <a:pt x="1427" y="3789"/>
                </a:lnTo>
                <a:lnTo>
                  <a:pt x="1329" y="3838"/>
                </a:lnTo>
                <a:lnTo>
                  <a:pt x="1280" y="3887"/>
                </a:lnTo>
                <a:lnTo>
                  <a:pt x="1132" y="3937"/>
                </a:lnTo>
                <a:lnTo>
                  <a:pt x="1033" y="3937"/>
                </a:lnTo>
                <a:lnTo>
                  <a:pt x="984" y="3937"/>
                </a:lnTo>
                <a:lnTo>
                  <a:pt x="984" y="3887"/>
                </a:lnTo>
                <a:lnTo>
                  <a:pt x="836" y="3838"/>
                </a:lnTo>
                <a:lnTo>
                  <a:pt x="739" y="3789"/>
                </a:lnTo>
                <a:lnTo>
                  <a:pt x="639" y="3739"/>
                </a:lnTo>
                <a:lnTo>
                  <a:pt x="591" y="3690"/>
                </a:lnTo>
                <a:lnTo>
                  <a:pt x="591" y="3641"/>
                </a:lnTo>
                <a:lnTo>
                  <a:pt x="542" y="3592"/>
                </a:lnTo>
                <a:lnTo>
                  <a:pt x="493" y="3544"/>
                </a:lnTo>
                <a:lnTo>
                  <a:pt x="394" y="3493"/>
                </a:lnTo>
                <a:lnTo>
                  <a:pt x="296" y="3493"/>
                </a:lnTo>
                <a:lnTo>
                  <a:pt x="246" y="3493"/>
                </a:lnTo>
                <a:lnTo>
                  <a:pt x="99" y="3444"/>
                </a:lnTo>
                <a:lnTo>
                  <a:pt x="49" y="3396"/>
                </a:lnTo>
                <a:lnTo>
                  <a:pt x="0" y="3347"/>
                </a:lnTo>
                <a:lnTo>
                  <a:pt x="0" y="3347"/>
                </a:lnTo>
                <a:lnTo>
                  <a:pt x="0" y="8218"/>
                </a:lnTo>
                <a:lnTo>
                  <a:pt x="1526" y="8218"/>
                </a:lnTo>
                <a:lnTo>
                  <a:pt x="1526" y="9744"/>
                </a:lnTo>
                <a:lnTo>
                  <a:pt x="5612" y="9744"/>
                </a:lnTo>
                <a:lnTo>
                  <a:pt x="5612" y="9744"/>
                </a:lnTo>
                <a:lnTo>
                  <a:pt x="5660" y="9695"/>
                </a:lnTo>
                <a:lnTo>
                  <a:pt x="5660" y="9695"/>
                </a:lnTo>
                <a:lnTo>
                  <a:pt x="5709" y="9647"/>
                </a:lnTo>
                <a:lnTo>
                  <a:pt x="5808" y="9596"/>
                </a:lnTo>
                <a:lnTo>
                  <a:pt x="5857" y="9547"/>
                </a:lnTo>
                <a:lnTo>
                  <a:pt x="5857" y="9547"/>
                </a:lnTo>
                <a:lnTo>
                  <a:pt x="5906" y="9499"/>
                </a:lnTo>
                <a:lnTo>
                  <a:pt x="5955" y="9499"/>
                </a:lnTo>
                <a:lnTo>
                  <a:pt x="5955" y="9547"/>
                </a:lnTo>
                <a:lnTo>
                  <a:pt x="6054" y="9547"/>
                </a:lnTo>
                <a:lnTo>
                  <a:pt x="6202" y="9499"/>
                </a:lnTo>
                <a:lnTo>
                  <a:pt x="6300" y="9499"/>
                </a:lnTo>
                <a:lnTo>
                  <a:pt x="6399" y="9547"/>
                </a:lnTo>
                <a:lnTo>
                  <a:pt x="6497" y="9547"/>
                </a:lnTo>
                <a:lnTo>
                  <a:pt x="6596" y="9547"/>
                </a:lnTo>
                <a:lnTo>
                  <a:pt x="6645" y="9596"/>
                </a:lnTo>
                <a:lnTo>
                  <a:pt x="6694" y="9596"/>
                </a:lnTo>
                <a:lnTo>
                  <a:pt x="6694" y="9647"/>
                </a:lnTo>
                <a:lnTo>
                  <a:pt x="6694" y="9647"/>
                </a:lnTo>
                <a:lnTo>
                  <a:pt x="6793" y="9695"/>
                </a:lnTo>
                <a:lnTo>
                  <a:pt x="6793" y="9744"/>
                </a:lnTo>
                <a:lnTo>
                  <a:pt x="6842" y="9793"/>
                </a:lnTo>
                <a:lnTo>
                  <a:pt x="6842" y="9793"/>
                </a:lnTo>
                <a:lnTo>
                  <a:pt x="6890" y="9793"/>
                </a:lnTo>
                <a:lnTo>
                  <a:pt x="6939" y="9744"/>
                </a:lnTo>
                <a:lnTo>
                  <a:pt x="6939" y="9695"/>
                </a:lnTo>
                <a:lnTo>
                  <a:pt x="7038" y="9695"/>
                </a:lnTo>
                <a:lnTo>
                  <a:pt x="7038" y="9695"/>
                </a:lnTo>
                <a:lnTo>
                  <a:pt x="7087" y="9744"/>
                </a:lnTo>
                <a:lnTo>
                  <a:pt x="7087" y="9695"/>
                </a:lnTo>
                <a:lnTo>
                  <a:pt x="7136" y="9695"/>
                </a:lnTo>
                <a:lnTo>
                  <a:pt x="7187" y="9695"/>
                </a:lnTo>
                <a:lnTo>
                  <a:pt x="7187" y="9596"/>
                </a:lnTo>
                <a:lnTo>
                  <a:pt x="7187" y="9547"/>
                </a:lnTo>
                <a:lnTo>
                  <a:pt x="7136" y="9499"/>
                </a:lnTo>
                <a:lnTo>
                  <a:pt x="7235" y="9450"/>
                </a:lnTo>
                <a:lnTo>
                  <a:pt x="7284" y="9450"/>
                </a:lnTo>
                <a:lnTo>
                  <a:pt x="7333" y="9399"/>
                </a:lnTo>
                <a:lnTo>
                  <a:pt x="7383" y="9399"/>
                </a:lnTo>
                <a:lnTo>
                  <a:pt x="7432" y="9350"/>
                </a:lnTo>
                <a:lnTo>
                  <a:pt x="7481" y="9399"/>
                </a:lnTo>
                <a:lnTo>
                  <a:pt x="7481" y="9350"/>
                </a:lnTo>
                <a:lnTo>
                  <a:pt x="7530" y="9399"/>
                </a:lnTo>
                <a:lnTo>
                  <a:pt x="7580" y="9399"/>
                </a:lnTo>
                <a:lnTo>
                  <a:pt x="7727" y="9399"/>
                </a:lnTo>
                <a:lnTo>
                  <a:pt x="7777" y="9350"/>
                </a:lnTo>
                <a:lnTo>
                  <a:pt x="7875" y="9350"/>
                </a:lnTo>
                <a:lnTo>
                  <a:pt x="7924" y="9302"/>
                </a:lnTo>
                <a:lnTo>
                  <a:pt x="7924" y="9253"/>
                </a:lnTo>
                <a:lnTo>
                  <a:pt x="7924" y="9154"/>
                </a:lnTo>
                <a:close/>
                <a:moveTo>
                  <a:pt x="5612" y="5216"/>
                </a:moveTo>
                <a:lnTo>
                  <a:pt x="5612" y="5167"/>
                </a:lnTo>
                <a:lnTo>
                  <a:pt x="5612" y="5167"/>
                </a:lnTo>
                <a:lnTo>
                  <a:pt x="5612" y="5167"/>
                </a:lnTo>
                <a:lnTo>
                  <a:pt x="5561" y="5167"/>
                </a:lnTo>
                <a:lnTo>
                  <a:pt x="5561" y="5216"/>
                </a:lnTo>
                <a:lnTo>
                  <a:pt x="5561" y="5216"/>
                </a:lnTo>
                <a:lnTo>
                  <a:pt x="5612" y="5216"/>
                </a:lnTo>
                <a:close/>
                <a:moveTo>
                  <a:pt x="2117" y="49"/>
                </a:moveTo>
                <a:lnTo>
                  <a:pt x="2117" y="49"/>
                </a:lnTo>
                <a:lnTo>
                  <a:pt x="2117" y="0"/>
                </a:lnTo>
                <a:lnTo>
                  <a:pt x="2068" y="49"/>
                </a:lnTo>
                <a:lnTo>
                  <a:pt x="2117" y="98"/>
                </a:lnTo>
                <a:lnTo>
                  <a:pt x="2117" y="49"/>
                </a:lnTo>
                <a:close/>
                <a:moveTo>
                  <a:pt x="4134" y="4232"/>
                </a:moveTo>
                <a:lnTo>
                  <a:pt x="4183" y="4281"/>
                </a:lnTo>
                <a:lnTo>
                  <a:pt x="4233" y="4331"/>
                </a:lnTo>
                <a:lnTo>
                  <a:pt x="4233" y="4331"/>
                </a:lnTo>
                <a:lnTo>
                  <a:pt x="4282" y="4331"/>
                </a:lnTo>
                <a:lnTo>
                  <a:pt x="4282" y="4281"/>
                </a:lnTo>
                <a:lnTo>
                  <a:pt x="4233" y="4281"/>
                </a:lnTo>
                <a:lnTo>
                  <a:pt x="4233" y="4232"/>
                </a:lnTo>
                <a:lnTo>
                  <a:pt x="4233" y="4232"/>
                </a:lnTo>
                <a:lnTo>
                  <a:pt x="4233" y="4232"/>
                </a:lnTo>
                <a:lnTo>
                  <a:pt x="4183" y="4232"/>
                </a:lnTo>
                <a:lnTo>
                  <a:pt x="4134" y="4232"/>
                </a:lnTo>
                <a:close/>
                <a:moveTo>
                  <a:pt x="2165" y="146"/>
                </a:moveTo>
                <a:lnTo>
                  <a:pt x="2214" y="98"/>
                </a:lnTo>
                <a:lnTo>
                  <a:pt x="2214" y="49"/>
                </a:lnTo>
                <a:lnTo>
                  <a:pt x="2165" y="49"/>
                </a:lnTo>
                <a:lnTo>
                  <a:pt x="2117" y="98"/>
                </a:lnTo>
                <a:lnTo>
                  <a:pt x="2165" y="98"/>
                </a:lnTo>
                <a:lnTo>
                  <a:pt x="2165" y="146"/>
                </a:lnTo>
                <a:close/>
                <a:moveTo>
                  <a:pt x="2117" y="343"/>
                </a:moveTo>
                <a:lnTo>
                  <a:pt x="2117" y="343"/>
                </a:lnTo>
                <a:lnTo>
                  <a:pt x="2117" y="394"/>
                </a:lnTo>
                <a:lnTo>
                  <a:pt x="2117" y="394"/>
                </a:lnTo>
                <a:lnTo>
                  <a:pt x="2165" y="343"/>
                </a:lnTo>
                <a:lnTo>
                  <a:pt x="2165" y="295"/>
                </a:lnTo>
                <a:lnTo>
                  <a:pt x="2117" y="343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8F0B588-A12E-1A45-9318-F90EF8AE4E3A}"/>
              </a:ext>
            </a:extLst>
          </p:cNvPr>
          <p:cNvGrpSpPr/>
          <p:nvPr/>
        </p:nvGrpSpPr>
        <p:grpSpPr>
          <a:xfrm>
            <a:off x="10385569" y="4092993"/>
            <a:ext cx="935653" cy="1157970"/>
            <a:chOff x="9895745" y="3760951"/>
            <a:chExt cx="1697037" cy="2100263"/>
          </a:xfrm>
          <a:solidFill>
            <a:schemeClr val="accent1"/>
          </a:solidFill>
        </p:grpSpPr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576A350E-A9F4-C249-9617-4B65D31D9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86357" y="3760951"/>
              <a:ext cx="606425" cy="1247775"/>
            </a:xfrm>
            <a:custGeom>
              <a:avLst/>
              <a:gdLst>
                <a:gd name="T0" fmla="*/ 97 w 1686"/>
                <a:gd name="T1" fmla="*/ 3321 h 3468"/>
                <a:gd name="T2" fmla="*/ 145 w 1686"/>
                <a:gd name="T3" fmla="*/ 3386 h 3468"/>
                <a:gd name="T4" fmla="*/ 210 w 1686"/>
                <a:gd name="T5" fmla="*/ 3467 h 3468"/>
                <a:gd name="T6" fmla="*/ 583 w 1686"/>
                <a:gd name="T7" fmla="*/ 3127 h 3468"/>
                <a:gd name="T8" fmla="*/ 793 w 1686"/>
                <a:gd name="T9" fmla="*/ 2932 h 3468"/>
                <a:gd name="T10" fmla="*/ 907 w 1686"/>
                <a:gd name="T11" fmla="*/ 2721 h 3468"/>
                <a:gd name="T12" fmla="*/ 956 w 1686"/>
                <a:gd name="T13" fmla="*/ 2543 h 3468"/>
                <a:gd name="T14" fmla="*/ 956 w 1686"/>
                <a:gd name="T15" fmla="*/ 2495 h 3468"/>
                <a:gd name="T16" fmla="*/ 1280 w 1686"/>
                <a:gd name="T17" fmla="*/ 2349 h 3468"/>
                <a:gd name="T18" fmla="*/ 1361 w 1686"/>
                <a:gd name="T19" fmla="*/ 2365 h 3468"/>
                <a:gd name="T20" fmla="*/ 1361 w 1686"/>
                <a:gd name="T21" fmla="*/ 2155 h 3468"/>
                <a:gd name="T22" fmla="*/ 1490 w 1686"/>
                <a:gd name="T23" fmla="*/ 2106 h 3468"/>
                <a:gd name="T24" fmla="*/ 1587 w 1686"/>
                <a:gd name="T25" fmla="*/ 1831 h 3468"/>
                <a:gd name="T26" fmla="*/ 1604 w 1686"/>
                <a:gd name="T27" fmla="*/ 1717 h 3468"/>
                <a:gd name="T28" fmla="*/ 1539 w 1686"/>
                <a:gd name="T29" fmla="*/ 1636 h 3468"/>
                <a:gd name="T30" fmla="*/ 1263 w 1686"/>
                <a:gd name="T31" fmla="*/ 1814 h 3468"/>
                <a:gd name="T32" fmla="*/ 1004 w 1686"/>
                <a:gd name="T33" fmla="*/ 1620 h 3468"/>
                <a:gd name="T34" fmla="*/ 988 w 1686"/>
                <a:gd name="T35" fmla="*/ 1393 h 3468"/>
                <a:gd name="T36" fmla="*/ 988 w 1686"/>
                <a:gd name="T37" fmla="*/ 1215 h 3468"/>
                <a:gd name="T38" fmla="*/ 907 w 1686"/>
                <a:gd name="T39" fmla="*/ 1118 h 3468"/>
                <a:gd name="T40" fmla="*/ 891 w 1686"/>
                <a:gd name="T41" fmla="*/ 1215 h 3468"/>
                <a:gd name="T42" fmla="*/ 891 w 1686"/>
                <a:gd name="T43" fmla="*/ 1360 h 3468"/>
                <a:gd name="T44" fmla="*/ 810 w 1686"/>
                <a:gd name="T45" fmla="*/ 1328 h 3468"/>
                <a:gd name="T46" fmla="*/ 664 w 1686"/>
                <a:gd name="T47" fmla="*/ 1280 h 3468"/>
                <a:gd name="T48" fmla="*/ 680 w 1686"/>
                <a:gd name="T49" fmla="*/ 1150 h 3468"/>
                <a:gd name="T50" fmla="*/ 745 w 1686"/>
                <a:gd name="T51" fmla="*/ 955 h 3468"/>
                <a:gd name="T52" fmla="*/ 697 w 1686"/>
                <a:gd name="T53" fmla="*/ 777 h 3468"/>
                <a:gd name="T54" fmla="*/ 793 w 1686"/>
                <a:gd name="T55" fmla="*/ 696 h 3468"/>
                <a:gd name="T56" fmla="*/ 793 w 1686"/>
                <a:gd name="T57" fmla="*/ 470 h 3468"/>
                <a:gd name="T58" fmla="*/ 680 w 1686"/>
                <a:gd name="T59" fmla="*/ 421 h 3468"/>
                <a:gd name="T60" fmla="*/ 697 w 1686"/>
                <a:gd name="T61" fmla="*/ 340 h 3468"/>
                <a:gd name="T62" fmla="*/ 567 w 1686"/>
                <a:gd name="T63" fmla="*/ 275 h 3468"/>
                <a:gd name="T64" fmla="*/ 567 w 1686"/>
                <a:gd name="T65" fmla="*/ 178 h 3468"/>
                <a:gd name="T66" fmla="*/ 469 w 1686"/>
                <a:gd name="T67" fmla="*/ 259 h 3468"/>
                <a:gd name="T68" fmla="*/ 453 w 1686"/>
                <a:gd name="T69" fmla="*/ 48 h 3468"/>
                <a:gd name="T70" fmla="*/ 421 w 1686"/>
                <a:gd name="T71" fmla="*/ 16 h 3468"/>
                <a:gd name="T72" fmla="*/ 437 w 1686"/>
                <a:gd name="T73" fmla="*/ 227 h 3468"/>
                <a:gd name="T74" fmla="*/ 389 w 1686"/>
                <a:gd name="T75" fmla="*/ 388 h 3468"/>
                <a:gd name="T76" fmla="*/ 469 w 1686"/>
                <a:gd name="T77" fmla="*/ 518 h 3468"/>
                <a:gd name="T78" fmla="*/ 469 w 1686"/>
                <a:gd name="T79" fmla="*/ 648 h 3468"/>
                <a:gd name="T80" fmla="*/ 518 w 1686"/>
                <a:gd name="T81" fmla="*/ 1036 h 3468"/>
                <a:gd name="T82" fmla="*/ 567 w 1686"/>
                <a:gd name="T83" fmla="*/ 907 h 3468"/>
                <a:gd name="T84" fmla="*/ 615 w 1686"/>
                <a:gd name="T85" fmla="*/ 972 h 3468"/>
                <a:gd name="T86" fmla="*/ 599 w 1686"/>
                <a:gd name="T87" fmla="*/ 1036 h 3468"/>
                <a:gd name="T88" fmla="*/ 534 w 1686"/>
                <a:gd name="T89" fmla="*/ 1085 h 3468"/>
                <a:gd name="T90" fmla="*/ 599 w 1686"/>
                <a:gd name="T91" fmla="*/ 1296 h 3468"/>
                <a:gd name="T92" fmla="*/ 664 w 1686"/>
                <a:gd name="T93" fmla="*/ 1377 h 3468"/>
                <a:gd name="T94" fmla="*/ 615 w 1686"/>
                <a:gd name="T95" fmla="*/ 1490 h 3468"/>
                <a:gd name="T96" fmla="*/ 583 w 1686"/>
                <a:gd name="T97" fmla="*/ 1701 h 3468"/>
                <a:gd name="T98" fmla="*/ 518 w 1686"/>
                <a:gd name="T99" fmla="*/ 1798 h 3468"/>
                <a:gd name="T100" fmla="*/ 453 w 1686"/>
                <a:gd name="T101" fmla="*/ 1911 h 3468"/>
                <a:gd name="T102" fmla="*/ 324 w 1686"/>
                <a:gd name="T103" fmla="*/ 2203 h 3468"/>
                <a:gd name="T104" fmla="*/ 48 w 1686"/>
                <a:gd name="T105" fmla="*/ 2300 h 3468"/>
                <a:gd name="T106" fmla="*/ 178 w 1686"/>
                <a:gd name="T107" fmla="*/ 2543 h 3468"/>
                <a:gd name="T108" fmla="*/ 340 w 1686"/>
                <a:gd name="T109" fmla="*/ 2803 h 3468"/>
                <a:gd name="T110" fmla="*/ 308 w 1686"/>
                <a:gd name="T111" fmla="*/ 2964 h 3468"/>
                <a:gd name="T112" fmla="*/ 0 w 1686"/>
                <a:gd name="T113" fmla="*/ 3304 h 3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686" h="3468">
                  <a:moveTo>
                    <a:pt x="0" y="3337"/>
                  </a:moveTo>
                  <a:lnTo>
                    <a:pt x="65" y="3353"/>
                  </a:lnTo>
                  <a:lnTo>
                    <a:pt x="81" y="3321"/>
                  </a:lnTo>
                  <a:lnTo>
                    <a:pt x="97" y="3321"/>
                  </a:lnTo>
                  <a:lnTo>
                    <a:pt x="113" y="3353"/>
                  </a:lnTo>
                  <a:lnTo>
                    <a:pt x="97" y="3386"/>
                  </a:lnTo>
                  <a:lnTo>
                    <a:pt x="113" y="3402"/>
                  </a:lnTo>
                  <a:lnTo>
                    <a:pt x="145" y="3386"/>
                  </a:lnTo>
                  <a:lnTo>
                    <a:pt x="162" y="3418"/>
                  </a:lnTo>
                  <a:lnTo>
                    <a:pt x="162" y="3451"/>
                  </a:lnTo>
                  <a:lnTo>
                    <a:pt x="162" y="3467"/>
                  </a:lnTo>
                  <a:lnTo>
                    <a:pt x="210" y="3467"/>
                  </a:lnTo>
                  <a:lnTo>
                    <a:pt x="324" y="3386"/>
                  </a:lnTo>
                  <a:lnTo>
                    <a:pt x="405" y="3321"/>
                  </a:lnTo>
                  <a:lnTo>
                    <a:pt x="502" y="3224"/>
                  </a:lnTo>
                  <a:lnTo>
                    <a:pt x="583" y="3127"/>
                  </a:lnTo>
                  <a:lnTo>
                    <a:pt x="680" y="3013"/>
                  </a:lnTo>
                  <a:lnTo>
                    <a:pt x="729" y="2964"/>
                  </a:lnTo>
                  <a:lnTo>
                    <a:pt x="761" y="2964"/>
                  </a:lnTo>
                  <a:lnTo>
                    <a:pt x="793" y="2932"/>
                  </a:lnTo>
                  <a:lnTo>
                    <a:pt x="793" y="2900"/>
                  </a:lnTo>
                  <a:lnTo>
                    <a:pt x="826" y="2867"/>
                  </a:lnTo>
                  <a:lnTo>
                    <a:pt x="874" y="2835"/>
                  </a:lnTo>
                  <a:lnTo>
                    <a:pt x="907" y="2721"/>
                  </a:lnTo>
                  <a:lnTo>
                    <a:pt x="972" y="2640"/>
                  </a:lnTo>
                  <a:lnTo>
                    <a:pt x="972" y="2608"/>
                  </a:lnTo>
                  <a:lnTo>
                    <a:pt x="1004" y="2576"/>
                  </a:lnTo>
                  <a:lnTo>
                    <a:pt x="956" y="2543"/>
                  </a:lnTo>
                  <a:lnTo>
                    <a:pt x="907" y="2527"/>
                  </a:lnTo>
                  <a:lnTo>
                    <a:pt x="874" y="2543"/>
                  </a:lnTo>
                  <a:lnTo>
                    <a:pt x="907" y="2511"/>
                  </a:lnTo>
                  <a:lnTo>
                    <a:pt x="956" y="2495"/>
                  </a:lnTo>
                  <a:lnTo>
                    <a:pt x="1085" y="2349"/>
                  </a:lnTo>
                  <a:lnTo>
                    <a:pt x="1134" y="2332"/>
                  </a:lnTo>
                  <a:lnTo>
                    <a:pt x="1231" y="2349"/>
                  </a:lnTo>
                  <a:lnTo>
                    <a:pt x="1280" y="2349"/>
                  </a:lnTo>
                  <a:lnTo>
                    <a:pt x="1263" y="2397"/>
                  </a:lnTo>
                  <a:lnTo>
                    <a:pt x="1280" y="2430"/>
                  </a:lnTo>
                  <a:lnTo>
                    <a:pt x="1328" y="2381"/>
                  </a:lnTo>
                  <a:lnTo>
                    <a:pt x="1361" y="2365"/>
                  </a:lnTo>
                  <a:lnTo>
                    <a:pt x="1296" y="2332"/>
                  </a:lnTo>
                  <a:lnTo>
                    <a:pt x="1296" y="2284"/>
                  </a:lnTo>
                  <a:lnTo>
                    <a:pt x="1328" y="2187"/>
                  </a:lnTo>
                  <a:lnTo>
                    <a:pt x="1361" y="2155"/>
                  </a:lnTo>
                  <a:lnTo>
                    <a:pt x="1409" y="2155"/>
                  </a:lnTo>
                  <a:lnTo>
                    <a:pt x="1425" y="2171"/>
                  </a:lnTo>
                  <a:lnTo>
                    <a:pt x="1458" y="2155"/>
                  </a:lnTo>
                  <a:lnTo>
                    <a:pt x="1490" y="2106"/>
                  </a:lnTo>
                  <a:lnTo>
                    <a:pt x="1555" y="1976"/>
                  </a:lnTo>
                  <a:lnTo>
                    <a:pt x="1555" y="1944"/>
                  </a:lnTo>
                  <a:lnTo>
                    <a:pt x="1555" y="1895"/>
                  </a:lnTo>
                  <a:lnTo>
                    <a:pt x="1587" y="1831"/>
                  </a:lnTo>
                  <a:lnTo>
                    <a:pt x="1620" y="1782"/>
                  </a:lnTo>
                  <a:lnTo>
                    <a:pt x="1685" y="1749"/>
                  </a:lnTo>
                  <a:lnTo>
                    <a:pt x="1669" y="1733"/>
                  </a:lnTo>
                  <a:lnTo>
                    <a:pt x="1604" y="1717"/>
                  </a:lnTo>
                  <a:lnTo>
                    <a:pt x="1571" y="1668"/>
                  </a:lnTo>
                  <a:lnTo>
                    <a:pt x="1604" y="1668"/>
                  </a:lnTo>
                  <a:lnTo>
                    <a:pt x="1604" y="1652"/>
                  </a:lnTo>
                  <a:lnTo>
                    <a:pt x="1539" y="1636"/>
                  </a:lnTo>
                  <a:lnTo>
                    <a:pt x="1474" y="1684"/>
                  </a:lnTo>
                  <a:lnTo>
                    <a:pt x="1361" y="1798"/>
                  </a:lnTo>
                  <a:lnTo>
                    <a:pt x="1296" y="1798"/>
                  </a:lnTo>
                  <a:lnTo>
                    <a:pt x="1263" y="1814"/>
                  </a:lnTo>
                  <a:lnTo>
                    <a:pt x="1198" y="1798"/>
                  </a:lnTo>
                  <a:lnTo>
                    <a:pt x="1085" y="1668"/>
                  </a:lnTo>
                  <a:lnTo>
                    <a:pt x="1053" y="1668"/>
                  </a:lnTo>
                  <a:lnTo>
                    <a:pt x="1004" y="1620"/>
                  </a:lnTo>
                  <a:lnTo>
                    <a:pt x="988" y="1571"/>
                  </a:lnTo>
                  <a:lnTo>
                    <a:pt x="1021" y="1539"/>
                  </a:lnTo>
                  <a:lnTo>
                    <a:pt x="1037" y="1474"/>
                  </a:lnTo>
                  <a:lnTo>
                    <a:pt x="988" y="1393"/>
                  </a:lnTo>
                  <a:lnTo>
                    <a:pt x="988" y="1344"/>
                  </a:lnTo>
                  <a:lnTo>
                    <a:pt x="972" y="1312"/>
                  </a:lnTo>
                  <a:lnTo>
                    <a:pt x="972" y="1247"/>
                  </a:lnTo>
                  <a:lnTo>
                    <a:pt x="988" y="1215"/>
                  </a:lnTo>
                  <a:lnTo>
                    <a:pt x="956" y="1199"/>
                  </a:lnTo>
                  <a:lnTo>
                    <a:pt x="956" y="1134"/>
                  </a:lnTo>
                  <a:lnTo>
                    <a:pt x="939" y="1101"/>
                  </a:lnTo>
                  <a:lnTo>
                    <a:pt x="907" y="1118"/>
                  </a:lnTo>
                  <a:lnTo>
                    <a:pt x="874" y="1085"/>
                  </a:lnTo>
                  <a:lnTo>
                    <a:pt x="858" y="1118"/>
                  </a:lnTo>
                  <a:lnTo>
                    <a:pt x="891" y="1150"/>
                  </a:lnTo>
                  <a:lnTo>
                    <a:pt x="891" y="1215"/>
                  </a:lnTo>
                  <a:lnTo>
                    <a:pt x="907" y="1231"/>
                  </a:lnTo>
                  <a:lnTo>
                    <a:pt x="858" y="1280"/>
                  </a:lnTo>
                  <a:lnTo>
                    <a:pt x="858" y="1312"/>
                  </a:lnTo>
                  <a:lnTo>
                    <a:pt x="891" y="1360"/>
                  </a:lnTo>
                  <a:lnTo>
                    <a:pt x="891" y="1393"/>
                  </a:lnTo>
                  <a:lnTo>
                    <a:pt x="858" y="1409"/>
                  </a:lnTo>
                  <a:lnTo>
                    <a:pt x="810" y="1377"/>
                  </a:lnTo>
                  <a:lnTo>
                    <a:pt x="810" y="1328"/>
                  </a:lnTo>
                  <a:lnTo>
                    <a:pt x="745" y="1312"/>
                  </a:lnTo>
                  <a:lnTo>
                    <a:pt x="745" y="1296"/>
                  </a:lnTo>
                  <a:lnTo>
                    <a:pt x="713" y="1263"/>
                  </a:lnTo>
                  <a:lnTo>
                    <a:pt x="664" y="1280"/>
                  </a:lnTo>
                  <a:lnTo>
                    <a:pt x="664" y="1247"/>
                  </a:lnTo>
                  <a:lnTo>
                    <a:pt x="713" y="1215"/>
                  </a:lnTo>
                  <a:lnTo>
                    <a:pt x="729" y="1183"/>
                  </a:lnTo>
                  <a:lnTo>
                    <a:pt x="680" y="1150"/>
                  </a:lnTo>
                  <a:lnTo>
                    <a:pt x="713" y="1085"/>
                  </a:lnTo>
                  <a:lnTo>
                    <a:pt x="761" y="1069"/>
                  </a:lnTo>
                  <a:lnTo>
                    <a:pt x="777" y="1004"/>
                  </a:lnTo>
                  <a:lnTo>
                    <a:pt x="745" y="955"/>
                  </a:lnTo>
                  <a:lnTo>
                    <a:pt x="761" y="939"/>
                  </a:lnTo>
                  <a:lnTo>
                    <a:pt x="745" y="891"/>
                  </a:lnTo>
                  <a:lnTo>
                    <a:pt x="745" y="826"/>
                  </a:lnTo>
                  <a:lnTo>
                    <a:pt x="697" y="777"/>
                  </a:lnTo>
                  <a:lnTo>
                    <a:pt x="697" y="745"/>
                  </a:lnTo>
                  <a:lnTo>
                    <a:pt x="729" y="761"/>
                  </a:lnTo>
                  <a:lnTo>
                    <a:pt x="777" y="761"/>
                  </a:lnTo>
                  <a:lnTo>
                    <a:pt x="793" y="696"/>
                  </a:lnTo>
                  <a:lnTo>
                    <a:pt x="810" y="664"/>
                  </a:lnTo>
                  <a:lnTo>
                    <a:pt x="810" y="583"/>
                  </a:lnTo>
                  <a:lnTo>
                    <a:pt x="793" y="518"/>
                  </a:lnTo>
                  <a:lnTo>
                    <a:pt x="793" y="470"/>
                  </a:lnTo>
                  <a:lnTo>
                    <a:pt x="777" y="470"/>
                  </a:lnTo>
                  <a:lnTo>
                    <a:pt x="697" y="502"/>
                  </a:lnTo>
                  <a:lnTo>
                    <a:pt x="648" y="453"/>
                  </a:lnTo>
                  <a:lnTo>
                    <a:pt x="680" y="421"/>
                  </a:lnTo>
                  <a:lnTo>
                    <a:pt x="648" y="388"/>
                  </a:lnTo>
                  <a:lnTo>
                    <a:pt x="632" y="388"/>
                  </a:lnTo>
                  <a:lnTo>
                    <a:pt x="648" y="356"/>
                  </a:lnTo>
                  <a:lnTo>
                    <a:pt x="697" y="340"/>
                  </a:lnTo>
                  <a:lnTo>
                    <a:pt x="680" y="307"/>
                  </a:lnTo>
                  <a:lnTo>
                    <a:pt x="632" y="291"/>
                  </a:lnTo>
                  <a:lnTo>
                    <a:pt x="599" y="259"/>
                  </a:lnTo>
                  <a:lnTo>
                    <a:pt x="567" y="275"/>
                  </a:lnTo>
                  <a:lnTo>
                    <a:pt x="550" y="227"/>
                  </a:lnTo>
                  <a:lnTo>
                    <a:pt x="567" y="227"/>
                  </a:lnTo>
                  <a:lnTo>
                    <a:pt x="599" y="194"/>
                  </a:lnTo>
                  <a:lnTo>
                    <a:pt x="567" y="178"/>
                  </a:lnTo>
                  <a:lnTo>
                    <a:pt x="534" y="210"/>
                  </a:lnTo>
                  <a:lnTo>
                    <a:pt x="534" y="227"/>
                  </a:lnTo>
                  <a:lnTo>
                    <a:pt x="518" y="275"/>
                  </a:lnTo>
                  <a:lnTo>
                    <a:pt x="469" y="259"/>
                  </a:lnTo>
                  <a:lnTo>
                    <a:pt x="486" y="210"/>
                  </a:lnTo>
                  <a:lnTo>
                    <a:pt x="469" y="178"/>
                  </a:lnTo>
                  <a:lnTo>
                    <a:pt x="453" y="97"/>
                  </a:lnTo>
                  <a:lnTo>
                    <a:pt x="453" y="48"/>
                  </a:lnTo>
                  <a:lnTo>
                    <a:pt x="453" y="32"/>
                  </a:lnTo>
                  <a:lnTo>
                    <a:pt x="469" y="16"/>
                  </a:lnTo>
                  <a:lnTo>
                    <a:pt x="437" y="0"/>
                  </a:lnTo>
                  <a:lnTo>
                    <a:pt x="421" y="16"/>
                  </a:lnTo>
                  <a:lnTo>
                    <a:pt x="340" y="16"/>
                  </a:lnTo>
                  <a:lnTo>
                    <a:pt x="340" y="32"/>
                  </a:lnTo>
                  <a:lnTo>
                    <a:pt x="372" y="64"/>
                  </a:lnTo>
                  <a:lnTo>
                    <a:pt x="437" y="227"/>
                  </a:lnTo>
                  <a:lnTo>
                    <a:pt x="437" y="275"/>
                  </a:lnTo>
                  <a:lnTo>
                    <a:pt x="437" y="372"/>
                  </a:lnTo>
                  <a:lnTo>
                    <a:pt x="405" y="388"/>
                  </a:lnTo>
                  <a:lnTo>
                    <a:pt x="389" y="388"/>
                  </a:lnTo>
                  <a:lnTo>
                    <a:pt x="372" y="405"/>
                  </a:lnTo>
                  <a:lnTo>
                    <a:pt x="405" y="535"/>
                  </a:lnTo>
                  <a:lnTo>
                    <a:pt x="421" y="551"/>
                  </a:lnTo>
                  <a:lnTo>
                    <a:pt x="469" y="518"/>
                  </a:lnTo>
                  <a:lnTo>
                    <a:pt x="534" y="518"/>
                  </a:lnTo>
                  <a:lnTo>
                    <a:pt x="486" y="535"/>
                  </a:lnTo>
                  <a:lnTo>
                    <a:pt x="453" y="583"/>
                  </a:lnTo>
                  <a:lnTo>
                    <a:pt x="469" y="648"/>
                  </a:lnTo>
                  <a:lnTo>
                    <a:pt x="502" y="729"/>
                  </a:lnTo>
                  <a:lnTo>
                    <a:pt x="518" y="875"/>
                  </a:lnTo>
                  <a:lnTo>
                    <a:pt x="518" y="972"/>
                  </a:lnTo>
                  <a:lnTo>
                    <a:pt x="518" y="1036"/>
                  </a:lnTo>
                  <a:lnTo>
                    <a:pt x="550" y="1020"/>
                  </a:lnTo>
                  <a:lnTo>
                    <a:pt x="550" y="955"/>
                  </a:lnTo>
                  <a:lnTo>
                    <a:pt x="550" y="923"/>
                  </a:lnTo>
                  <a:lnTo>
                    <a:pt x="567" y="907"/>
                  </a:lnTo>
                  <a:lnTo>
                    <a:pt x="583" y="939"/>
                  </a:lnTo>
                  <a:lnTo>
                    <a:pt x="583" y="988"/>
                  </a:lnTo>
                  <a:lnTo>
                    <a:pt x="615" y="988"/>
                  </a:lnTo>
                  <a:lnTo>
                    <a:pt x="615" y="972"/>
                  </a:lnTo>
                  <a:lnTo>
                    <a:pt x="615" y="939"/>
                  </a:lnTo>
                  <a:lnTo>
                    <a:pt x="632" y="939"/>
                  </a:lnTo>
                  <a:lnTo>
                    <a:pt x="632" y="988"/>
                  </a:lnTo>
                  <a:lnTo>
                    <a:pt x="599" y="1036"/>
                  </a:lnTo>
                  <a:lnTo>
                    <a:pt x="583" y="1085"/>
                  </a:lnTo>
                  <a:lnTo>
                    <a:pt x="583" y="1118"/>
                  </a:lnTo>
                  <a:lnTo>
                    <a:pt x="567" y="1118"/>
                  </a:lnTo>
                  <a:lnTo>
                    <a:pt x="534" y="1085"/>
                  </a:lnTo>
                  <a:lnTo>
                    <a:pt x="518" y="1085"/>
                  </a:lnTo>
                  <a:lnTo>
                    <a:pt x="534" y="1183"/>
                  </a:lnTo>
                  <a:lnTo>
                    <a:pt x="567" y="1296"/>
                  </a:lnTo>
                  <a:lnTo>
                    <a:pt x="599" y="1296"/>
                  </a:lnTo>
                  <a:lnTo>
                    <a:pt x="615" y="1280"/>
                  </a:lnTo>
                  <a:lnTo>
                    <a:pt x="632" y="1328"/>
                  </a:lnTo>
                  <a:lnTo>
                    <a:pt x="648" y="1360"/>
                  </a:lnTo>
                  <a:lnTo>
                    <a:pt x="664" y="1377"/>
                  </a:lnTo>
                  <a:lnTo>
                    <a:pt x="615" y="1409"/>
                  </a:lnTo>
                  <a:lnTo>
                    <a:pt x="599" y="1425"/>
                  </a:lnTo>
                  <a:lnTo>
                    <a:pt x="632" y="1458"/>
                  </a:lnTo>
                  <a:lnTo>
                    <a:pt x="615" y="1490"/>
                  </a:lnTo>
                  <a:lnTo>
                    <a:pt x="583" y="1587"/>
                  </a:lnTo>
                  <a:lnTo>
                    <a:pt x="583" y="1652"/>
                  </a:lnTo>
                  <a:lnTo>
                    <a:pt x="567" y="1668"/>
                  </a:lnTo>
                  <a:lnTo>
                    <a:pt x="583" y="1701"/>
                  </a:lnTo>
                  <a:lnTo>
                    <a:pt x="583" y="1717"/>
                  </a:lnTo>
                  <a:lnTo>
                    <a:pt x="534" y="1717"/>
                  </a:lnTo>
                  <a:lnTo>
                    <a:pt x="518" y="1766"/>
                  </a:lnTo>
                  <a:lnTo>
                    <a:pt x="518" y="1798"/>
                  </a:lnTo>
                  <a:lnTo>
                    <a:pt x="550" y="1831"/>
                  </a:lnTo>
                  <a:lnTo>
                    <a:pt x="518" y="1847"/>
                  </a:lnTo>
                  <a:lnTo>
                    <a:pt x="469" y="1847"/>
                  </a:lnTo>
                  <a:lnTo>
                    <a:pt x="453" y="1911"/>
                  </a:lnTo>
                  <a:lnTo>
                    <a:pt x="405" y="2122"/>
                  </a:lnTo>
                  <a:lnTo>
                    <a:pt x="405" y="2171"/>
                  </a:lnTo>
                  <a:lnTo>
                    <a:pt x="356" y="2203"/>
                  </a:lnTo>
                  <a:lnTo>
                    <a:pt x="324" y="2203"/>
                  </a:lnTo>
                  <a:lnTo>
                    <a:pt x="275" y="2187"/>
                  </a:lnTo>
                  <a:lnTo>
                    <a:pt x="210" y="2187"/>
                  </a:lnTo>
                  <a:lnTo>
                    <a:pt x="113" y="2235"/>
                  </a:lnTo>
                  <a:lnTo>
                    <a:pt x="48" y="2300"/>
                  </a:lnTo>
                  <a:lnTo>
                    <a:pt x="32" y="2365"/>
                  </a:lnTo>
                  <a:lnTo>
                    <a:pt x="48" y="2462"/>
                  </a:lnTo>
                  <a:lnTo>
                    <a:pt x="97" y="2495"/>
                  </a:lnTo>
                  <a:lnTo>
                    <a:pt x="178" y="2543"/>
                  </a:lnTo>
                  <a:lnTo>
                    <a:pt x="226" y="2624"/>
                  </a:lnTo>
                  <a:lnTo>
                    <a:pt x="308" y="2656"/>
                  </a:lnTo>
                  <a:lnTo>
                    <a:pt x="340" y="2689"/>
                  </a:lnTo>
                  <a:lnTo>
                    <a:pt x="340" y="2803"/>
                  </a:lnTo>
                  <a:lnTo>
                    <a:pt x="356" y="2819"/>
                  </a:lnTo>
                  <a:lnTo>
                    <a:pt x="340" y="2835"/>
                  </a:lnTo>
                  <a:lnTo>
                    <a:pt x="340" y="2900"/>
                  </a:lnTo>
                  <a:lnTo>
                    <a:pt x="308" y="2964"/>
                  </a:lnTo>
                  <a:lnTo>
                    <a:pt x="194" y="3110"/>
                  </a:lnTo>
                  <a:lnTo>
                    <a:pt x="113" y="3191"/>
                  </a:lnTo>
                  <a:lnTo>
                    <a:pt x="32" y="3272"/>
                  </a:lnTo>
                  <a:lnTo>
                    <a:pt x="0" y="3304"/>
                  </a:lnTo>
                  <a:lnTo>
                    <a:pt x="0" y="3337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BB0AC304-B161-C147-B7B1-535327079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95745" y="4816639"/>
              <a:ext cx="1068387" cy="1044575"/>
            </a:xfrm>
            <a:custGeom>
              <a:avLst/>
              <a:gdLst>
                <a:gd name="T0" fmla="*/ 65 w 2966"/>
                <a:gd name="T1" fmla="*/ 2463 h 2901"/>
                <a:gd name="T2" fmla="*/ 130 w 2966"/>
                <a:gd name="T3" fmla="*/ 2365 h 2901"/>
                <a:gd name="T4" fmla="*/ 130 w 2966"/>
                <a:gd name="T5" fmla="*/ 2284 h 2901"/>
                <a:gd name="T6" fmla="*/ 211 w 2966"/>
                <a:gd name="T7" fmla="*/ 2106 h 2901"/>
                <a:gd name="T8" fmla="*/ 292 w 2966"/>
                <a:gd name="T9" fmla="*/ 2041 h 2901"/>
                <a:gd name="T10" fmla="*/ 454 w 2966"/>
                <a:gd name="T11" fmla="*/ 1928 h 2901"/>
                <a:gd name="T12" fmla="*/ 551 w 2966"/>
                <a:gd name="T13" fmla="*/ 1782 h 2901"/>
                <a:gd name="T14" fmla="*/ 648 w 2966"/>
                <a:gd name="T15" fmla="*/ 1701 h 2901"/>
                <a:gd name="T16" fmla="*/ 891 w 2966"/>
                <a:gd name="T17" fmla="*/ 1507 h 2901"/>
                <a:gd name="T18" fmla="*/ 1053 w 2966"/>
                <a:gd name="T19" fmla="*/ 1491 h 2901"/>
                <a:gd name="T20" fmla="*/ 1102 w 2966"/>
                <a:gd name="T21" fmla="*/ 1442 h 2901"/>
                <a:gd name="T22" fmla="*/ 1361 w 2966"/>
                <a:gd name="T23" fmla="*/ 1248 h 2901"/>
                <a:gd name="T24" fmla="*/ 1604 w 2966"/>
                <a:gd name="T25" fmla="*/ 1118 h 2901"/>
                <a:gd name="T26" fmla="*/ 1895 w 2966"/>
                <a:gd name="T27" fmla="*/ 843 h 2901"/>
                <a:gd name="T28" fmla="*/ 2009 w 2966"/>
                <a:gd name="T29" fmla="*/ 680 h 2901"/>
                <a:gd name="T30" fmla="*/ 2123 w 2966"/>
                <a:gd name="T31" fmla="*/ 535 h 2901"/>
                <a:gd name="T32" fmla="*/ 2284 w 2966"/>
                <a:gd name="T33" fmla="*/ 389 h 2901"/>
                <a:gd name="T34" fmla="*/ 2463 w 2966"/>
                <a:gd name="T35" fmla="*/ 65 h 2901"/>
                <a:gd name="T36" fmla="*/ 2592 w 2966"/>
                <a:gd name="T37" fmla="*/ 48 h 2901"/>
                <a:gd name="T38" fmla="*/ 2657 w 2966"/>
                <a:gd name="T39" fmla="*/ 113 h 2901"/>
                <a:gd name="T40" fmla="*/ 2673 w 2966"/>
                <a:gd name="T41" fmla="*/ 195 h 2901"/>
                <a:gd name="T42" fmla="*/ 2690 w 2966"/>
                <a:gd name="T43" fmla="*/ 340 h 2901"/>
                <a:gd name="T44" fmla="*/ 2835 w 2966"/>
                <a:gd name="T45" fmla="*/ 276 h 2901"/>
                <a:gd name="T46" fmla="*/ 2884 w 2966"/>
                <a:gd name="T47" fmla="*/ 292 h 2901"/>
                <a:gd name="T48" fmla="*/ 2949 w 2966"/>
                <a:gd name="T49" fmla="*/ 259 h 2901"/>
                <a:gd name="T50" fmla="*/ 2900 w 2966"/>
                <a:gd name="T51" fmla="*/ 340 h 2901"/>
                <a:gd name="T52" fmla="*/ 2868 w 2966"/>
                <a:gd name="T53" fmla="*/ 454 h 2901"/>
                <a:gd name="T54" fmla="*/ 2916 w 2966"/>
                <a:gd name="T55" fmla="*/ 632 h 2901"/>
                <a:gd name="T56" fmla="*/ 2608 w 2966"/>
                <a:gd name="T57" fmla="*/ 924 h 2901"/>
                <a:gd name="T58" fmla="*/ 2495 w 2966"/>
                <a:gd name="T59" fmla="*/ 1069 h 2901"/>
                <a:gd name="T60" fmla="*/ 2252 w 2966"/>
                <a:gd name="T61" fmla="*/ 1264 h 2901"/>
                <a:gd name="T62" fmla="*/ 2171 w 2966"/>
                <a:gd name="T63" fmla="*/ 1458 h 2901"/>
                <a:gd name="T64" fmla="*/ 2203 w 2966"/>
                <a:gd name="T65" fmla="*/ 1604 h 2901"/>
                <a:gd name="T66" fmla="*/ 2155 w 2966"/>
                <a:gd name="T67" fmla="*/ 1539 h 2901"/>
                <a:gd name="T68" fmla="*/ 2042 w 2966"/>
                <a:gd name="T69" fmla="*/ 1588 h 2901"/>
                <a:gd name="T70" fmla="*/ 2009 w 2966"/>
                <a:gd name="T71" fmla="*/ 1556 h 2901"/>
                <a:gd name="T72" fmla="*/ 1928 w 2966"/>
                <a:gd name="T73" fmla="*/ 1539 h 2901"/>
                <a:gd name="T74" fmla="*/ 1895 w 2966"/>
                <a:gd name="T75" fmla="*/ 1636 h 2901"/>
                <a:gd name="T76" fmla="*/ 1766 w 2966"/>
                <a:gd name="T77" fmla="*/ 1701 h 2901"/>
                <a:gd name="T78" fmla="*/ 1620 w 2966"/>
                <a:gd name="T79" fmla="*/ 1798 h 2901"/>
                <a:gd name="T80" fmla="*/ 1507 w 2966"/>
                <a:gd name="T81" fmla="*/ 2057 h 2901"/>
                <a:gd name="T82" fmla="*/ 1296 w 2966"/>
                <a:gd name="T83" fmla="*/ 2333 h 2901"/>
                <a:gd name="T84" fmla="*/ 1183 w 2966"/>
                <a:gd name="T85" fmla="*/ 2511 h 2901"/>
                <a:gd name="T86" fmla="*/ 1183 w 2966"/>
                <a:gd name="T87" fmla="*/ 2560 h 2901"/>
                <a:gd name="T88" fmla="*/ 972 w 2966"/>
                <a:gd name="T89" fmla="*/ 2705 h 2901"/>
                <a:gd name="T90" fmla="*/ 891 w 2966"/>
                <a:gd name="T91" fmla="*/ 2722 h 2901"/>
                <a:gd name="T92" fmla="*/ 648 w 2966"/>
                <a:gd name="T93" fmla="*/ 2884 h 2901"/>
                <a:gd name="T94" fmla="*/ 438 w 2966"/>
                <a:gd name="T95" fmla="*/ 2884 h 2901"/>
                <a:gd name="T96" fmla="*/ 373 w 2966"/>
                <a:gd name="T97" fmla="*/ 2770 h 2901"/>
                <a:gd name="T98" fmla="*/ 275 w 2966"/>
                <a:gd name="T99" fmla="*/ 2673 h 2901"/>
                <a:gd name="T100" fmla="*/ 195 w 2966"/>
                <a:gd name="T101" fmla="*/ 2592 h 2901"/>
                <a:gd name="T102" fmla="*/ 81 w 2966"/>
                <a:gd name="T103" fmla="*/ 2592 h 2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66" h="2901">
                  <a:moveTo>
                    <a:pt x="65" y="2576"/>
                  </a:moveTo>
                  <a:lnTo>
                    <a:pt x="16" y="2544"/>
                  </a:lnTo>
                  <a:lnTo>
                    <a:pt x="33" y="2479"/>
                  </a:lnTo>
                  <a:lnTo>
                    <a:pt x="65" y="2463"/>
                  </a:lnTo>
                  <a:lnTo>
                    <a:pt x="33" y="2463"/>
                  </a:lnTo>
                  <a:lnTo>
                    <a:pt x="0" y="2446"/>
                  </a:lnTo>
                  <a:lnTo>
                    <a:pt x="65" y="2381"/>
                  </a:lnTo>
                  <a:lnTo>
                    <a:pt x="130" y="2365"/>
                  </a:lnTo>
                  <a:lnTo>
                    <a:pt x="179" y="2365"/>
                  </a:lnTo>
                  <a:lnTo>
                    <a:pt x="195" y="2349"/>
                  </a:lnTo>
                  <a:lnTo>
                    <a:pt x="179" y="2317"/>
                  </a:lnTo>
                  <a:lnTo>
                    <a:pt x="130" y="2284"/>
                  </a:lnTo>
                  <a:lnTo>
                    <a:pt x="130" y="2236"/>
                  </a:lnTo>
                  <a:lnTo>
                    <a:pt x="179" y="2155"/>
                  </a:lnTo>
                  <a:lnTo>
                    <a:pt x="195" y="2139"/>
                  </a:lnTo>
                  <a:lnTo>
                    <a:pt x="211" y="2106"/>
                  </a:lnTo>
                  <a:lnTo>
                    <a:pt x="243" y="2122"/>
                  </a:lnTo>
                  <a:lnTo>
                    <a:pt x="259" y="2171"/>
                  </a:lnTo>
                  <a:lnTo>
                    <a:pt x="292" y="2139"/>
                  </a:lnTo>
                  <a:lnTo>
                    <a:pt x="292" y="2041"/>
                  </a:lnTo>
                  <a:lnTo>
                    <a:pt x="324" y="2009"/>
                  </a:lnTo>
                  <a:lnTo>
                    <a:pt x="340" y="2009"/>
                  </a:lnTo>
                  <a:lnTo>
                    <a:pt x="422" y="1912"/>
                  </a:lnTo>
                  <a:lnTo>
                    <a:pt x="454" y="1928"/>
                  </a:lnTo>
                  <a:lnTo>
                    <a:pt x="470" y="1896"/>
                  </a:lnTo>
                  <a:lnTo>
                    <a:pt x="470" y="1831"/>
                  </a:lnTo>
                  <a:lnTo>
                    <a:pt x="519" y="1815"/>
                  </a:lnTo>
                  <a:lnTo>
                    <a:pt x="551" y="1782"/>
                  </a:lnTo>
                  <a:lnTo>
                    <a:pt x="567" y="1798"/>
                  </a:lnTo>
                  <a:lnTo>
                    <a:pt x="583" y="1831"/>
                  </a:lnTo>
                  <a:lnTo>
                    <a:pt x="599" y="1766"/>
                  </a:lnTo>
                  <a:lnTo>
                    <a:pt x="648" y="1701"/>
                  </a:lnTo>
                  <a:lnTo>
                    <a:pt x="697" y="1685"/>
                  </a:lnTo>
                  <a:lnTo>
                    <a:pt x="762" y="1620"/>
                  </a:lnTo>
                  <a:lnTo>
                    <a:pt x="794" y="1588"/>
                  </a:lnTo>
                  <a:lnTo>
                    <a:pt x="891" y="1507"/>
                  </a:lnTo>
                  <a:lnTo>
                    <a:pt x="940" y="1507"/>
                  </a:lnTo>
                  <a:lnTo>
                    <a:pt x="956" y="1523"/>
                  </a:lnTo>
                  <a:lnTo>
                    <a:pt x="1005" y="1507"/>
                  </a:lnTo>
                  <a:lnTo>
                    <a:pt x="1053" y="1491"/>
                  </a:lnTo>
                  <a:lnTo>
                    <a:pt x="1086" y="1507"/>
                  </a:lnTo>
                  <a:lnTo>
                    <a:pt x="1134" y="1556"/>
                  </a:lnTo>
                  <a:lnTo>
                    <a:pt x="1118" y="1491"/>
                  </a:lnTo>
                  <a:lnTo>
                    <a:pt x="1102" y="1442"/>
                  </a:lnTo>
                  <a:lnTo>
                    <a:pt x="1118" y="1409"/>
                  </a:lnTo>
                  <a:lnTo>
                    <a:pt x="1215" y="1345"/>
                  </a:lnTo>
                  <a:lnTo>
                    <a:pt x="1264" y="1328"/>
                  </a:lnTo>
                  <a:lnTo>
                    <a:pt x="1361" y="1248"/>
                  </a:lnTo>
                  <a:lnTo>
                    <a:pt x="1475" y="1199"/>
                  </a:lnTo>
                  <a:lnTo>
                    <a:pt x="1523" y="1199"/>
                  </a:lnTo>
                  <a:lnTo>
                    <a:pt x="1523" y="1150"/>
                  </a:lnTo>
                  <a:lnTo>
                    <a:pt x="1604" y="1118"/>
                  </a:lnTo>
                  <a:lnTo>
                    <a:pt x="1669" y="1102"/>
                  </a:lnTo>
                  <a:lnTo>
                    <a:pt x="1782" y="1021"/>
                  </a:lnTo>
                  <a:lnTo>
                    <a:pt x="1895" y="891"/>
                  </a:lnTo>
                  <a:lnTo>
                    <a:pt x="1895" y="843"/>
                  </a:lnTo>
                  <a:lnTo>
                    <a:pt x="1928" y="810"/>
                  </a:lnTo>
                  <a:lnTo>
                    <a:pt x="1928" y="745"/>
                  </a:lnTo>
                  <a:lnTo>
                    <a:pt x="1977" y="697"/>
                  </a:lnTo>
                  <a:lnTo>
                    <a:pt x="2009" y="680"/>
                  </a:lnTo>
                  <a:lnTo>
                    <a:pt x="2009" y="632"/>
                  </a:lnTo>
                  <a:lnTo>
                    <a:pt x="2025" y="567"/>
                  </a:lnTo>
                  <a:lnTo>
                    <a:pt x="2074" y="535"/>
                  </a:lnTo>
                  <a:lnTo>
                    <a:pt x="2123" y="535"/>
                  </a:lnTo>
                  <a:lnTo>
                    <a:pt x="2187" y="519"/>
                  </a:lnTo>
                  <a:lnTo>
                    <a:pt x="2203" y="486"/>
                  </a:lnTo>
                  <a:lnTo>
                    <a:pt x="2268" y="389"/>
                  </a:lnTo>
                  <a:lnTo>
                    <a:pt x="2284" y="389"/>
                  </a:lnTo>
                  <a:lnTo>
                    <a:pt x="2349" y="324"/>
                  </a:lnTo>
                  <a:lnTo>
                    <a:pt x="2398" y="178"/>
                  </a:lnTo>
                  <a:lnTo>
                    <a:pt x="2414" y="113"/>
                  </a:lnTo>
                  <a:lnTo>
                    <a:pt x="2463" y="65"/>
                  </a:lnTo>
                  <a:lnTo>
                    <a:pt x="2495" y="48"/>
                  </a:lnTo>
                  <a:lnTo>
                    <a:pt x="2576" y="0"/>
                  </a:lnTo>
                  <a:lnTo>
                    <a:pt x="2625" y="0"/>
                  </a:lnTo>
                  <a:lnTo>
                    <a:pt x="2592" y="48"/>
                  </a:lnTo>
                  <a:lnTo>
                    <a:pt x="2576" y="97"/>
                  </a:lnTo>
                  <a:lnTo>
                    <a:pt x="2608" y="130"/>
                  </a:lnTo>
                  <a:lnTo>
                    <a:pt x="2625" y="130"/>
                  </a:lnTo>
                  <a:lnTo>
                    <a:pt x="2657" y="113"/>
                  </a:lnTo>
                  <a:lnTo>
                    <a:pt x="2673" y="130"/>
                  </a:lnTo>
                  <a:lnTo>
                    <a:pt x="2673" y="162"/>
                  </a:lnTo>
                  <a:lnTo>
                    <a:pt x="2690" y="162"/>
                  </a:lnTo>
                  <a:lnTo>
                    <a:pt x="2673" y="195"/>
                  </a:lnTo>
                  <a:lnTo>
                    <a:pt x="2657" y="227"/>
                  </a:lnTo>
                  <a:lnTo>
                    <a:pt x="2625" y="243"/>
                  </a:lnTo>
                  <a:lnTo>
                    <a:pt x="2657" y="324"/>
                  </a:lnTo>
                  <a:lnTo>
                    <a:pt x="2690" y="340"/>
                  </a:lnTo>
                  <a:lnTo>
                    <a:pt x="2738" y="292"/>
                  </a:lnTo>
                  <a:lnTo>
                    <a:pt x="2771" y="259"/>
                  </a:lnTo>
                  <a:lnTo>
                    <a:pt x="2803" y="276"/>
                  </a:lnTo>
                  <a:lnTo>
                    <a:pt x="2835" y="276"/>
                  </a:lnTo>
                  <a:lnTo>
                    <a:pt x="2819" y="308"/>
                  </a:lnTo>
                  <a:lnTo>
                    <a:pt x="2851" y="340"/>
                  </a:lnTo>
                  <a:lnTo>
                    <a:pt x="2900" y="308"/>
                  </a:lnTo>
                  <a:lnTo>
                    <a:pt x="2884" y="292"/>
                  </a:lnTo>
                  <a:lnTo>
                    <a:pt x="2868" y="276"/>
                  </a:lnTo>
                  <a:lnTo>
                    <a:pt x="2900" y="211"/>
                  </a:lnTo>
                  <a:lnTo>
                    <a:pt x="2949" y="227"/>
                  </a:lnTo>
                  <a:lnTo>
                    <a:pt x="2949" y="259"/>
                  </a:lnTo>
                  <a:lnTo>
                    <a:pt x="2965" y="259"/>
                  </a:lnTo>
                  <a:lnTo>
                    <a:pt x="2932" y="324"/>
                  </a:lnTo>
                  <a:lnTo>
                    <a:pt x="2868" y="356"/>
                  </a:lnTo>
                  <a:lnTo>
                    <a:pt x="2900" y="340"/>
                  </a:lnTo>
                  <a:lnTo>
                    <a:pt x="2949" y="340"/>
                  </a:lnTo>
                  <a:lnTo>
                    <a:pt x="2900" y="405"/>
                  </a:lnTo>
                  <a:lnTo>
                    <a:pt x="2884" y="405"/>
                  </a:lnTo>
                  <a:lnTo>
                    <a:pt x="2868" y="454"/>
                  </a:lnTo>
                  <a:lnTo>
                    <a:pt x="2851" y="502"/>
                  </a:lnTo>
                  <a:lnTo>
                    <a:pt x="2884" y="567"/>
                  </a:lnTo>
                  <a:lnTo>
                    <a:pt x="2884" y="616"/>
                  </a:lnTo>
                  <a:lnTo>
                    <a:pt x="2916" y="632"/>
                  </a:lnTo>
                  <a:lnTo>
                    <a:pt x="2868" y="664"/>
                  </a:lnTo>
                  <a:lnTo>
                    <a:pt x="2722" y="794"/>
                  </a:lnTo>
                  <a:lnTo>
                    <a:pt x="2706" y="826"/>
                  </a:lnTo>
                  <a:lnTo>
                    <a:pt x="2608" y="924"/>
                  </a:lnTo>
                  <a:lnTo>
                    <a:pt x="2608" y="956"/>
                  </a:lnTo>
                  <a:lnTo>
                    <a:pt x="2560" y="956"/>
                  </a:lnTo>
                  <a:lnTo>
                    <a:pt x="2495" y="1004"/>
                  </a:lnTo>
                  <a:lnTo>
                    <a:pt x="2495" y="1069"/>
                  </a:lnTo>
                  <a:lnTo>
                    <a:pt x="2430" y="1150"/>
                  </a:lnTo>
                  <a:lnTo>
                    <a:pt x="2414" y="1183"/>
                  </a:lnTo>
                  <a:lnTo>
                    <a:pt x="2333" y="1232"/>
                  </a:lnTo>
                  <a:lnTo>
                    <a:pt x="2252" y="1264"/>
                  </a:lnTo>
                  <a:lnTo>
                    <a:pt x="2203" y="1280"/>
                  </a:lnTo>
                  <a:lnTo>
                    <a:pt x="2187" y="1361"/>
                  </a:lnTo>
                  <a:lnTo>
                    <a:pt x="2187" y="1442"/>
                  </a:lnTo>
                  <a:lnTo>
                    <a:pt x="2171" y="1458"/>
                  </a:lnTo>
                  <a:lnTo>
                    <a:pt x="2219" y="1474"/>
                  </a:lnTo>
                  <a:lnTo>
                    <a:pt x="2236" y="1507"/>
                  </a:lnTo>
                  <a:lnTo>
                    <a:pt x="2236" y="1588"/>
                  </a:lnTo>
                  <a:lnTo>
                    <a:pt x="2203" y="1604"/>
                  </a:lnTo>
                  <a:lnTo>
                    <a:pt x="2187" y="1588"/>
                  </a:lnTo>
                  <a:lnTo>
                    <a:pt x="2187" y="1539"/>
                  </a:lnTo>
                  <a:lnTo>
                    <a:pt x="2171" y="1523"/>
                  </a:lnTo>
                  <a:lnTo>
                    <a:pt x="2155" y="1539"/>
                  </a:lnTo>
                  <a:lnTo>
                    <a:pt x="2155" y="1588"/>
                  </a:lnTo>
                  <a:lnTo>
                    <a:pt x="2139" y="1604"/>
                  </a:lnTo>
                  <a:lnTo>
                    <a:pt x="2106" y="1588"/>
                  </a:lnTo>
                  <a:lnTo>
                    <a:pt x="2042" y="1588"/>
                  </a:lnTo>
                  <a:lnTo>
                    <a:pt x="2090" y="1572"/>
                  </a:lnTo>
                  <a:lnTo>
                    <a:pt x="2090" y="1539"/>
                  </a:lnTo>
                  <a:lnTo>
                    <a:pt x="2058" y="1539"/>
                  </a:lnTo>
                  <a:lnTo>
                    <a:pt x="2009" y="1556"/>
                  </a:lnTo>
                  <a:lnTo>
                    <a:pt x="2009" y="1588"/>
                  </a:lnTo>
                  <a:lnTo>
                    <a:pt x="1977" y="1604"/>
                  </a:lnTo>
                  <a:lnTo>
                    <a:pt x="1960" y="1588"/>
                  </a:lnTo>
                  <a:lnTo>
                    <a:pt x="1928" y="1539"/>
                  </a:lnTo>
                  <a:lnTo>
                    <a:pt x="1879" y="1507"/>
                  </a:lnTo>
                  <a:lnTo>
                    <a:pt x="1928" y="1556"/>
                  </a:lnTo>
                  <a:lnTo>
                    <a:pt x="1928" y="1588"/>
                  </a:lnTo>
                  <a:lnTo>
                    <a:pt x="1895" y="1636"/>
                  </a:lnTo>
                  <a:lnTo>
                    <a:pt x="1863" y="1652"/>
                  </a:lnTo>
                  <a:lnTo>
                    <a:pt x="1815" y="1652"/>
                  </a:lnTo>
                  <a:lnTo>
                    <a:pt x="1799" y="1701"/>
                  </a:lnTo>
                  <a:lnTo>
                    <a:pt x="1766" y="1701"/>
                  </a:lnTo>
                  <a:lnTo>
                    <a:pt x="1718" y="1669"/>
                  </a:lnTo>
                  <a:lnTo>
                    <a:pt x="1701" y="1717"/>
                  </a:lnTo>
                  <a:lnTo>
                    <a:pt x="1669" y="1733"/>
                  </a:lnTo>
                  <a:lnTo>
                    <a:pt x="1620" y="1798"/>
                  </a:lnTo>
                  <a:lnTo>
                    <a:pt x="1604" y="1847"/>
                  </a:lnTo>
                  <a:lnTo>
                    <a:pt x="1571" y="1896"/>
                  </a:lnTo>
                  <a:lnTo>
                    <a:pt x="1523" y="1993"/>
                  </a:lnTo>
                  <a:lnTo>
                    <a:pt x="1507" y="2057"/>
                  </a:lnTo>
                  <a:lnTo>
                    <a:pt x="1475" y="2106"/>
                  </a:lnTo>
                  <a:lnTo>
                    <a:pt x="1361" y="2187"/>
                  </a:lnTo>
                  <a:lnTo>
                    <a:pt x="1312" y="2236"/>
                  </a:lnTo>
                  <a:lnTo>
                    <a:pt x="1296" y="2333"/>
                  </a:lnTo>
                  <a:lnTo>
                    <a:pt x="1247" y="2414"/>
                  </a:lnTo>
                  <a:lnTo>
                    <a:pt x="1183" y="2479"/>
                  </a:lnTo>
                  <a:lnTo>
                    <a:pt x="1199" y="2495"/>
                  </a:lnTo>
                  <a:lnTo>
                    <a:pt x="1183" y="2511"/>
                  </a:lnTo>
                  <a:lnTo>
                    <a:pt x="1151" y="2528"/>
                  </a:lnTo>
                  <a:lnTo>
                    <a:pt x="1199" y="2528"/>
                  </a:lnTo>
                  <a:lnTo>
                    <a:pt x="1215" y="2544"/>
                  </a:lnTo>
                  <a:lnTo>
                    <a:pt x="1183" y="2560"/>
                  </a:lnTo>
                  <a:lnTo>
                    <a:pt x="1118" y="2560"/>
                  </a:lnTo>
                  <a:lnTo>
                    <a:pt x="1021" y="2592"/>
                  </a:lnTo>
                  <a:lnTo>
                    <a:pt x="988" y="2641"/>
                  </a:lnTo>
                  <a:lnTo>
                    <a:pt x="972" y="2705"/>
                  </a:lnTo>
                  <a:lnTo>
                    <a:pt x="891" y="2738"/>
                  </a:lnTo>
                  <a:lnTo>
                    <a:pt x="907" y="2705"/>
                  </a:lnTo>
                  <a:lnTo>
                    <a:pt x="875" y="2673"/>
                  </a:lnTo>
                  <a:lnTo>
                    <a:pt x="891" y="2722"/>
                  </a:lnTo>
                  <a:lnTo>
                    <a:pt x="875" y="2754"/>
                  </a:lnTo>
                  <a:lnTo>
                    <a:pt x="827" y="2770"/>
                  </a:lnTo>
                  <a:lnTo>
                    <a:pt x="746" y="2852"/>
                  </a:lnTo>
                  <a:lnTo>
                    <a:pt x="648" y="2884"/>
                  </a:lnTo>
                  <a:lnTo>
                    <a:pt x="567" y="2900"/>
                  </a:lnTo>
                  <a:lnTo>
                    <a:pt x="519" y="2884"/>
                  </a:lnTo>
                  <a:lnTo>
                    <a:pt x="519" y="2852"/>
                  </a:lnTo>
                  <a:lnTo>
                    <a:pt x="438" y="2884"/>
                  </a:lnTo>
                  <a:lnTo>
                    <a:pt x="422" y="2884"/>
                  </a:lnTo>
                  <a:lnTo>
                    <a:pt x="470" y="2852"/>
                  </a:lnTo>
                  <a:lnTo>
                    <a:pt x="438" y="2819"/>
                  </a:lnTo>
                  <a:lnTo>
                    <a:pt x="373" y="2770"/>
                  </a:lnTo>
                  <a:lnTo>
                    <a:pt x="373" y="2722"/>
                  </a:lnTo>
                  <a:lnTo>
                    <a:pt x="357" y="2689"/>
                  </a:lnTo>
                  <a:lnTo>
                    <a:pt x="308" y="2689"/>
                  </a:lnTo>
                  <a:lnTo>
                    <a:pt x="275" y="2673"/>
                  </a:lnTo>
                  <a:lnTo>
                    <a:pt x="292" y="2641"/>
                  </a:lnTo>
                  <a:lnTo>
                    <a:pt x="275" y="2608"/>
                  </a:lnTo>
                  <a:lnTo>
                    <a:pt x="227" y="2576"/>
                  </a:lnTo>
                  <a:lnTo>
                    <a:pt x="195" y="2592"/>
                  </a:lnTo>
                  <a:lnTo>
                    <a:pt x="195" y="2625"/>
                  </a:lnTo>
                  <a:lnTo>
                    <a:pt x="162" y="2608"/>
                  </a:lnTo>
                  <a:lnTo>
                    <a:pt x="162" y="2592"/>
                  </a:lnTo>
                  <a:lnTo>
                    <a:pt x="81" y="2592"/>
                  </a:lnTo>
                  <a:lnTo>
                    <a:pt x="65" y="257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C0D72F4-D3B6-964B-AC3C-9CCCB2F84499}"/>
              </a:ext>
            </a:extLst>
          </p:cNvPr>
          <p:cNvGrpSpPr/>
          <p:nvPr/>
        </p:nvGrpSpPr>
        <p:grpSpPr>
          <a:xfrm>
            <a:off x="9042055" y="2558259"/>
            <a:ext cx="2500469" cy="377026"/>
            <a:chOff x="9042055" y="2558259"/>
            <a:chExt cx="2500469" cy="377026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22C2DD9-6D24-E844-9316-5B0E2EF0ABD7}"/>
                </a:ext>
              </a:extLst>
            </p:cNvPr>
            <p:cNvSpPr/>
            <p:nvPr/>
          </p:nvSpPr>
          <p:spPr>
            <a:xfrm rot="8100000">
              <a:off x="9042055" y="2685686"/>
              <a:ext cx="190934" cy="176855"/>
            </a:xfrm>
            <a:custGeom>
              <a:avLst/>
              <a:gdLst>
                <a:gd name="connsiteX0" fmla="*/ 122599 w 490264"/>
                <a:gd name="connsiteY0" fmla="*/ 367665 h 490264"/>
                <a:gd name="connsiteX1" fmla="*/ 346682 w 490264"/>
                <a:gd name="connsiteY1" fmla="*/ 366628 h 490264"/>
                <a:gd name="connsiteX2" fmla="*/ 347720 w 490264"/>
                <a:gd name="connsiteY2" fmla="*/ 142545 h 490264"/>
                <a:gd name="connsiteX3" fmla="*/ 123637 w 490264"/>
                <a:gd name="connsiteY3" fmla="*/ 143582 h 490264"/>
                <a:gd name="connsiteX4" fmla="*/ 122599 w 490264"/>
                <a:gd name="connsiteY4" fmla="*/ 367665 h 490264"/>
                <a:gd name="connsiteX5" fmla="*/ 71797 w 490264"/>
                <a:gd name="connsiteY5" fmla="*/ 418466 h 490264"/>
                <a:gd name="connsiteX6" fmla="*/ 0 w 490264"/>
                <a:gd name="connsiteY6" fmla="*/ 245132 h 490264"/>
                <a:gd name="connsiteX7" fmla="*/ 1 w 490264"/>
                <a:gd name="connsiteY7" fmla="*/ 245132 h 490264"/>
                <a:gd name="connsiteX8" fmla="*/ 245133 w 490264"/>
                <a:gd name="connsiteY8" fmla="*/ 0 h 490264"/>
                <a:gd name="connsiteX9" fmla="*/ 490264 w 490264"/>
                <a:gd name="connsiteY9" fmla="*/ 0 h 490264"/>
                <a:gd name="connsiteX10" fmla="*/ 490264 w 490264"/>
                <a:gd name="connsiteY10" fmla="*/ 245132 h 490264"/>
                <a:gd name="connsiteX11" fmla="*/ 245132 w 490264"/>
                <a:gd name="connsiteY11" fmla="*/ 490264 h 490264"/>
                <a:gd name="connsiteX12" fmla="*/ 71797 w 490264"/>
                <a:gd name="connsiteY12" fmla="*/ 418466 h 4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264" h="490264">
                  <a:moveTo>
                    <a:pt x="122599" y="367665"/>
                  </a:moveTo>
                  <a:cubicBezTo>
                    <a:pt x="184192" y="429258"/>
                    <a:pt x="284517" y="428793"/>
                    <a:pt x="346682" y="366628"/>
                  </a:cubicBezTo>
                  <a:cubicBezTo>
                    <a:pt x="408848" y="304463"/>
                    <a:pt x="409312" y="204138"/>
                    <a:pt x="347720" y="142545"/>
                  </a:cubicBezTo>
                  <a:cubicBezTo>
                    <a:pt x="286127" y="80953"/>
                    <a:pt x="185802" y="81417"/>
                    <a:pt x="123637" y="143582"/>
                  </a:cubicBezTo>
                  <a:cubicBezTo>
                    <a:pt x="61471" y="205748"/>
                    <a:pt x="61007" y="306073"/>
                    <a:pt x="122599" y="367665"/>
                  </a:cubicBezTo>
                  <a:close/>
                  <a:moveTo>
                    <a:pt x="71797" y="418466"/>
                  </a:moveTo>
                  <a:cubicBezTo>
                    <a:pt x="27437" y="374107"/>
                    <a:pt x="0" y="312823"/>
                    <a:pt x="0" y="245132"/>
                  </a:cubicBezTo>
                  <a:lnTo>
                    <a:pt x="1" y="245132"/>
                  </a:lnTo>
                  <a:cubicBezTo>
                    <a:pt x="1" y="109749"/>
                    <a:pt x="109750" y="0"/>
                    <a:pt x="245133" y="0"/>
                  </a:cubicBezTo>
                  <a:lnTo>
                    <a:pt x="490264" y="0"/>
                  </a:lnTo>
                  <a:lnTo>
                    <a:pt x="490264" y="245132"/>
                  </a:lnTo>
                  <a:cubicBezTo>
                    <a:pt x="490264" y="380515"/>
                    <a:pt x="380515" y="490264"/>
                    <a:pt x="245132" y="490264"/>
                  </a:cubicBezTo>
                  <a:cubicBezTo>
                    <a:pt x="177441" y="490264"/>
                    <a:pt x="116157" y="462827"/>
                    <a:pt x="71797" y="4184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339C12C-A82B-314E-833E-2C5D92D813EB}"/>
                </a:ext>
              </a:extLst>
            </p:cNvPr>
            <p:cNvSpPr txBox="1"/>
            <p:nvPr/>
          </p:nvSpPr>
          <p:spPr>
            <a:xfrm>
              <a:off x="9245253" y="2558259"/>
              <a:ext cx="2297271" cy="377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REGIONAL </a:t>
              </a:r>
              <a:r>
                <a:rPr lang="en-US" sz="800" dirty="0" err="1">
                  <a:solidFill>
                    <a:srgbClr val="FFFFFF"/>
                  </a:solidFill>
                  <a:latin typeface="Gotham Light" pitchFamily="2" charset="0"/>
                </a:rPr>
                <a:t>QLD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1.8m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7D77549-1552-8848-8FAC-AB0D82D57182}"/>
              </a:ext>
            </a:extLst>
          </p:cNvPr>
          <p:cNvGrpSpPr/>
          <p:nvPr/>
        </p:nvGrpSpPr>
        <p:grpSpPr>
          <a:xfrm>
            <a:off x="9466110" y="3620542"/>
            <a:ext cx="2485129" cy="377026"/>
            <a:chOff x="9466110" y="3620542"/>
            <a:chExt cx="2485129" cy="377026"/>
          </a:xfrm>
        </p:grpSpPr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42861B5-E1D8-6240-B980-3B2578821DCF}"/>
                </a:ext>
              </a:extLst>
            </p:cNvPr>
            <p:cNvSpPr/>
            <p:nvPr/>
          </p:nvSpPr>
          <p:spPr>
            <a:xfrm rot="8100000">
              <a:off x="9466110" y="3718914"/>
              <a:ext cx="185297" cy="181678"/>
            </a:xfrm>
            <a:custGeom>
              <a:avLst/>
              <a:gdLst>
                <a:gd name="connsiteX0" fmla="*/ 122599 w 490264"/>
                <a:gd name="connsiteY0" fmla="*/ 367665 h 490264"/>
                <a:gd name="connsiteX1" fmla="*/ 346682 w 490264"/>
                <a:gd name="connsiteY1" fmla="*/ 366628 h 490264"/>
                <a:gd name="connsiteX2" fmla="*/ 347720 w 490264"/>
                <a:gd name="connsiteY2" fmla="*/ 142545 h 490264"/>
                <a:gd name="connsiteX3" fmla="*/ 123637 w 490264"/>
                <a:gd name="connsiteY3" fmla="*/ 143582 h 490264"/>
                <a:gd name="connsiteX4" fmla="*/ 122599 w 490264"/>
                <a:gd name="connsiteY4" fmla="*/ 367665 h 490264"/>
                <a:gd name="connsiteX5" fmla="*/ 71797 w 490264"/>
                <a:gd name="connsiteY5" fmla="*/ 418466 h 490264"/>
                <a:gd name="connsiteX6" fmla="*/ 0 w 490264"/>
                <a:gd name="connsiteY6" fmla="*/ 245132 h 490264"/>
                <a:gd name="connsiteX7" fmla="*/ 1 w 490264"/>
                <a:gd name="connsiteY7" fmla="*/ 245132 h 490264"/>
                <a:gd name="connsiteX8" fmla="*/ 245133 w 490264"/>
                <a:gd name="connsiteY8" fmla="*/ 0 h 490264"/>
                <a:gd name="connsiteX9" fmla="*/ 490264 w 490264"/>
                <a:gd name="connsiteY9" fmla="*/ 0 h 490264"/>
                <a:gd name="connsiteX10" fmla="*/ 490264 w 490264"/>
                <a:gd name="connsiteY10" fmla="*/ 245132 h 490264"/>
                <a:gd name="connsiteX11" fmla="*/ 245132 w 490264"/>
                <a:gd name="connsiteY11" fmla="*/ 490264 h 490264"/>
                <a:gd name="connsiteX12" fmla="*/ 71797 w 490264"/>
                <a:gd name="connsiteY12" fmla="*/ 418466 h 4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264" h="490264">
                  <a:moveTo>
                    <a:pt x="122599" y="367665"/>
                  </a:moveTo>
                  <a:cubicBezTo>
                    <a:pt x="184192" y="429258"/>
                    <a:pt x="284517" y="428793"/>
                    <a:pt x="346682" y="366628"/>
                  </a:cubicBezTo>
                  <a:cubicBezTo>
                    <a:pt x="408848" y="304463"/>
                    <a:pt x="409312" y="204138"/>
                    <a:pt x="347720" y="142545"/>
                  </a:cubicBezTo>
                  <a:cubicBezTo>
                    <a:pt x="286127" y="80953"/>
                    <a:pt x="185802" y="81417"/>
                    <a:pt x="123637" y="143582"/>
                  </a:cubicBezTo>
                  <a:cubicBezTo>
                    <a:pt x="61471" y="205748"/>
                    <a:pt x="61007" y="306073"/>
                    <a:pt x="122599" y="367665"/>
                  </a:cubicBezTo>
                  <a:close/>
                  <a:moveTo>
                    <a:pt x="71797" y="418466"/>
                  </a:moveTo>
                  <a:cubicBezTo>
                    <a:pt x="27437" y="374107"/>
                    <a:pt x="0" y="312823"/>
                    <a:pt x="0" y="245132"/>
                  </a:cubicBezTo>
                  <a:lnTo>
                    <a:pt x="1" y="245132"/>
                  </a:lnTo>
                  <a:cubicBezTo>
                    <a:pt x="1" y="109749"/>
                    <a:pt x="109750" y="0"/>
                    <a:pt x="245133" y="0"/>
                  </a:cubicBezTo>
                  <a:lnTo>
                    <a:pt x="490264" y="0"/>
                  </a:lnTo>
                  <a:lnTo>
                    <a:pt x="490264" y="245132"/>
                  </a:lnTo>
                  <a:cubicBezTo>
                    <a:pt x="490264" y="380515"/>
                    <a:pt x="380515" y="490264"/>
                    <a:pt x="245132" y="490264"/>
                  </a:cubicBezTo>
                  <a:cubicBezTo>
                    <a:pt x="177441" y="490264"/>
                    <a:pt x="116157" y="462827"/>
                    <a:pt x="71797" y="4184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F2F6A33-AA60-6549-9550-89F65E4C817A}"/>
                </a:ext>
              </a:extLst>
            </p:cNvPr>
            <p:cNvSpPr txBox="1"/>
            <p:nvPr/>
          </p:nvSpPr>
          <p:spPr>
            <a:xfrm>
              <a:off x="9653968" y="3620542"/>
              <a:ext cx="2297271" cy="377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srgbClr val="FFFFFF"/>
                  </a:solidFill>
                  <a:latin typeface="Gotham Light" pitchFamily="2" charset="0"/>
                </a:rPr>
                <a:t>REGIONAL </a:t>
              </a: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NSW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3.7m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88A119E-DF59-EE47-A049-9FCDEFB581B8}"/>
              </a:ext>
            </a:extLst>
          </p:cNvPr>
          <p:cNvGrpSpPr/>
          <p:nvPr/>
        </p:nvGrpSpPr>
        <p:grpSpPr>
          <a:xfrm>
            <a:off x="9212820" y="4018644"/>
            <a:ext cx="2534705" cy="377026"/>
            <a:chOff x="9212820" y="4018644"/>
            <a:chExt cx="2534705" cy="377026"/>
          </a:xfrm>
        </p:grpSpPr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10C2B678-4F34-A047-BA5B-32C3ECB5FD52}"/>
                </a:ext>
              </a:extLst>
            </p:cNvPr>
            <p:cNvSpPr/>
            <p:nvPr/>
          </p:nvSpPr>
          <p:spPr>
            <a:xfrm rot="8100000">
              <a:off x="9212820" y="4067582"/>
              <a:ext cx="230220" cy="230220"/>
            </a:xfrm>
            <a:custGeom>
              <a:avLst/>
              <a:gdLst>
                <a:gd name="connsiteX0" fmla="*/ 122599 w 490264"/>
                <a:gd name="connsiteY0" fmla="*/ 367665 h 490264"/>
                <a:gd name="connsiteX1" fmla="*/ 346682 w 490264"/>
                <a:gd name="connsiteY1" fmla="*/ 366628 h 490264"/>
                <a:gd name="connsiteX2" fmla="*/ 347720 w 490264"/>
                <a:gd name="connsiteY2" fmla="*/ 142545 h 490264"/>
                <a:gd name="connsiteX3" fmla="*/ 123637 w 490264"/>
                <a:gd name="connsiteY3" fmla="*/ 143582 h 490264"/>
                <a:gd name="connsiteX4" fmla="*/ 122599 w 490264"/>
                <a:gd name="connsiteY4" fmla="*/ 367665 h 490264"/>
                <a:gd name="connsiteX5" fmla="*/ 71797 w 490264"/>
                <a:gd name="connsiteY5" fmla="*/ 418466 h 490264"/>
                <a:gd name="connsiteX6" fmla="*/ 0 w 490264"/>
                <a:gd name="connsiteY6" fmla="*/ 245132 h 490264"/>
                <a:gd name="connsiteX7" fmla="*/ 1 w 490264"/>
                <a:gd name="connsiteY7" fmla="*/ 245132 h 490264"/>
                <a:gd name="connsiteX8" fmla="*/ 245133 w 490264"/>
                <a:gd name="connsiteY8" fmla="*/ 0 h 490264"/>
                <a:gd name="connsiteX9" fmla="*/ 490264 w 490264"/>
                <a:gd name="connsiteY9" fmla="*/ 0 h 490264"/>
                <a:gd name="connsiteX10" fmla="*/ 490264 w 490264"/>
                <a:gd name="connsiteY10" fmla="*/ 245132 h 490264"/>
                <a:gd name="connsiteX11" fmla="*/ 245132 w 490264"/>
                <a:gd name="connsiteY11" fmla="*/ 490264 h 490264"/>
                <a:gd name="connsiteX12" fmla="*/ 71797 w 490264"/>
                <a:gd name="connsiteY12" fmla="*/ 418466 h 4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264" h="490264">
                  <a:moveTo>
                    <a:pt x="122599" y="367665"/>
                  </a:moveTo>
                  <a:cubicBezTo>
                    <a:pt x="184192" y="429258"/>
                    <a:pt x="284517" y="428793"/>
                    <a:pt x="346682" y="366628"/>
                  </a:cubicBezTo>
                  <a:cubicBezTo>
                    <a:pt x="408848" y="304463"/>
                    <a:pt x="409312" y="204138"/>
                    <a:pt x="347720" y="142545"/>
                  </a:cubicBezTo>
                  <a:cubicBezTo>
                    <a:pt x="286127" y="80953"/>
                    <a:pt x="185802" y="81417"/>
                    <a:pt x="123637" y="143582"/>
                  </a:cubicBezTo>
                  <a:cubicBezTo>
                    <a:pt x="61471" y="205748"/>
                    <a:pt x="61007" y="306073"/>
                    <a:pt x="122599" y="367665"/>
                  </a:cubicBezTo>
                  <a:close/>
                  <a:moveTo>
                    <a:pt x="71797" y="418466"/>
                  </a:moveTo>
                  <a:cubicBezTo>
                    <a:pt x="27437" y="374107"/>
                    <a:pt x="0" y="312823"/>
                    <a:pt x="0" y="245132"/>
                  </a:cubicBezTo>
                  <a:lnTo>
                    <a:pt x="1" y="245132"/>
                  </a:lnTo>
                  <a:cubicBezTo>
                    <a:pt x="1" y="109749"/>
                    <a:pt x="109750" y="0"/>
                    <a:pt x="245133" y="0"/>
                  </a:cubicBezTo>
                  <a:lnTo>
                    <a:pt x="490264" y="0"/>
                  </a:lnTo>
                  <a:lnTo>
                    <a:pt x="490264" y="245132"/>
                  </a:lnTo>
                  <a:cubicBezTo>
                    <a:pt x="490264" y="380515"/>
                    <a:pt x="380515" y="490264"/>
                    <a:pt x="245132" y="490264"/>
                  </a:cubicBezTo>
                  <a:cubicBezTo>
                    <a:pt x="177441" y="490264"/>
                    <a:pt x="116157" y="462827"/>
                    <a:pt x="71797" y="4184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73A38E2-256E-7D4D-BADE-FD6A0BBD042F}"/>
                </a:ext>
              </a:extLst>
            </p:cNvPr>
            <p:cNvSpPr txBox="1"/>
            <p:nvPr/>
          </p:nvSpPr>
          <p:spPr>
            <a:xfrm>
              <a:off x="9450254" y="4018644"/>
              <a:ext cx="2297271" cy="377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SYDNEY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5.1m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FF35348-25AD-4A43-9251-47ACFBE2B269}"/>
              </a:ext>
            </a:extLst>
          </p:cNvPr>
          <p:cNvGrpSpPr/>
          <p:nvPr/>
        </p:nvGrpSpPr>
        <p:grpSpPr>
          <a:xfrm>
            <a:off x="7570867" y="4352574"/>
            <a:ext cx="1168770" cy="612842"/>
            <a:chOff x="7570867" y="4352574"/>
            <a:chExt cx="1168770" cy="612842"/>
          </a:xfrm>
        </p:grpSpPr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49310136-6D0C-BE42-A849-A14BD721A15E}"/>
                </a:ext>
              </a:extLst>
            </p:cNvPr>
            <p:cNvSpPr/>
            <p:nvPr/>
          </p:nvSpPr>
          <p:spPr>
            <a:xfrm rot="8100000">
              <a:off x="8512447" y="4352574"/>
              <a:ext cx="196064" cy="191888"/>
            </a:xfrm>
            <a:custGeom>
              <a:avLst/>
              <a:gdLst>
                <a:gd name="connsiteX0" fmla="*/ 122599 w 490264"/>
                <a:gd name="connsiteY0" fmla="*/ 367665 h 490264"/>
                <a:gd name="connsiteX1" fmla="*/ 346682 w 490264"/>
                <a:gd name="connsiteY1" fmla="*/ 366628 h 490264"/>
                <a:gd name="connsiteX2" fmla="*/ 347720 w 490264"/>
                <a:gd name="connsiteY2" fmla="*/ 142545 h 490264"/>
                <a:gd name="connsiteX3" fmla="*/ 123637 w 490264"/>
                <a:gd name="connsiteY3" fmla="*/ 143582 h 490264"/>
                <a:gd name="connsiteX4" fmla="*/ 122599 w 490264"/>
                <a:gd name="connsiteY4" fmla="*/ 367665 h 490264"/>
                <a:gd name="connsiteX5" fmla="*/ 71797 w 490264"/>
                <a:gd name="connsiteY5" fmla="*/ 418466 h 490264"/>
                <a:gd name="connsiteX6" fmla="*/ 0 w 490264"/>
                <a:gd name="connsiteY6" fmla="*/ 245132 h 490264"/>
                <a:gd name="connsiteX7" fmla="*/ 1 w 490264"/>
                <a:gd name="connsiteY7" fmla="*/ 245132 h 490264"/>
                <a:gd name="connsiteX8" fmla="*/ 245133 w 490264"/>
                <a:gd name="connsiteY8" fmla="*/ 0 h 490264"/>
                <a:gd name="connsiteX9" fmla="*/ 490264 w 490264"/>
                <a:gd name="connsiteY9" fmla="*/ 0 h 490264"/>
                <a:gd name="connsiteX10" fmla="*/ 490264 w 490264"/>
                <a:gd name="connsiteY10" fmla="*/ 245132 h 490264"/>
                <a:gd name="connsiteX11" fmla="*/ 245132 w 490264"/>
                <a:gd name="connsiteY11" fmla="*/ 490264 h 490264"/>
                <a:gd name="connsiteX12" fmla="*/ 71797 w 490264"/>
                <a:gd name="connsiteY12" fmla="*/ 418466 h 4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264" h="490264">
                  <a:moveTo>
                    <a:pt x="122599" y="367665"/>
                  </a:moveTo>
                  <a:cubicBezTo>
                    <a:pt x="184192" y="429258"/>
                    <a:pt x="284517" y="428793"/>
                    <a:pt x="346682" y="366628"/>
                  </a:cubicBezTo>
                  <a:cubicBezTo>
                    <a:pt x="408848" y="304463"/>
                    <a:pt x="409312" y="204138"/>
                    <a:pt x="347720" y="142545"/>
                  </a:cubicBezTo>
                  <a:cubicBezTo>
                    <a:pt x="286127" y="80953"/>
                    <a:pt x="185802" y="81417"/>
                    <a:pt x="123637" y="143582"/>
                  </a:cubicBezTo>
                  <a:cubicBezTo>
                    <a:pt x="61471" y="205748"/>
                    <a:pt x="61007" y="306073"/>
                    <a:pt x="122599" y="367665"/>
                  </a:cubicBezTo>
                  <a:close/>
                  <a:moveTo>
                    <a:pt x="71797" y="418466"/>
                  </a:moveTo>
                  <a:cubicBezTo>
                    <a:pt x="27437" y="374107"/>
                    <a:pt x="0" y="312823"/>
                    <a:pt x="0" y="245132"/>
                  </a:cubicBezTo>
                  <a:lnTo>
                    <a:pt x="1" y="245132"/>
                  </a:lnTo>
                  <a:cubicBezTo>
                    <a:pt x="1" y="109749"/>
                    <a:pt x="109750" y="0"/>
                    <a:pt x="245133" y="0"/>
                  </a:cubicBezTo>
                  <a:lnTo>
                    <a:pt x="490264" y="0"/>
                  </a:lnTo>
                  <a:lnTo>
                    <a:pt x="490264" y="245132"/>
                  </a:lnTo>
                  <a:cubicBezTo>
                    <a:pt x="490264" y="380515"/>
                    <a:pt x="380515" y="490264"/>
                    <a:pt x="245132" y="490264"/>
                  </a:cubicBezTo>
                  <a:cubicBezTo>
                    <a:pt x="177441" y="490264"/>
                    <a:pt x="116157" y="462827"/>
                    <a:pt x="71797" y="4184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2E27FBF-0CCE-A44C-9D65-FD8CE32BFA6E}"/>
                </a:ext>
              </a:extLst>
            </p:cNvPr>
            <p:cNvSpPr txBox="1"/>
            <p:nvPr/>
          </p:nvSpPr>
          <p:spPr>
            <a:xfrm>
              <a:off x="7570867" y="4588390"/>
              <a:ext cx="1168770" cy="377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REGIONAL VIC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1.2m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FAE030B7-BDF9-DF44-A6BB-E893788A793E}"/>
              </a:ext>
            </a:extLst>
          </p:cNvPr>
          <p:cNvGrpSpPr/>
          <p:nvPr/>
        </p:nvGrpSpPr>
        <p:grpSpPr>
          <a:xfrm>
            <a:off x="10698425" y="4721818"/>
            <a:ext cx="2488136" cy="538630"/>
            <a:chOff x="10675685" y="4704638"/>
            <a:chExt cx="2488136" cy="538630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60AAFC24-E609-2B40-931B-C86F891BEBFE}"/>
                </a:ext>
              </a:extLst>
            </p:cNvPr>
            <p:cNvSpPr/>
            <p:nvPr/>
          </p:nvSpPr>
          <p:spPr>
            <a:xfrm rot="8100000">
              <a:off x="10675685" y="4704638"/>
              <a:ext cx="230220" cy="230220"/>
            </a:xfrm>
            <a:custGeom>
              <a:avLst/>
              <a:gdLst>
                <a:gd name="connsiteX0" fmla="*/ 122599 w 490264"/>
                <a:gd name="connsiteY0" fmla="*/ 367665 h 490264"/>
                <a:gd name="connsiteX1" fmla="*/ 346682 w 490264"/>
                <a:gd name="connsiteY1" fmla="*/ 366628 h 490264"/>
                <a:gd name="connsiteX2" fmla="*/ 347720 w 490264"/>
                <a:gd name="connsiteY2" fmla="*/ 142545 h 490264"/>
                <a:gd name="connsiteX3" fmla="*/ 123637 w 490264"/>
                <a:gd name="connsiteY3" fmla="*/ 143582 h 490264"/>
                <a:gd name="connsiteX4" fmla="*/ 122599 w 490264"/>
                <a:gd name="connsiteY4" fmla="*/ 367665 h 490264"/>
                <a:gd name="connsiteX5" fmla="*/ 71797 w 490264"/>
                <a:gd name="connsiteY5" fmla="*/ 418466 h 490264"/>
                <a:gd name="connsiteX6" fmla="*/ 0 w 490264"/>
                <a:gd name="connsiteY6" fmla="*/ 245132 h 490264"/>
                <a:gd name="connsiteX7" fmla="*/ 1 w 490264"/>
                <a:gd name="connsiteY7" fmla="*/ 245132 h 490264"/>
                <a:gd name="connsiteX8" fmla="*/ 245133 w 490264"/>
                <a:gd name="connsiteY8" fmla="*/ 0 h 490264"/>
                <a:gd name="connsiteX9" fmla="*/ 490264 w 490264"/>
                <a:gd name="connsiteY9" fmla="*/ 0 h 490264"/>
                <a:gd name="connsiteX10" fmla="*/ 490264 w 490264"/>
                <a:gd name="connsiteY10" fmla="*/ 245132 h 490264"/>
                <a:gd name="connsiteX11" fmla="*/ 245132 w 490264"/>
                <a:gd name="connsiteY11" fmla="*/ 490264 h 490264"/>
                <a:gd name="connsiteX12" fmla="*/ 71797 w 490264"/>
                <a:gd name="connsiteY12" fmla="*/ 418466 h 4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264" h="490264">
                  <a:moveTo>
                    <a:pt x="122599" y="367665"/>
                  </a:moveTo>
                  <a:cubicBezTo>
                    <a:pt x="184192" y="429258"/>
                    <a:pt x="284517" y="428793"/>
                    <a:pt x="346682" y="366628"/>
                  </a:cubicBezTo>
                  <a:cubicBezTo>
                    <a:pt x="408848" y="304463"/>
                    <a:pt x="409312" y="204138"/>
                    <a:pt x="347720" y="142545"/>
                  </a:cubicBezTo>
                  <a:cubicBezTo>
                    <a:pt x="286127" y="80953"/>
                    <a:pt x="185802" y="81417"/>
                    <a:pt x="123637" y="143582"/>
                  </a:cubicBezTo>
                  <a:cubicBezTo>
                    <a:pt x="61471" y="205748"/>
                    <a:pt x="61007" y="306073"/>
                    <a:pt x="122599" y="367665"/>
                  </a:cubicBezTo>
                  <a:close/>
                  <a:moveTo>
                    <a:pt x="71797" y="418466"/>
                  </a:moveTo>
                  <a:cubicBezTo>
                    <a:pt x="27437" y="374107"/>
                    <a:pt x="0" y="312823"/>
                    <a:pt x="0" y="245132"/>
                  </a:cubicBezTo>
                  <a:lnTo>
                    <a:pt x="1" y="245132"/>
                  </a:lnTo>
                  <a:cubicBezTo>
                    <a:pt x="1" y="109749"/>
                    <a:pt x="109750" y="0"/>
                    <a:pt x="245133" y="0"/>
                  </a:cubicBezTo>
                  <a:lnTo>
                    <a:pt x="490264" y="0"/>
                  </a:lnTo>
                  <a:lnTo>
                    <a:pt x="490264" y="245132"/>
                  </a:lnTo>
                  <a:cubicBezTo>
                    <a:pt x="490264" y="380515"/>
                    <a:pt x="380515" y="490264"/>
                    <a:pt x="245132" y="490264"/>
                  </a:cubicBezTo>
                  <a:cubicBezTo>
                    <a:pt x="177441" y="490264"/>
                    <a:pt x="116157" y="462827"/>
                    <a:pt x="71797" y="4184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59AA3A5E-9874-FE4D-8126-C787F929E4F6}"/>
                </a:ext>
              </a:extLst>
            </p:cNvPr>
            <p:cNvSpPr txBox="1"/>
            <p:nvPr/>
          </p:nvSpPr>
          <p:spPr>
            <a:xfrm>
              <a:off x="10866550" y="4866242"/>
              <a:ext cx="2297271" cy="377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NEW ZEALAND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3.1m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35AA3D19-BADF-F042-AC09-EB13C8B3FB12}"/>
              </a:ext>
            </a:extLst>
          </p:cNvPr>
          <p:cNvSpPr txBox="1"/>
          <p:nvPr/>
        </p:nvSpPr>
        <p:spPr>
          <a:xfrm>
            <a:off x="591128" y="3149653"/>
            <a:ext cx="3671485" cy="257011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0">
              <a:defRPr/>
            </a:pPr>
            <a:r>
              <a:rPr lang="en-GB" sz="1050" b="1" dirty="0">
                <a:latin typeface="Gotham Bold" panose="02000604030000020004" pitchFamily="2" charset="0"/>
                <a:ea typeface="Roboto Slab Light" pitchFamily="2" charset="0"/>
              </a:rPr>
              <a:t>17</a:t>
            </a:r>
            <a:r>
              <a:rPr lang="en-GB" sz="1050" dirty="0">
                <a:latin typeface="Gotham Light" pitchFamily="2" charset="0"/>
                <a:ea typeface="Roboto Slab Light" pitchFamily="2" charset="0"/>
              </a:rPr>
              <a:t> million metro viewers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Bold" panose="02000604030000020004" pitchFamily="2" charset="0"/>
                <a:ea typeface="Roboto Slab Light" pitchFamily="2" charset="0"/>
              </a:rPr>
              <a:t>61%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Roboto Slab Light" pitchFamily="2" charset="0"/>
              </a:rPr>
              <a:t>of Australia’s TV viewers*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Roboto Slab Light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Bold" panose="02000604030000020004" pitchFamily="2" charset="0"/>
                <a:ea typeface="Roboto Slab Light" pitchFamily="2" charset="0"/>
              </a:rPr>
              <a:t>7.7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Roboto Slab Light" pitchFamily="2" charset="0"/>
              </a:rPr>
              <a:t> million additional regional viewers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Bold" panose="02000604030000020004" pitchFamily="2" charset="0"/>
                <a:ea typeface="Roboto Slab Light" pitchFamily="2" charset="0"/>
              </a:rPr>
              <a:t>35%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Roboto Slab Light" pitchFamily="2" charset="0"/>
              </a:rPr>
              <a:t>of Australia’s TV viewers*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Roboto Slab Light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Bold" panose="02000604030000020004" pitchFamily="2" charset="0"/>
                <a:ea typeface="Roboto Slab Light" pitchFamily="2" charset="0"/>
              </a:rPr>
              <a:t>7.7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Roboto Slab Light" pitchFamily="2" charset="0"/>
              </a:rPr>
              <a:t>million STV viewers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Bold" panose="02000604030000020004" pitchFamily="2" charset="0"/>
                <a:ea typeface="Roboto Slab Light" pitchFamily="2" charset="0"/>
              </a:rPr>
              <a:t>15%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Roboto Slab Light" pitchFamily="2" charset="0"/>
              </a:rPr>
              <a:t>of Australia’s TV viewers*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B40859F-5425-7645-8748-4C19AE3861AA}"/>
              </a:ext>
            </a:extLst>
          </p:cNvPr>
          <p:cNvSpPr txBox="1"/>
          <p:nvPr/>
        </p:nvSpPr>
        <p:spPr>
          <a:xfrm>
            <a:off x="9929232" y="6541460"/>
            <a:ext cx="20393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Extra Light" panose="02000604030000020004" pitchFamily="2" charset="0"/>
                <a:ea typeface="+mn-ea"/>
                <a:cs typeface="+mn-cs"/>
              </a:rPr>
              <a:t>*Source: </a:t>
            </a:r>
            <a:r>
              <a:rPr lang="en-GB" sz="900" i="1" dirty="0" err="1">
                <a:latin typeface="Gotham Extra Light" panose="02000604030000020004" pitchFamily="2" charset="0"/>
              </a:rPr>
              <a:t>ozTAM</a:t>
            </a:r>
            <a:r>
              <a:rPr lang="en-GB" sz="900" i="1" dirty="0">
                <a:latin typeface="Gotham Extra Light" panose="02000604030000020004" pitchFamily="2" charset="0"/>
              </a:rPr>
              <a:t> 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Extra Light" panose="02000604030000020004" pitchFamily="2" charset="0"/>
                <a:ea typeface="+mn-ea"/>
                <a:cs typeface="+mn-cs"/>
              </a:rPr>
              <a:t> / Regional TAM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AA3D19-BADF-F042-AC09-EB13C8B3FB12}"/>
              </a:ext>
            </a:extLst>
          </p:cNvPr>
          <p:cNvSpPr txBox="1"/>
          <p:nvPr/>
        </p:nvSpPr>
        <p:spPr>
          <a:xfrm>
            <a:off x="589296" y="4948508"/>
            <a:ext cx="3671099" cy="73866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… plus</a:t>
            </a:r>
            <a:r>
              <a:rPr kumimoji="0" lang="en-GB" sz="105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 ALL New Zealand viewers. </a:t>
            </a:r>
            <a:endParaRPr kumimoji="0" lang="en-GB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Roboto Slab Light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Bold" panose="02000604030000020004" pitchFamily="2" charset="0"/>
                <a:ea typeface="Roboto Slab Light" pitchFamily="2" charset="0"/>
              </a:rPr>
              <a:t>3.1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Roboto Slab Light" pitchFamily="2" charset="0"/>
              </a:rPr>
              <a:t>million viewers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Bold" panose="02000604030000020004" pitchFamily="2" charset="0"/>
                <a:ea typeface="Roboto Slab Light" pitchFamily="2" charset="0"/>
              </a:rPr>
              <a:t>100% 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Roboto Slab Light" pitchFamily="2" charset="0"/>
              </a:rPr>
              <a:t>of NZ TV viewers</a:t>
            </a:r>
          </a:p>
        </p:txBody>
      </p:sp>
      <p:sp>
        <p:nvSpPr>
          <p:cNvPr id="51" name="Title 3">
            <a:extLst>
              <a:ext uri="{FF2B5EF4-FFF2-40B4-BE49-F238E27FC236}">
                <a16:creationId xmlns:a16="http://schemas.microsoft.com/office/drawing/2014/main" id="{AA8BEBC8-FBB5-8F46-A145-B495D521E254}"/>
              </a:ext>
            </a:extLst>
          </p:cNvPr>
          <p:cNvSpPr txBox="1">
            <a:spLocks/>
          </p:cNvSpPr>
          <p:nvPr/>
        </p:nvSpPr>
        <p:spPr>
          <a:xfrm>
            <a:off x="581272" y="1505087"/>
            <a:ext cx="3681341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solidFill>
                  <a:srgbClr val="262626"/>
                </a:solidFill>
                <a:latin typeface="Gotham Bold" panose="02000604030000020004" pitchFamily="2" charset="0"/>
              </a:rPr>
              <a:t>AND WE MONITOR THEM ALL IN </a:t>
            </a:r>
            <a:br>
              <a:rPr lang="en-GB" sz="2400" b="1" dirty="0">
                <a:solidFill>
                  <a:srgbClr val="262626"/>
                </a:solidFill>
                <a:latin typeface="Gotham Bold" panose="02000604030000020004" pitchFamily="2" charset="0"/>
              </a:rPr>
            </a:br>
            <a:r>
              <a:rPr lang="en-GB" sz="2400" b="1" dirty="0">
                <a:solidFill>
                  <a:schemeClr val="accent1"/>
                </a:solidFill>
                <a:latin typeface="Gotham Bold" panose="02000604030000020004" pitchFamily="2" charset="0"/>
              </a:rPr>
              <a:t>REAL TIME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otham Bold" panose="02000604030000020004" pitchFamily="2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0368312-6FB4-9D45-A875-1D33837CDA81}"/>
              </a:ext>
            </a:extLst>
          </p:cNvPr>
          <p:cNvGrpSpPr/>
          <p:nvPr/>
        </p:nvGrpSpPr>
        <p:grpSpPr>
          <a:xfrm>
            <a:off x="9275112" y="3086323"/>
            <a:ext cx="2532115" cy="377026"/>
            <a:chOff x="9275112" y="3086323"/>
            <a:chExt cx="2532115" cy="377026"/>
          </a:xfrm>
        </p:grpSpPr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E22C2DD9-6D24-E844-9316-5B0E2EF0ABD7}"/>
                </a:ext>
              </a:extLst>
            </p:cNvPr>
            <p:cNvSpPr/>
            <p:nvPr/>
          </p:nvSpPr>
          <p:spPr>
            <a:xfrm rot="8100000">
              <a:off x="9275112" y="3137349"/>
              <a:ext cx="244272" cy="244272"/>
            </a:xfrm>
            <a:custGeom>
              <a:avLst/>
              <a:gdLst>
                <a:gd name="connsiteX0" fmla="*/ 122599 w 490264"/>
                <a:gd name="connsiteY0" fmla="*/ 367665 h 490264"/>
                <a:gd name="connsiteX1" fmla="*/ 346682 w 490264"/>
                <a:gd name="connsiteY1" fmla="*/ 366628 h 490264"/>
                <a:gd name="connsiteX2" fmla="*/ 347720 w 490264"/>
                <a:gd name="connsiteY2" fmla="*/ 142545 h 490264"/>
                <a:gd name="connsiteX3" fmla="*/ 123637 w 490264"/>
                <a:gd name="connsiteY3" fmla="*/ 143582 h 490264"/>
                <a:gd name="connsiteX4" fmla="*/ 122599 w 490264"/>
                <a:gd name="connsiteY4" fmla="*/ 367665 h 490264"/>
                <a:gd name="connsiteX5" fmla="*/ 71797 w 490264"/>
                <a:gd name="connsiteY5" fmla="*/ 418466 h 490264"/>
                <a:gd name="connsiteX6" fmla="*/ 0 w 490264"/>
                <a:gd name="connsiteY6" fmla="*/ 245132 h 490264"/>
                <a:gd name="connsiteX7" fmla="*/ 1 w 490264"/>
                <a:gd name="connsiteY7" fmla="*/ 245132 h 490264"/>
                <a:gd name="connsiteX8" fmla="*/ 245133 w 490264"/>
                <a:gd name="connsiteY8" fmla="*/ 0 h 490264"/>
                <a:gd name="connsiteX9" fmla="*/ 490264 w 490264"/>
                <a:gd name="connsiteY9" fmla="*/ 0 h 490264"/>
                <a:gd name="connsiteX10" fmla="*/ 490264 w 490264"/>
                <a:gd name="connsiteY10" fmla="*/ 245132 h 490264"/>
                <a:gd name="connsiteX11" fmla="*/ 245132 w 490264"/>
                <a:gd name="connsiteY11" fmla="*/ 490264 h 490264"/>
                <a:gd name="connsiteX12" fmla="*/ 71797 w 490264"/>
                <a:gd name="connsiteY12" fmla="*/ 418466 h 4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264" h="490264">
                  <a:moveTo>
                    <a:pt x="122599" y="367665"/>
                  </a:moveTo>
                  <a:cubicBezTo>
                    <a:pt x="184192" y="429258"/>
                    <a:pt x="284517" y="428793"/>
                    <a:pt x="346682" y="366628"/>
                  </a:cubicBezTo>
                  <a:cubicBezTo>
                    <a:pt x="408848" y="304463"/>
                    <a:pt x="409312" y="204138"/>
                    <a:pt x="347720" y="142545"/>
                  </a:cubicBezTo>
                  <a:cubicBezTo>
                    <a:pt x="286127" y="80953"/>
                    <a:pt x="185802" y="81417"/>
                    <a:pt x="123637" y="143582"/>
                  </a:cubicBezTo>
                  <a:cubicBezTo>
                    <a:pt x="61471" y="205748"/>
                    <a:pt x="61007" y="306073"/>
                    <a:pt x="122599" y="367665"/>
                  </a:cubicBezTo>
                  <a:close/>
                  <a:moveTo>
                    <a:pt x="71797" y="418466"/>
                  </a:moveTo>
                  <a:cubicBezTo>
                    <a:pt x="27437" y="374107"/>
                    <a:pt x="0" y="312823"/>
                    <a:pt x="0" y="245132"/>
                  </a:cubicBezTo>
                  <a:lnTo>
                    <a:pt x="1" y="245132"/>
                  </a:lnTo>
                  <a:cubicBezTo>
                    <a:pt x="1" y="109749"/>
                    <a:pt x="109750" y="0"/>
                    <a:pt x="245133" y="0"/>
                  </a:cubicBezTo>
                  <a:lnTo>
                    <a:pt x="490264" y="0"/>
                  </a:lnTo>
                  <a:lnTo>
                    <a:pt x="490264" y="245132"/>
                  </a:lnTo>
                  <a:cubicBezTo>
                    <a:pt x="490264" y="380515"/>
                    <a:pt x="380515" y="490264"/>
                    <a:pt x="245132" y="490264"/>
                  </a:cubicBezTo>
                  <a:cubicBezTo>
                    <a:pt x="177441" y="490264"/>
                    <a:pt x="116157" y="462827"/>
                    <a:pt x="71797" y="41846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339C12C-A82B-314E-833E-2C5D92D813EB}"/>
                </a:ext>
              </a:extLst>
            </p:cNvPr>
            <p:cNvSpPr txBox="1"/>
            <p:nvPr/>
          </p:nvSpPr>
          <p:spPr>
            <a:xfrm>
              <a:off x="9509956" y="3086323"/>
              <a:ext cx="2297271" cy="377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  BRISBANE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  3.3m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D979F8-915E-F842-B8B3-ED8405F2BC86}"/>
              </a:ext>
            </a:extLst>
          </p:cNvPr>
          <p:cNvGrpSpPr/>
          <p:nvPr/>
        </p:nvGrpSpPr>
        <p:grpSpPr>
          <a:xfrm>
            <a:off x="8835929" y="4407476"/>
            <a:ext cx="1358351" cy="382327"/>
            <a:chOff x="8835929" y="4407476"/>
            <a:chExt cx="1358351" cy="382327"/>
          </a:xfrm>
        </p:grpSpPr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10C2B678-4F34-A047-BA5B-32C3ECB5FD52}"/>
                </a:ext>
              </a:extLst>
            </p:cNvPr>
            <p:cNvSpPr/>
            <p:nvPr/>
          </p:nvSpPr>
          <p:spPr>
            <a:xfrm rot="8100000">
              <a:off x="8835929" y="4407476"/>
              <a:ext cx="230220" cy="230220"/>
            </a:xfrm>
            <a:custGeom>
              <a:avLst/>
              <a:gdLst>
                <a:gd name="connsiteX0" fmla="*/ 122599 w 490264"/>
                <a:gd name="connsiteY0" fmla="*/ 367665 h 490264"/>
                <a:gd name="connsiteX1" fmla="*/ 346682 w 490264"/>
                <a:gd name="connsiteY1" fmla="*/ 366628 h 490264"/>
                <a:gd name="connsiteX2" fmla="*/ 347720 w 490264"/>
                <a:gd name="connsiteY2" fmla="*/ 142545 h 490264"/>
                <a:gd name="connsiteX3" fmla="*/ 123637 w 490264"/>
                <a:gd name="connsiteY3" fmla="*/ 143582 h 490264"/>
                <a:gd name="connsiteX4" fmla="*/ 122599 w 490264"/>
                <a:gd name="connsiteY4" fmla="*/ 367665 h 490264"/>
                <a:gd name="connsiteX5" fmla="*/ 71797 w 490264"/>
                <a:gd name="connsiteY5" fmla="*/ 418466 h 490264"/>
                <a:gd name="connsiteX6" fmla="*/ 0 w 490264"/>
                <a:gd name="connsiteY6" fmla="*/ 245132 h 490264"/>
                <a:gd name="connsiteX7" fmla="*/ 1 w 490264"/>
                <a:gd name="connsiteY7" fmla="*/ 245132 h 490264"/>
                <a:gd name="connsiteX8" fmla="*/ 245133 w 490264"/>
                <a:gd name="connsiteY8" fmla="*/ 0 h 490264"/>
                <a:gd name="connsiteX9" fmla="*/ 490264 w 490264"/>
                <a:gd name="connsiteY9" fmla="*/ 0 h 490264"/>
                <a:gd name="connsiteX10" fmla="*/ 490264 w 490264"/>
                <a:gd name="connsiteY10" fmla="*/ 245132 h 490264"/>
                <a:gd name="connsiteX11" fmla="*/ 245132 w 490264"/>
                <a:gd name="connsiteY11" fmla="*/ 490264 h 490264"/>
                <a:gd name="connsiteX12" fmla="*/ 71797 w 490264"/>
                <a:gd name="connsiteY12" fmla="*/ 418466 h 4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264" h="490264">
                  <a:moveTo>
                    <a:pt x="122599" y="367665"/>
                  </a:moveTo>
                  <a:cubicBezTo>
                    <a:pt x="184192" y="429258"/>
                    <a:pt x="284517" y="428793"/>
                    <a:pt x="346682" y="366628"/>
                  </a:cubicBezTo>
                  <a:cubicBezTo>
                    <a:pt x="408848" y="304463"/>
                    <a:pt x="409312" y="204138"/>
                    <a:pt x="347720" y="142545"/>
                  </a:cubicBezTo>
                  <a:cubicBezTo>
                    <a:pt x="286127" y="80953"/>
                    <a:pt x="185802" y="81417"/>
                    <a:pt x="123637" y="143582"/>
                  </a:cubicBezTo>
                  <a:cubicBezTo>
                    <a:pt x="61471" y="205748"/>
                    <a:pt x="61007" y="306073"/>
                    <a:pt x="122599" y="367665"/>
                  </a:cubicBezTo>
                  <a:close/>
                  <a:moveTo>
                    <a:pt x="71797" y="418466"/>
                  </a:moveTo>
                  <a:cubicBezTo>
                    <a:pt x="27437" y="374107"/>
                    <a:pt x="0" y="312823"/>
                    <a:pt x="0" y="245132"/>
                  </a:cubicBezTo>
                  <a:lnTo>
                    <a:pt x="1" y="245132"/>
                  </a:lnTo>
                  <a:cubicBezTo>
                    <a:pt x="1" y="109749"/>
                    <a:pt x="109750" y="0"/>
                    <a:pt x="245133" y="0"/>
                  </a:cubicBezTo>
                  <a:lnTo>
                    <a:pt x="490264" y="0"/>
                  </a:lnTo>
                  <a:lnTo>
                    <a:pt x="490264" y="245132"/>
                  </a:lnTo>
                  <a:cubicBezTo>
                    <a:pt x="490264" y="380515"/>
                    <a:pt x="380515" y="490264"/>
                    <a:pt x="245132" y="490264"/>
                  </a:cubicBezTo>
                  <a:cubicBezTo>
                    <a:pt x="177441" y="490264"/>
                    <a:pt x="116157" y="462827"/>
                    <a:pt x="71797" y="4184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73A38E2-256E-7D4D-BADE-FD6A0BBD042F}"/>
                </a:ext>
              </a:extLst>
            </p:cNvPr>
            <p:cNvSpPr txBox="1"/>
            <p:nvPr/>
          </p:nvSpPr>
          <p:spPr>
            <a:xfrm>
              <a:off x="9031674" y="4412777"/>
              <a:ext cx="1162606" cy="377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MELBOURNE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5.1m</a:t>
              </a:r>
            </a:p>
          </p:txBody>
        </p:sp>
      </p:grpSp>
      <p:sp>
        <p:nvSpPr>
          <p:cNvPr id="83" name="Freeform 82">
            <a:extLst>
              <a:ext uri="{FF2B5EF4-FFF2-40B4-BE49-F238E27FC236}">
                <a16:creationId xmlns:a16="http://schemas.microsoft.com/office/drawing/2014/main" id="{B21EA588-7C33-984A-8215-41452E24F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1899" y="4722753"/>
            <a:ext cx="442541" cy="387942"/>
          </a:xfrm>
          <a:custGeom>
            <a:avLst/>
            <a:gdLst>
              <a:gd name="T0" fmla="*/ 50 w 2363"/>
              <a:gd name="T1" fmla="*/ 49 h 2067"/>
              <a:gd name="T2" fmla="*/ 0 w 2363"/>
              <a:gd name="T3" fmla="*/ 197 h 2067"/>
              <a:gd name="T4" fmla="*/ 99 w 2363"/>
              <a:gd name="T5" fmla="*/ 246 h 2067"/>
              <a:gd name="T6" fmla="*/ 493 w 2363"/>
              <a:gd name="T7" fmla="*/ 442 h 2067"/>
              <a:gd name="T8" fmla="*/ 444 w 2363"/>
              <a:gd name="T9" fmla="*/ 491 h 2067"/>
              <a:gd name="T10" fmla="*/ 2117 w 2363"/>
              <a:gd name="T11" fmla="*/ 343 h 2067"/>
              <a:gd name="T12" fmla="*/ 2265 w 2363"/>
              <a:gd name="T13" fmla="*/ 294 h 2067"/>
              <a:gd name="T14" fmla="*/ 2265 w 2363"/>
              <a:gd name="T15" fmla="*/ 197 h 2067"/>
              <a:gd name="T16" fmla="*/ 2019 w 2363"/>
              <a:gd name="T17" fmla="*/ 146 h 2067"/>
              <a:gd name="T18" fmla="*/ 1723 w 2363"/>
              <a:gd name="T19" fmla="*/ 1918 h 2067"/>
              <a:gd name="T20" fmla="*/ 1674 w 2363"/>
              <a:gd name="T21" fmla="*/ 1969 h 2067"/>
              <a:gd name="T22" fmla="*/ 1772 w 2363"/>
              <a:gd name="T23" fmla="*/ 1969 h 2067"/>
              <a:gd name="T24" fmla="*/ 2265 w 2363"/>
              <a:gd name="T25" fmla="*/ 1230 h 2067"/>
              <a:gd name="T26" fmla="*/ 2265 w 2363"/>
              <a:gd name="T27" fmla="*/ 984 h 2067"/>
              <a:gd name="T28" fmla="*/ 2265 w 2363"/>
              <a:gd name="T29" fmla="*/ 688 h 2067"/>
              <a:gd name="T30" fmla="*/ 2019 w 2363"/>
              <a:gd name="T31" fmla="*/ 688 h 2067"/>
              <a:gd name="T32" fmla="*/ 1822 w 2363"/>
              <a:gd name="T33" fmla="*/ 737 h 2067"/>
              <a:gd name="T34" fmla="*/ 1575 w 2363"/>
              <a:gd name="T35" fmla="*/ 737 h 2067"/>
              <a:gd name="T36" fmla="*/ 1477 w 2363"/>
              <a:gd name="T37" fmla="*/ 787 h 2067"/>
              <a:gd name="T38" fmla="*/ 1132 w 2363"/>
              <a:gd name="T39" fmla="*/ 787 h 2067"/>
              <a:gd name="T40" fmla="*/ 887 w 2363"/>
              <a:gd name="T41" fmla="*/ 688 h 2067"/>
              <a:gd name="T42" fmla="*/ 738 w 2363"/>
              <a:gd name="T43" fmla="*/ 591 h 2067"/>
              <a:gd name="T44" fmla="*/ 444 w 2363"/>
              <a:gd name="T45" fmla="*/ 540 h 2067"/>
              <a:gd name="T46" fmla="*/ 444 w 2363"/>
              <a:gd name="T47" fmla="*/ 885 h 2067"/>
              <a:gd name="T48" fmla="*/ 690 w 2363"/>
              <a:gd name="T49" fmla="*/ 1230 h 2067"/>
              <a:gd name="T50" fmla="*/ 738 w 2363"/>
              <a:gd name="T51" fmla="*/ 1328 h 2067"/>
              <a:gd name="T52" fmla="*/ 787 w 2363"/>
              <a:gd name="T53" fmla="*/ 1476 h 2067"/>
              <a:gd name="T54" fmla="*/ 838 w 2363"/>
              <a:gd name="T55" fmla="*/ 1721 h 2067"/>
              <a:gd name="T56" fmla="*/ 984 w 2363"/>
              <a:gd name="T57" fmla="*/ 1869 h 2067"/>
              <a:gd name="T58" fmla="*/ 1181 w 2363"/>
              <a:gd name="T59" fmla="*/ 1918 h 2067"/>
              <a:gd name="T60" fmla="*/ 1083 w 2363"/>
              <a:gd name="T61" fmla="*/ 1969 h 2067"/>
              <a:gd name="T62" fmla="*/ 1428 w 2363"/>
              <a:gd name="T63" fmla="*/ 2066 h 2067"/>
              <a:gd name="T64" fmla="*/ 1625 w 2363"/>
              <a:gd name="T65" fmla="*/ 1918 h 2067"/>
              <a:gd name="T66" fmla="*/ 1674 w 2363"/>
              <a:gd name="T67" fmla="*/ 1869 h 2067"/>
              <a:gd name="T68" fmla="*/ 1772 w 2363"/>
              <a:gd name="T69" fmla="*/ 1772 h 2067"/>
              <a:gd name="T70" fmla="*/ 1822 w 2363"/>
              <a:gd name="T71" fmla="*/ 1721 h 2067"/>
              <a:gd name="T72" fmla="*/ 1920 w 2363"/>
              <a:gd name="T73" fmla="*/ 1672 h 2067"/>
              <a:gd name="T74" fmla="*/ 2019 w 2363"/>
              <a:gd name="T75" fmla="*/ 1772 h 2067"/>
              <a:gd name="T76" fmla="*/ 2019 w 2363"/>
              <a:gd name="T77" fmla="*/ 1869 h 2067"/>
              <a:gd name="T78" fmla="*/ 2068 w 2363"/>
              <a:gd name="T79" fmla="*/ 1575 h 2067"/>
              <a:gd name="T80" fmla="*/ 2117 w 2363"/>
              <a:gd name="T81" fmla="*/ 1378 h 2067"/>
              <a:gd name="T82" fmla="*/ 2216 w 2363"/>
              <a:gd name="T83" fmla="*/ 1230 h 2067"/>
              <a:gd name="T84" fmla="*/ 2265 w 2363"/>
              <a:gd name="T85" fmla="*/ 1279 h 2067"/>
              <a:gd name="T86" fmla="*/ 2265 w 2363"/>
              <a:gd name="T87" fmla="*/ 1378 h 2067"/>
              <a:gd name="T88" fmla="*/ 2265 w 2363"/>
              <a:gd name="T89" fmla="*/ 394 h 2067"/>
              <a:gd name="T90" fmla="*/ 2165 w 2363"/>
              <a:gd name="T91" fmla="*/ 442 h 2067"/>
              <a:gd name="T92" fmla="*/ 2362 w 2363"/>
              <a:gd name="T93" fmla="*/ 442 h 2067"/>
              <a:gd name="T94" fmla="*/ 1772 w 2363"/>
              <a:gd name="T95" fmla="*/ 1821 h 2067"/>
              <a:gd name="T96" fmla="*/ 1822 w 2363"/>
              <a:gd name="T97" fmla="*/ 1821 h 2067"/>
              <a:gd name="T98" fmla="*/ 2165 w 2363"/>
              <a:gd name="T99" fmla="*/ 491 h 2067"/>
              <a:gd name="T100" fmla="*/ 2165 w 2363"/>
              <a:gd name="T101" fmla="*/ 1524 h 2067"/>
              <a:gd name="T102" fmla="*/ 2165 w 2363"/>
              <a:gd name="T103" fmla="*/ 1624 h 2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363" h="2067">
                <a:moveTo>
                  <a:pt x="148" y="98"/>
                </a:moveTo>
                <a:lnTo>
                  <a:pt x="99" y="49"/>
                </a:lnTo>
                <a:lnTo>
                  <a:pt x="50" y="0"/>
                </a:lnTo>
                <a:lnTo>
                  <a:pt x="50" y="0"/>
                </a:lnTo>
                <a:lnTo>
                  <a:pt x="50" y="49"/>
                </a:lnTo>
                <a:lnTo>
                  <a:pt x="0" y="49"/>
                </a:lnTo>
                <a:lnTo>
                  <a:pt x="0" y="98"/>
                </a:lnTo>
                <a:lnTo>
                  <a:pt x="0" y="146"/>
                </a:lnTo>
                <a:lnTo>
                  <a:pt x="0" y="146"/>
                </a:lnTo>
                <a:lnTo>
                  <a:pt x="0" y="197"/>
                </a:lnTo>
                <a:lnTo>
                  <a:pt x="0" y="246"/>
                </a:lnTo>
                <a:lnTo>
                  <a:pt x="0" y="294"/>
                </a:lnTo>
                <a:lnTo>
                  <a:pt x="50" y="294"/>
                </a:lnTo>
                <a:lnTo>
                  <a:pt x="99" y="246"/>
                </a:lnTo>
                <a:lnTo>
                  <a:pt x="99" y="246"/>
                </a:lnTo>
                <a:lnTo>
                  <a:pt x="148" y="197"/>
                </a:lnTo>
                <a:lnTo>
                  <a:pt x="99" y="146"/>
                </a:lnTo>
                <a:lnTo>
                  <a:pt x="148" y="98"/>
                </a:lnTo>
                <a:close/>
                <a:moveTo>
                  <a:pt x="444" y="491"/>
                </a:moveTo>
                <a:lnTo>
                  <a:pt x="493" y="442"/>
                </a:lnTo>
                <a:lnTo>
                  <a:pt x="444" y="442"/>
                </a:lnTo>
                <a:lnTo>
                  <a:pt x="444" y="442"/>
                </a:lnTo>
                <a:lnTo>
                  <a:pt x="444" y="491"/>
                </a:lnTo>
                <a:lnTo>
                  <a:pt x="444" y="540"/>
                </a:lnTo>
                <a:lnTo>
                  <a:pt x="444" y="491"/>
                </a:lnTo>
                <a:close/>
                <a:moveTo>
                  <a:pt x="2068" y="146"/>
                </a:moveTo>
                <a:lnTo>
                  <a:pt x="2068" y="197"/>
                </a:lnTo>
                <a:lnTo>
                  <a:pt x="2068" y="246"/>
                </a:lnTo>
                <a:lnTo>
                  <a:pt x="2117" y="294"/>
                </a:lnTo>
                <a:lnTo>
                  <a:pt x="2117" y="343"/>
                </a:lnTo>
                <a:lnTo>
                  <a:pt x="2165" y="343"/>
                </a:lnTo>
                <a:lnTo>
                  <a:pt x="2165" y="343"/>
                </a:lnTo>
                <a:lnTo>
                  <a:pt x="2216" y="343"/>
                </a:lnTo>
                <a:lnTo>
                  <a:pt x="2265" y="294"/>
                </a:lnTo>
                <a:lnTo>
                  <a:pt x="2265" y="294"/>
                </a:lnTo>
                <a:lnTo>
                  <a:pt x="2265" y="294"/>
                </a:lnTo>
                <a:lnTo>
                  <a:pt x="2265" y="246"/>
                </a:lnTo>
                <a:lnTo>
                  <a:pt x="2265" y="246"/>
                </a:lnTo>
                <a:lnTo>
                  <a:pt x="2265" y="197"/>
                </a:lnTo>
                <a:lnTo>
                  <a:pt x="2265" y="197"/>
                </a:lnTo>
                <a:lnTo>
                  <a:pt x="2216" y="197"/>
                </a:lnTo>
                <a:lnTo>
                  <a:pt x="2117" y="98"/>
                </a:lnTo>
                <a:lnTo>
                  <a:pt x="2068" y="98"/>
                </a:lnTo>
                <a:lnTo>
                  <a:pt x="2019" y="146"/>
                </a:lnTo>
                <a:lnTo>
                  <a:pt x="2019" y="146"/>
                </a:lnTo>
                <a:lnTo>
                  <a:pt x="2019" y="197"/>
                </a:lnTo>
                <a:lnTo>
                  <a:pt x="2068" y="146"/>
                </a:lnTo>
                <a:close/>
                <a:moveTo>
                  <a:pt x="1772" y="1918"/>
                </a:moveTo>
                <a:lnTo>
                  <a:pt x="1723" y="1918"/>
                </a:lnTo>
                <a:lnTo>
                  <a:pt x="1723" y="1918"/>
                </a:lnTo>
                <a:lnTo>
                  <a:pt x="1723" y="1969"/>
                </a:lnTo>
                <a:lnTo>
                  <a:pt x="1723" y="1969"/>
                </a:lnTo>
                <a:lnTo>
                  <a:pt x="1674" y="1969"/>
                </a:lnTo>
                <a:lnTo>
                  <a:pt x="1674" y="1969"/>
                </a:lnTo>
                <a:lnTo>
                  <a:pt x="1674" y="1969"/>
                </a:lnTo>
                <a:lnTo>
                  <a:pt x="1674" y="1969"/>
                </a:lnTo>
                <a:lnTo>
                  <a:pt x="1674" y="2017"/>
                </a:lnTo>
                <a:lnTo>
                  <a:pt x="1723" y="2017"/>
                </a:lnTo>
                <a:lnTo>
                  <a:pt x="1772" y="2017"/>
                </a:lnTo>
                <a:lnTo>
                  <a:pt x="1772" y="1969"/>
                </a:lnTo>
                <a:lnTo>
                  <a:pt x="1772" y="1918"/>
                </a:lnTo>
                <a:close/>
                <a:moveTo>
                  <a:pt x="2313" y="1279"/>
                </a:moveTo>
                <a:lnTo>
                  <a:pt x="2265" y="1279"/>
                </a:lnTo>
                <a:lnTo>
                  <a:pt x="2265" y="1279"/>
                </a:lnTo>
                <a:lnTo>
                  <a:pt x="2265" y="1230"/>
                </a:lnTo>
                <a:lnTo>
                  <a:pt x="2265" y="1230"/>
                </a:lnTo>
                <a:lnTo>
                  <a:pt x="2265" y="1131"/>
                </a:lnTo>
                <a:lnTo>
                  <a:pt x="2265" y="1082"/>
                </a:lnTo>
                <a:lnTo>
                  <a:pt x="2265" y="1033"/>
                </a:lnTo>
                <a:lnTo>
                  <a:pt x="2265" y="984"/>
                </a:lnTo>
                <a:lnTo>
                  <a:pt x="2265" y="934"/>
                </a:lnTo>
                <a:lnTo>
                  <a:pt x="2265" y="836"/>
                </a:lnTo>
                <a:lnTo>
                  <a:pt x="2265" y="836"/>
                </a:lnTo>
                <a:lnTo>
                  <a:pt x="2265" y="787"/>
                </a:lnTo>
                <a:lnTo>
                  <a:pt x="2265" y="688"/>
                </a:lnTo>
                <a:lnTo>
                  <a:pt x="2216" y="639"/>
                </a:lnTo>
                <a:lnTo>
                  <a:pt x="2117" y="639"/>
                </a:lnTo>
                <a:lnTo>
                  <a:pt x="2117" y="639"/>
                </a:lnTo>
                <a:lnTo>
                  <a:pt x="2068" y="688"/>
                </a:lnTo>
                <a:lnTo>
                  <a:pt x="2019" y="688"/>
                </a:lnTo>
                <a:lnTo>
                  <a:pt x="1920" y="639"/>
                </a:lnTo>
                <a:lnTo>
                  <a:pt x="1920" y="688"/>
                </a:lnTo>
                <a:lnTo>
                  <a:pt x="1871" y="737"/>
                </a:lnTo>
                <a:lnTo>
                  <a:pt x="1822" y="737"/>
                </a:lnTo>
                <a:lnTo>
                  <a:pt x="1822" y="737"/>
                </a:lnTo>
                <a:lnTo>
                  <a:pt x="1772" y="688"/>
                </a:lnTo>
                <a:lnTo>
                  <a:pt x="1723" y="688"/>
                </a:lnTo>
                <a:lnTo>
                  <a:pt x="1723" y="737"/>
                </a:lnTo>
                <a:lnTo>
                  <a:pt x="1674" y="737"/>
                </a:lnTo>
                <a:lnTo>
                  <a:pt x="1575" y="737"/>
                </a:lnTo>
                <a:lnTo>
                  <a:pt x="1575" y="737"/>
                </a:lnTo>
                <a:lnTo>
                  <a:pt x="1526" y="737"/>
                </a:lnTo>
                <a:lnTo>
                  <a:pt x="1526" y="787"/>
                </a:lnTo>
                <a:lnTo>
                  <a:pt x="1526" y="836"/>
                </a:lnTo>
                <a:lnTo>
                  <a:pt x="1477" y="787"/>
                </a:lnTo>
                <a:lnTo>
                  <a:pt x="1477" y="787"/>
                </a:lnTo>
                <a:lnTo>
                  <a:pt x="1428" y="787"/>
                </a:lnTo>
                <a:lnTo>
                  <a:pt x="1378" y="787"/>
                </a:lnTo>
                <a:lnTo>
                  <a:pt x="1231" y="836"/>
                </a:lnTo>
                <a:lnTo>
                  <a:pt x="1132" y="787"/>
                </a:lnTo>
                <a:lnTo>
                  <a:pt x="984" y="737"/>
                </a:lnTo>
                <a:lnTo>
                  <a:pt x="984" y="737"/>
                </a:lnTo>
                <a:lnTo>
                  <a:pt x="935" y="688"/>
                </a:lnTo>
                <a:lnTo>
                  <a:pt x="935" y="688"/>
                </a:lnTo>
                <a:lnTo>
                  <a:pt x="887" y="688"/>
                </a:lnTo>
                <a:lnTo>
                  <a:pt x="838" y="639"/>
                </a:lnTo>
                <a:lnTo>
                  <a:pt x="838" y="639"/>
                </a:lnTo>
                <a:lnTo>
                  <a:pt x="787" y="639"/>
                </a:lnTo>
                <a:lnTo>
                  <a:pt x="738" y="639"/>
                </a:lnTo>
                <a:lnTo>
                  <a:pt x="738" y="591"/>
                </a:lnTo>
                <a:lnTo>
                  <a:pt x="690" y="591"/>
                </a:lnTo>
                <a:lnTo>
                  <a:pt x="641" y="639"/>
                </a:lnTo>
                <a:lnTo>
                  <a:pt x="590" y="639"/>
                </a:lnTo>
                <a:lnTo>
                  <a:pt x="493" y="591"/>
                </a:lnTo>
                <a:lnTo>
                  <a:pt x="444" y="540"/>
                </a:lnTo>
                <a:lnTo>
                  <a:pt x="444" y="639"/>
                </a:lnTo>
                <a:lnTo>
                  <a:pt x="394" y="737"/>
                </a:lnTo>
                <a:lnTo>
                  <a:pt x="394" y="787"/>
                </a:lnTo>
                <a:lnTo>
                  <a:pt x="444" y="836"/>
                </a:lnTo>
                <a:lnTo>
                  <a:pt x="444" y="885"/>
                </a:lnTo>
                <a:lnTo>
                  <a:pt x="444" y="934"/>
                </a:lnTo>
                <a:lnTo>
                  <a:pt x="444" y="934"/>
                </a:lnTo>
                <a:lnTo>
                  <a:pt x="542" y="1082"/>
                </a:lnTo>
                <a:lnTo>
                  <a:pt x="590" y="1131"/>
                </a:lnTo>
                <a:lnTo>
                  <a:pt x="690" y="1230"/>
                </a:lnTo>
                <a:lnTo>
                  <a:pt x="690" y="1279"/>
                </a:lnTo>
                <a:lnTo>
                  <a:pt x="690" y="1328"/>
                </a:lnTo>
                <a:lnTo>
                  <a:pt x="738" y="1328"/>
                </a:lnTo>
                <a:lnTo>
                  <a:pt x="738" y="1328"/>
                </a:lnTo>
                <a:lnTo>
                  <a:pt x="738" y="1328"/>
                </a:lnTo>
                <a:lnTo>
                  <a:pt x="738" y="1378"/>
                </a:lnTo>
                <a:lnTo>
                  <a:pt x="838" y="1427"/>
                </a:lnTo>
                <a:lnTo>
                  <a:pt x="838" y="1427"/>
                </a:lnTo>
                <a:lnTo>
                  <a:pt x="838" y="1476"/>
                </a:lnTo>
                <a:lnTo>
                  <a:pt x="787" y="1476"/>
                </a:lnTo>
                <a:lnTo>
                  <a:pt x="787" y="1427"/>
                </a:lnTo>
                <a:lnTo>
                  <a:pt x="690" y="1378"/>
                </a:lnTo>
                <a:lnTo>
                  <a:pt x="690" y="1476"/>
                </a:lnTo>
                <a:lnTo>
                  <a:pt x="690" y="1524"/>
                </a:lnTo>
                <a:lnTo>
                  <a:pt x="838" y="1721"/>
                </a:lnTo>
                <a:lnTo>
                  <a:pt x="838" y="1721"/>
                </a:lnTo>
                <a:lnTo>
                  <a:pt x="887" y="1721"/>
                </a:lnTo>
                <a:lnTo>
                  <a:pt x="887" y="1772"/>
                </a:lnTo>
                <a:lnTo>
                  <a:pt x="935" y="1821"/>
                </a:lnTo>
                <a:lnTo>
                  <a:pt x="984" y="1869"/>
                </a:lnTo>
                <a:lnTo>
                  <a:pt x="1035" y="1918"/>
                </a:lnTo>
                <a:lnTo>
                  <a:pt x="1083" y="1918"/>
                </a:lnTo>
                <a:lnTo>
                  <a:pt x="1132" y="1918"/>
                </a:lnTo>
                <a:lnTo>
                  <a:pt x="1181" y="1918"/>
                </a:lnTo>
                <a:lnTo>
                  <a:pt x="1181" y="1918"/>
                </a:lnTo>
                <a:lnTo>
                  <a:pt x="1181" y="1918"/>
                </a:lnTo>
                <a:lnTo>
                  <a:pt x="1132" y="1918"/>
                </a:lnTo>
                <a:lnTo>
                  <a:pt x="1083" y="1969"/>
                </a:lnTo>
                <a:lnTo>
                  <a:pt x="1083" y="1969"/>
                </a:lnTo>
                <a:lnTo>
                  <a:pt x="1083" y="1969"/>
                </a:lnTo>
                <a:lnTo>
                  <a:pt x="1132" y="2017"/>
                </a:lnTo>
                <a:lnTo>
                  <a:pt x="1181" y="2017"/>
                </a:lnTo>
                <a:lnTo>
                  <a:pt x="1280" y="2017"/>
                </a:lnTo>
                <a:lnTo>
                  <a:pt x="1378" y="2017"/>
                </a:lnTo>
                <a:lnTo>
                  <a:pt x="1428" y="2066"/>
                </a:lnTo>
                <a:lnTo>
                  <a:pt x="1526" y="2066"/>
                </a:lnTo>
                <a:lnTo>
                  <a:pt x="1526" y="2066"/>
                </a:lnTo>
                <a:lnTo>
                  <a:pt x="1575" y="2017"/>
                </a:lnTo>
                <a:lnTo>
                  <a:pt x="1625" y="1969"/>
                </a:lnTo>
                <a:lnTo>
                  <a:pt x="1625" y="1918"/>
                </a:lnTo>
                <a:lnTo>
                  <a:pt x="1625" y="1918"/>
                </a:lnTo>
                <a:lnTo>
                  <a:pt x="1575" y="1869"/>
                </a:lnTo>
                <a:lnTo>
                  <a:pt x="1575" y="1869"/>
                </a:lnTo>
                <a:lnTo>
                  <a:pt x="1625" y="1821"/>
                </a:lnTo>
                <a:lnTo>
                  <a:pt x="1674" y="1869"/>
                </a:lnTo>
                <a:lnTo>
                  <a:pt x="1723" y="1869"/>
                </a:lnTo>
                <a:lnTo>
                  <a:pt x="1723" y="1821"/>
                </a:lnTo>
                <a:lnTo>
                  <a:pt x="1723" y="1772"/>
                </a:lnTo>
                <a:lnTo>
                  <a:pt x="1723" y="1772"/>
                </a:lnTo>
                <a:lnTo>
                  <a:pt x="1772" y="1772"/>
                </a:lnTo>
                <a:lnTo>
                  <a:pt x="1772" y="1721"/>
                </a:lnTo>
                <a:lnTo>
                  <a:pt x="1772" y="1721"/>
                </a:lnTo>
                <a:lnTo>
                  <a:pt x="1772" y="1672"/>
                </a:lnTo>
                <a:lnTo>
                  <a:pt x="1772" y="1672"/>
                </a:lnTo>
                <a:lnTo>
                  <a:pt x="1822" y="1721"/>
                </a:lnTo>
                <a:lnTo>
                  <a:pt x="1822" y="1772"/>
                </a:lnTo>
                <a:lnTo>
                  <a:pt x="1871" y="1772"/>
                </a:lnTo>
                <a:lnTo>
                  <a:pt x="1871" y="1721"/>
                </a:lnTo>
                <a:lnTo>
                  <a:pt x="1871" y="1672"/>
                </a:lnTo>
                <a:lnTo>
                  <a:pt x="1920" y="1672"/>
                </a:lnTo>
                <a:lnTo>
                  <a:pt x="1969" y="1672"/>
                </a:lnTo>
                <a:lnTo>
                  <a:pt x="2019" y="1721"/>
                </a:lnTo>
                <a:lnTo>
                  <a:pt x="2019" y="1721"/>
                </a:lnTo>
                <a:lnTo>
                  <a:pt x="2019" y="1772"/>
                </a:lnTo>
                <a:lnTo>
                  <a:pt x="2019" y="1772"/>
                </a:lnTo>
                <a:lnTo>
                  <a:pt x="1969" y="1772"/>
                </a:lnTo>
                <a:lnTo>
                  <a:pt x="1920" y="1772"/>
                </a:lnTo>
                <a:lnTo>
                  <a:pt x="1969" y="1821"/>
                </a:lnTo>
                <a:lnTo>
                  <a:pt x="2019" y="1869"/>
                </a:lnTo>
                <a:lnTo>
                  <a:pt x="2019" y="1869"/>
                </a:lnTo>
                <a:lnTo>
                  <a:pt x="2068" y="1869"/>
                </a:lnTo>
                <a:lnTo>
                  <a:pt x="2117" y="1821"/>
                </a:lnTo>
                <a:lnTo>
                  <a:pt x="2117" y="1721"/>
                </a:lnTo>
                <a:lnTo>
                  <a:pt x="2068" y="1672"/>
                </a:lnTo>
                <a:lnTo>
                  <a:pt x="2068" y="1575"/>
                </a:lnTo>
                <a:lnTo>
                  <a:pt x="2068" y="1524"/>
                </a:lnTo>
                <a:lnTo>
                  <a:pt x="2117" y="1524"/>
                </a:lnTo>
                <a:lnTo>
                  <a:pt x="2117" y="1476"/>
                </a:lnTo>
                <a:lnTo>
                  <a:pt x="2117" y="1427"/>
                </a:lnTo>
                <a:lnTo>
                  <a:pt x="2117" y="1378"/>
                </a:lnTo>
                <a:lnTo>
                  <a:pt x="2165" y="1328"/>
                </a:lnTo>
                <a:lnTo>
                  <a:pt x="2165" y="1279"/>
                </a:lnTo>
                <a:lnTo>
                  <a:pt x="2216" y="1279"/>
                </a:lnTo>
                <a:lnTo>
                  <a:pt x="2165" y="1279"/>
                </a:lnTo>
                <a:lnTo>
                  <a:pt x="2216" y="1230"/>
                </a:lnTo>
                <a:lnTo>
                  <a:pt x="2216" y="1230"/>
                </a:lnTo>
                <a:lnTo>
                  <a:pt x="2216" y="1279"/>
                </a:lnTo>
                <a:lnTo>
                  <a:pt x="2216" y="1279"/>
                </a:lnTo>
                <a:lnTo>
                  <a:pt x="2216" y="1279"/>
                </a:lnTo>
                <a:lnTo>
                  <a:pt x="2265" y="1279"/>
                </a:lnTo>
                <a:lnTo>
                  <a:pt x="2265" y="1328"/>
                </a:lnTo>
                <a:lnTo>
                  <a:pt x="2265" y="1328"/>
                </a:lnTo>
                <a:lnTo>
                  <a:pt x="2265" y="1378"/>
                </a:lnTo>
                <a:lnTo>
                  <a:pt x="2265" y="1378"/>
                </a:lnTo>
                <a:lnTo>
                  <a:pt x="2265" y="1378"/>
                </a:lnTo>
                <a:lnTo>
                  <a:pt x="2313" y="1378"/>
                </a:lnTo>
                <a:lnTo>
                  <a:pt x="2265" y="1328"/>
                </a:lnTo>
                <a:lnTo>
                  <a:pt x="2313" y="1279"/>
                </a:lnTo>
                <a:close/>
                <a:moveTo>
                  <a:pt x="2313" y="394"/>
                </a:moveTo>
                <a:lnTo>
                  <a:pt x="2265" y="394"/>
                </a:lnTo>
                <a:lnTo>
                  <a:pt x="2216" y="394"/>
                </a:lnTo>
                <a:lnTo>
                  <a:pt x="2165" y="394"/>
                </a:lnTo>
                <a:lnTo>
                  <a:pt x="2117" y="394"/>
                </a:lnTo>
                <a:lnTo>
                  <a:pt x="2117" y="442"/>
                </a:lnTo>
                <a:lnTo>
                  <a:pt x="2165" y="442"/>
                </a:lnTo>
                <a:lnTo>
                  <a:pt x="2216" y="442"/>
                </a:lnTo>
                <a:lnTo>
                  <a:pt x="2265" y="442"/>
                </a:lnTo>
                <a:lnTo>
                  <a:pt x="2313" y="491"/>
                </a:lnTo>
                <a:lnTo>
                  <a:pt x="2313" y="491"/>
                </a:lnTo>
                <a:lnTo>
                  <a:pt x="2362" y="442"/>
                </a:lnTo>
                <a:lnTo>
                  <a:pt x="2313" y="394"/>
                </a:lnTo>
                <a:close/>
                <a:moveTo>
                  <a:pt x="1772" y="1821"/>
                </a:moveTo>
                <a:lnTo>
                  <a:pt x="1772" y="1821"/>
                </a:lnTo>
                <a:lnTo>
                  <a:pt x="1772" y="1821"/>
                </a:lnTo>
                <a:lnTo>
                  <a:pt x="1772" y="1821"/>
                </a:lnTo>
                <a:lnTo>
                  <a:pt x="1772" y="1869"/>
                </a:lnTo>
                <a:lnTo>
                  <a:pt x="1772" y="1869"/>
                </a:lnTo>
                <a:lnTo>
                  <a:pt x="1772" y="1869"/>
                </a:lnTo>
                <a:lnTo>
                  <a:pt x="1822" y="1869"/>
                </a:lnTo>
                <a:lnTo>
                  <a:pt x="1822" y="1821"/>
                </a:lnTo>
                <a:lnTo>
                  <a:pt x="1772" y="1821"/>
                </a:lnTo>
                <a:close/>
                <a:moveTo>
                  <a:pt x="2216" y="491"/>
                </a:moveTo>
                <a:lnTo>
                  <a:pt x="2216" y="491"/>
                </a:lnTo>
                <a:lnTo>
                  <a:pt x="2216" y="491"/>
                </a:lnTo>
                <a:lnTo>
                  <a:pt x="2165" y="491"/>
                </a:lnTo>
                <a:lnTo>
                  <a:pt x="2165" y="491"/>
                </a:lnTo>
                <a:lnTo>
                  <a:pt x="2216" y="540"/>
                </a:lnTo>
                <a:lnTo>
                  <a:pt x="2216" y="491"/>
                </a:lnTo>
                <a:close/>
                <a:moveTo>
                  <a:pt x="2165" y="1575"/>
                </a:moveTo>
                <a:lnTo>
                  <a:pt x="2165" y="1524"/>
                </a:lnTo>
                <a:lnTo>
                  <a:pt x="2117" y="1575"/>
                </a:lnTo>
                <a:lnTo>
                  <a:pt x="2117" y="1575"/>
                </a:lnTo>
                <a:lnTo>
                  <a:pt x="2117" y="1624"/>
                </a:lnTo>
                <a:lnTo>
                  <a:pt x="2117" y="1624"/>
                </a:lnTo>
                <a:lnTo>
                  <a:pt x="2165" y="1624"/>
                </a:lnTo>
                <a:lnTo>
                  <a:pt x="2165" y="1575"/>
                </a:lnTo>
                <a:lnTo>
                  <a:pt x="2216" y="1575"/>
                </a:lnTo>
                <a:lnTo>
                  <a:pt x="2165" y="1575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F4E3DE9-BD69-7149-8925-EF1CCF608AD0}"/>
              </a:ext>
            </a:extLst>
          </p:cNvPr>
          <p:cNvGrpSpPr/>
          <p:nvPr/>
        </p:nvGrpSpPr>
        <p:grpSpPr>
          <a:xfrm>
            <a:off x="8505898" y="4828458"/>
            <a:ext cx="912860" cy="679937"/>
            <a:chOff x="8505898" y="4828458"/>
            <a:chExt cx="912860" cy="679937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2E27FBF-0CCE-A44C-9D65-FD8CE32BFA6E}"/>
                </a:ext>
              </a:extLst>
            </p:cNvPr>
            <p:cNvSpPr txBox="1"/>
            <p:nvPr/>
          </p:nvSpPr>
          <p:spPr>
            <a:xfrm>
              <a:off x="8505898" y="5131369"/>
              <a:ext cx="912860" cy="377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TASMANIA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524k</a:t>
              </a: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D22882E4-A48F-1147-AFF1-EEC77AC7FB75}"/>
                </a:ext>
              </a:extLst>
            </p:cNvPr>
            <p:cNvSpPr/>
            <p:nvPr/>
          </p:nvSpPr>
          <p:spPr>
            <a:xfrm rot="8100000">
              <a:off x="8849339" y="4828458"/>
              <a:ext cx="230220" cy="230220"/>
            </a:xfrm>
            <a:custGeom>
              <a:avLst/>
              <a:gdLst>
                <a:gd name="connsiteX0" fmla="*/ 122599 w 490264"/>
                <a:gd name="connsiteY0" fmla="*/ 367665 h 490264"/>
                <a:gd name="connsiteX1" fmla="*/ 346682 w 490264"/>
                <a:gd name="connsiteY1" fmla="*/ 366628 h 490264"/>
                <a:gd name="connsiteX2" fmla="*/ 347720 w 490264"/>
                <a:gd name="connsiteY2" fmla="*/ 142545 h 490264"/>
                <a:gd name="connsiteX3" fmla="*/ 123637 w 490264"/>
                <a:gd name="connsiteY3" fmla="*/ 143582 h 490264"/>
                <a:gd name="connsiteX4" fmla="*/ 122599 w 490264"/>
                <a:gd name="connsiteY4" fmla="*/ 367665 h 490264"/>
                <a:gd name="connsiteX5" fmla="*/ 71797 w 490264"/>
                <a:gd name="connsiteY5" fmla="*/ 418466 h 490264"/>
                <a:gd name="connsiteX6" fmla="*/ 0 w 490264"/>
                <a:gd name="connsiteY6" fmla="*/ 245132 h 490264"/>
                <a:gd name="connsiteX7" fmla="*/ 1 w 490264"/>
                <a:gd name="connsiteY7" fmla="*/ 245132 h 490264"/>
                <a:gd name="connsiteX8" fmla="*/ 245133 w 490264"/>
                <a:gd name="connsiteY8" fmla="*/ 0 h 490264"/>
                <a:gd name="connsiteX9" fmla="*/ 490264 w 490264"/>
                <a:gd name="connsiteY9" fmla="*/ 0 h 490264"/>
                <a:gd name="connsiteX10" fmla="*/ 490264 w 490264"/>
                <a:gd name="connsiteY10" fmla="*/ 245132 h 490264"/>
                <a:gd name="connsiteX11" fmla="*/ 245132 w 490264"/>
                <a:gd name="connsiteY11" fmla="*/ 490264 h 490264"/>
                <a:gd name="connsiteX12" fmla="*/ 71797 w 490264"/>
                <a:gd name="connsiteY12" fmla="*/ 418466 h 4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264" h="490264">
                  <a:moveTo>
                    <a:pt x="122599" y="367665"/>
                  </a:moveTo>
                  <a:cubicBezTo>
                    <a:pt x="184192" y="429258"/>
                    <a:pt x="284517" y="428793"/>
                    <a:pt x="346682" y="366628"/>
                  </a:cubicBezTo>
                  <a:cubicBezTo>
                    <a:pt x="408848" y="304463"/>
                    <a:pt x="409312" y="204138"/>
                    <a:pt x="347720" y="142545"/>
                  </a:cubicBezTo>
                  <a:cubicBezTo>
                    <a:pt x="286127" y="80953"/>
                    <a:pt x="185802" y="81417"/>
                    <a:pt x="123637" y="143582"/>
                  </a:cubicBezTo>
                  <a:cubicBezTo>
                    <a:pt x="61471" y="205748"/>
                    <a:pt x="61007" y="306073"/>
                    <a:pt x="122599" y="367665"/>
                  </a:cubicBezTo>
                  <a:close/>
                  <a:moveTo>
                    <a:pt x="71797" y="418466"/>
                  </a:moveTo>
                  <a:cubicBezTo>
                    <a:pt x="27437" y="374107"/>
                    <a:pt x="0" y="312823"/>
                    <a:pt x="0" y="245132"/>
                  </a:cubicBezTo>
                  <a:lnTo>
                    <a:pt x="1" y="245132"/>
                  </a:lnTo>
                  <a:cubicBezTo>
                    <a:pt x="1" y="109749"/>
                    <a:pt x="109750" y="0"/>
                    <a:pt x="245133" y="0"/>
                  </a:cubicBezTo>
                  <a:lnTo>
                    <a:pt x="490264" y="0"/>
                  </a:lnTo>
                  <a:lnTo>
                    <a:pt x="490264" y="245132"/>
                  </a:lnTo>
                  <a:cubicBezTo>
                    <a:pt x="490264" y="380515"/>
                    <a:pt x="380515" y="490264"/>
                    <a:pt x="245132" y="490264"/>
                  </a:cubicBezTo>
                  <a:cubicBezTo>
                    <a:pt x="177441" y="490264"/>
                    <a:pt x="116157" y="462827"/>
                    <a:pt x="71797" y="4184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4" name="Freeform 83">
            <a:extLst>
              <a:ext uri="{FF2B5EF4-FFF2-40B4-BE49-F238E27FC236}">
                <a16:creationId xmlns:a16="http://schemas.microsoft.com/office/drawing/2014/main" id="{E8E5F06F-B26B-8B48-B777-C94CD10F2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9529" y="3422904"/>
            <a:ext cx="1152330" cy="1153288"/>
          </a:xfrm>
          <a:custGeom>
            <a:avLst/>
            <a:gdLst>
              <a:gd name="T0" fmla="*/ 4429 w 6153"/>
              <a:gd name="T1" fmla="*/ 4972 h 6154"/>
              <a:gd name="T2" fmla="*/ 4281 w 6153"/>
              <a:gd name="T3" fmla="*/ 4922 h 6154"/>
              <a:gd name="T4" fmla="*/ 3887 w 6153"/>
              <a:gd name="T5" fmla="*/ 5070 h 6154"/>
              <a:gd name="T6" fmla="*/ 4135 w 6153"/>
              <a:gd name="T7" fmla="*/ 5119 h 6154"/>
              <a:gd name="T8" fmla="*/ 4331 w 6153"/>
              <a:gd name="T9" fmla="*/ 5169 h 6154"/>
              <a:gd name="T10" fmla="*/ 4528 w 6153"/>
              <a:gd name="T11" fmla="*/ 5021 h 6154"/>
              <a:gd name="T12" fmla="*/ 4626 w 6153"/>
              <a:gd name="T13" fmla="*/ 4972 h 6154"/>
              <a:gd name="T14" fmla="*/ 0 w 6153"/>
              <a:gd name="T15" fmla="*/ 0 h 6154"/>
              <a:gd name="T16" fmla="*/ 591 w 6153"/>
              <a:gd name="T17" fmla="*/ 2855 h 6154"/>
              <a:gd name="T18" fmla="*/ 1082 w 6153"/>
              <a:gd name="T19" fmla="*/ 2807 h 6154"/>
              <a:gd name="T20" fmla="*/ 1624 w 6153"/>
              <a:gd name="T21" fmla="*/ 3052 h 6154"/>
              <a:gd name="T22" fmla="*/ 2166 w 6153"/>
              <a:gd name="T23" fmla="*/ 3150 h 6154"/>
              <a:gd name="T24" fmla="*/ 2460 w 6153"/>
              <a:gd name="T25" fmla="*/ 3200 h 6154"/>
              <a:gd name="T26" fmla="*/ 2657 w 6153"/>
              <a:gd name="T27" fmla="*/ 3446 h 6154"/>
              <a:gd name="T28" fmla="*/ 2706 w 6153"/>
              <a:gd name="T29" fmla="*/ 3643 h 6154"/>
              <a:gd name="T30" fmla="*/ 3002 w 6153"/>
              <a:gd name="T31" fmla="*/ 3791 h 6154"/>
              <a:gd name="T32" fmla="*/ 3199 w 6153"/>
              <a:gd name="T33" fmla="*/ 4086 h 6154"/>
              <a:gd name="T34" fmla="*/ 3297 w 6153"/>
              <a:gd name="T35" fmla="*/ 4382 h 6154"/>
              <a:gd name="T36" fmla="*/ 3199 w 6153"/>
              <a:gd name="T37" fmla="*/ 4331 h 6154"/>
              <a:gd name="T38" fmla="*/ 3199 w 6153"/>
              <a:gd name="T39" fmla="*/ 4382 h 6154"/>
              <a:gd name="T40" fmla="*/ 3347 w 6153"/>
              <a:gd name="T41" fmla="*/ 4479 h 6154"/>
              <a:gd name="T42" fmla="*/ 3544 w 6153"/>
              <a:gd name="T43" fmla="*/ 4578 h 6154"/>
              <a:gd name="T44" fmla="*/ 3544 w 6153"/>
              <a:gd name="T45" fmla="*/ 4430 h 6154"/>
              <a:gd name="T46" fmla="*/ 3642 w 6153"/>
              <a:gd name="T47" fmla="*/ 4282 h 6154"/>
              <a:gd name="T48" fmla="*/ 3986 w 6153"/>
              <a:gd name="T49" fmla="*/ 3988 h 6154"/>
              <a:gd name="T50" fmla="*/ 4232 w 6153"/>
              <a:gd name="T51" fmla="*/ 3889 h 6154"/>
              <a:gd name="T52" fmla="*/ 4429 w 6153"/>
              <a:gd name="T53" fmla="*/ 3544 h 6154"/>
              <a:gd name="T54" fmla="*/ 4528 w 6153"/>
              <a:gd name="T55" fmla="*/ 3397 h 6154"/>
              <a:gd name="T56" fmla="*/ 4528 w 6153"/>
              <a:gd name="T57" fmla="*/ 3692 h 6154"/>
              <a:gd name="T58" fmla="*/ 4478 w 6153"/>
              <a:gd name="T59" fmla="*/ 3937 h 6154"/>
              <a:gd name="T60" fmla="*/ 4331 w 6153"/>
              <a:gd name="T61" fmla="*/ 4282 h 6154"/>
              <a:gd name="T62" fmla="*/ 4281 w 6153"/>
              <a:gd name="T63" fmla="*/ 4528 h 6154"/>
              <a:gd name="T64" fmla="*/ 4135 w 6153"/>
              <a:gd name="T65" fmla="*/ 4528 h 6154"/>
              <a:gd name="T66" fmla="*/ 4183 w 6153"/>
              <a:gd name="T67" fmla="*/ 4725 h 6154"/>
              <a:gd name="T68" fmla="*/ 4478 w 6153"/>
              <a:gd name="T69" fmla="*/ 4676 h 6154"/>
              <a:gd name="T70" fmla="*/ 4626 w 6153"/>
              <a:gd name="T71" fmla="*/ 4234 h 6154"/>
              <a:gd name="T72" fmla="*/ 4823 w 6153"/>
              <a:gd name="T73" fmla="*/ 4430 h 6154"/>
              <a:gd name="T74" fmla="*/ 4774 w 6153"/>
              <a:gd name="T75" fmla="*/ 4824 h 6154"/>
              <a:gd name="T76" fmla="*/ 4872 w 6153"/>
              <a:gd name="T77" fmla="*/ 4922 h 6154"/>
              <a:gd name="T78" fmla="*/ 5068 w 6153"/>
              <a:gd name="T79" fmla="*/ 4824 h 6154"/>
              <a:gd name="T80" fmla="*/ 5265 w 6153"/>
              <a:gd name="T81" fmla="*/ 4775 h 6154"/>
              <a:gd name="T82" fmla="*/ 5265 w 6153"/>
              <a:gd name="T83" fmla="*/ 4922 h 6154"/>
              <a:gd name="T84" fmla="*/ 5168 w 6153"/>
              <a:gd name="T85" fmla="*/ 4922 h 6154"/>
              <a:gd name="T86" fmla="*/ 5265 w 6153"/>
              <a:gd name="T87" fmla="*/ 5021 h 6154"/>
              <a:gd name="T88" fmla="*/ 5561 w 6153"/>
              <a:gd name="T89" fmla="*/ 5464 h 6154"/>
              <a:gd name="T90" fmla="*/ 5513 w 6153"/>
              <a:gd name="T91" fmla="*/ 5709 h 6154"/>
              <a:gd name="T92" fmla="*/ 5856 w 6153"/>
              <a:gd name="T93" fmla="*/ 6103 h 6154"/>
              <a:gd name="T94" fmla="*/ 6152 w 6153"/>
              <a:gd name="T95" fmla="*/ 4086 h 6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6153" h="6154">
                <a:moveTo>
                  <a:pt x="4577" y="4972"/>
                </a:moveTo>
                <a:lnTo>
                  <a:pt x="4528" y="4972"/>
                </a:lnTo>
                <a:lnTo>
                  <a:pt x="4429" y="4972"/>
                </a:lnTo>
                <a:lnTo>
                  <a:pt x="4429" y="4972"/>
                </a:lnTo>
                <a:lnTo>
                  <a:pt x="4429" y="4922"/>
                </a:lnTo>
                <a:lnTo>
                  <a:pt x="4380" y="4922"/>
                </a:lnTo>
                <a:lnTo>
                  <a:pt x="4380" y="4922"/>
                </a:lnTo>
                <a:lnTo>
                  <a:pt x="4281" y="4922"/>
                </a:lnTo>
                <a:lnTo>
                  <a:pt x="4135" y="4922"/>
                </a:lnTo>
                <a:lnTo>
                  <a:pt x="3938" y="4972"/>
                </a:lnTo>
                <a:lnTo>
                  <a:pt x="3887" y="5021"/>
                </a:lnTo>
                <a:lnTo>
                  <a:pt x="3887" y="5070"/>
                </a:lnTo>
                <a:lnTo>
                  <a:pt x="3887" y="5070"/>
                </a:lnTo>
                <a:lnTo>
                  <a:pt x="3986" y="5119"/>
                </a:lnTo>
                <a:lnTo>
                  <a:pt x="4035" y="5119"/>
                </a:lnTo>
                <a:lnTo>
                  <a:pt x="4135" y="5119"/>
                </a:lnTo>
                <a:lnTo>
                  <a:pt x="4183" y="5119"/>
                </a:lnTo>
                <a:lnTo>
                  <a:pt x="4232" y="5119"/>
                </a:lnTo>
                <a:lnTo>
                  <a:pt x="4281" y="5119"/>
                </a:lnTo>
                <a:lnTo>
                  <a:pt x="4331" y="5169"/>
                </a:lnTo>
                <a:lnTo>
                  <a:pt x="4429" y="5119"/>
                </a:lnTo>
                <a:lnTo>
                  <a:pt x="4429" y="5070"/>
                </a:lnTo>
                <a:lnTo>
                  <a:pt x="4429" y="5070"/>
                </a:lnTo>
                <a:lnTo>
                  <a:pt x="4528" y="5021"/>
                </a:lnTo>
                <a:lnTo>
                  <a:pt x="4626" y="5070"/>
                </a:lnTo>
                <a:lnTo>
                  <a:pt x="4626" y="5070"/>
                </a:lnTo>
                <a:lnTo>
                  <a:pt x="4675" y="5021"/>
                </a:lnTo>
                <a:lnTo>
                  <a:pt x="4626" y="4972"/>
                </a:lnTo>
                <a:lnTo>
                  <a:pt x="4577" y="4972"/>
                </a:lnTo>
                <a:close/>
                <a:moveTo>
                  <a:pt x="6152" y="1526"/>
                </a:moveTo>
                <a:lnTo>
                  <a:pt x="6152" y="0"/>
                </a:lnTo>
                <a:lnTo>
                  <a:pt x="0" y="0"/>
                </a:lnTo>
                <a:lnTo>
                  <a:pt x="0" y="2904"/>
                </a:lnTo>
                <a:lnTo>
                  <a:pt x="98" y="2904"/>
                </a:lnTo>
                <a:lnTo>
                  <a:pt x="295" y="2855"/>
                </a:lnTo>
                <a:lnTo>
                  <a:pt x="591" y="2855"/>
                </a:lnTo>
                <a:lnTo>
                  <a:pt x="934" y="2855"/>
                </a:lnTo>
                <a:lnTo>
                  <a:pt x="985" y="2855"/>
                </a:lnTo>
                <a:lnTo>
                  <a:pt x="1033" y="2807"/>
                </a:lnTo>
                <a:lnTo>
                  <a:pt x="1082" y="2807"/>
                </a:lnTo>
                <a:lnTo>
                  <a:pt x="1181" y="2807"/>
                </a:lnTo>
                <a:lnTo>
                  <a:pt x="1230" y="2807"/>
                </a:lnTo>
                <a:lnTo>
                  <a:pt x="1378" y="2904"/>
                </a:lnTo>
                <a:lnTo>
                  <a:pt x="1624" y="3052"/>
                </a:lnTo>
                <a:lnTo>
                  <a:pt x="1722" y="3052"/>
                </a:lnTo>
                <a:lnTo>
                  <a:pt x="1870" y="3052"/>
                </a:lnTo>
                <a:lnTo>
                  <a:pt x="1919" y="3052"/>
                </a:lnTo>
                <a:lnTo>
                  <a:pt x="2166" y="3150"/>
                </a:lnTo>
                <a:lnTo>
                  <a:pt x="2263" y="3150"/>
                </a:lnTo>
                <a:lnTo>
                  <a:pt x="2312" y="3150"/>
                </a:lnTo>
                <a:lnTo>
                  <a:pt x="2411" y="3150"/>
                </a:lnTo>
                <a:lnTo>
                  <a:pt x="2460" y="3200"/>
                </a:lnTo>
                <a:lnTo>
                  <a:pt x="2509" y="3249"/>
                </a:lnTo>
                <a:lnTo>
                  <a:pt x="2706" y="3347"/>
                </a:lnTo>
                <a:lnTo>
                  <a:pt x="2706" y="3397"/>
                </a:lnTo>
                <a:lnTo>
                  <a:pt x="2657" y="3446"/>
                </a:lnTo>
                <a:lnTo>
                  <a:pt x="2657" y="3446"/>
                </a:lnTo>
                <a:lnTo>
                  <a:pt x="2608" y="3446"/>
                </a:lnTo>
                <a:lnTo>
                  <a:pt x="2657" y="3544"/>
                </a:lnTo>
                <a:lnTo>
                  <a:pt x="2706" y="3643"/>
                </a:lnTo>
                <a:lnTo>
                  <a:pt x="2854" y="3692"/>
                </a:lnTo>
                <a:lnTo>
                  <a:pt x="2953" y="3692"/>
                </a:lnTo>
                <a:lnTo>
                  <a:pt x="2953" y="3741"/>
                </a:lnTo>
                <a:lnTo>
                  <a:pt x="3002" y="3791"/>
                </a:lnTo>
                <a:lnTo>
                  <a:pt x="3002" y="3889"/>
                </a:lnTo>
                <a:lnTo>
                  <a:pt x="3100" y="3988"/>
                </a:lnTo>
                <a:lnTo>
                  <a:pt x="3150" y="4037"/>
                </a:lnTo>
                <a:lnTo>
                  <a:pt x="3199" y="4086"/>
                </a:lnTo>
                <a:lnTo>
                  <a:pt x="3248" y="4134"/>
                </a:lnTo>
                <a:lnTo>
                  <a:pt x="3248" y="4185"/>
                </a:lnTo>
                <a:lnTo>
                  <a:pt x="3248" y="4282"/>
                </a:lnTo>
                <a:lnTo>
                  <a:pt x="3297" y="4382"/>
                </a:lnTo>
                <a:lnTo>
                  <a:pt x="3297" y="4382"/>
                </a:lnTo>
                <a:lnTo>
                  <a:pt x="3248" y="4382"/>
                </a:lnTo>
                <a:lnTo>
                  <a:pt x="3248" y="4382"/>
                </a:lnTo>
                <a:lnTo>
                  <a:pt x="3199" y="4331"/>
                </a:lnTo>
                <a:lnTo>
                  <a:pt x="3150" y="4331"/>
                </a:lnTo>
                <a:lnTo>
                  <a:pt x="3150" y="4382"/>
                </a:lnTo>
                <a:lnTo>
                  <a:pt x="3150" y="4382"/>
                </a:lnTo>
                <a:lnTo>
                  <a:pt x="3199" y="4382"/>
                </a:lnTo>
                <a:lnTo>
                  <a:pt x="3199" y="4382"/>
                </a:lnTo>
                <a:lnTo>
                  <a:pt x="3248" y="4430"/>
                </a:lnTo>
                <a:lnTo>
                  <a:pt x="3297" y="4430"/>
                </a:lnTo>
                <a:lnTo>
                  <a:pt x="3347" y="4479"/>
                </a:lnTo>
                <a:lnTo>
                  <a:pt x="3396" y="4578"/>
                </a:lnTo>
                <a:lnTo>
                  <a:pt x="3445" y="4528"/>
                </a:lnTo>
                <a:lnTo>
                  <a:pt x="3493" y="4528"/>
                </a:lnTo>
                <a:lnTo>
                  <a:pt x="3544" y="4578"/>
                </a:lnTo>
                <a:lnTo>
                  <a:pt x="3593" y="4578"/>
                </a:lnTo>
                <a:lnTo>
                  <a:pt x="3593" y="4578"/>
                </a:lnTo>
                <a:lnTo>
                  <a:pt x="3544" y="4479"/>
                </a:lnTo>
                <a:lnTo>
                  <a:pt x="3544" y="4430"/>
                </a:lnTo>
                <a:lnTo>
                  <a:pt x="3544" y="4430"/>
                </a:lnTo>
                <a:lnTo>
                  <a:pt x="3544" y="4382"/>
                </a:lnTo>
                <a:lnTo>
                  <a:pt x="3593" y="4382"/>
                </a:lnTo>
                <a:lnTo>
                  <a:pt x="3642" y="4282"/>
                </a:lnTo>
                <a:lnTo>
                  <a:pt x="3790" y="4086"/>
                </a:lnTo>
                <a:lnTo>
                  <a:pt x="3838" y="4086"/>
                </a:lnTo>
                <a:lnTo>
                  <a:pt x="3938" y="4037"/>
                </a:lnTo>
                <a:lnTo>
                  <a:pt x="3986" y="3988"/>
                </a:lnTo>
                <a:lnTo>
                  <a:pt x="4084" y="3937"/>
                </a:lnTo>
                <a:lnTo>
                  <a:pt x="4135" y="3937"/>
                </a:lnTo>
                <a:lnTo>
                  <a:pt x="4183" y="3937"/>
                </a:lnTo>
                <a:lnTo>
                  <a:pt x="4232" y="3889"/>
                </a:lnTo>
                <a:lnTo>
                  <a:pt x="4281" y="3791"/>
                </a:lnTo>
                <a:lnTo>
                  <a:pt x="4331" y="3692"/>
                </a:lnTo>
                <a:lnTo>
                  <a:pt x="4380" y="3594"/>
                </a:lnTo>
                <a:lnTo>
                  <a:pt x="4429" y="3544"/>
                </a:lnTo>
                <a:lnTo>
                  <a:pt x="4528" y="3495"/>
                </a:lnTo>
                <a:lnTo>
                  <a:pt x="4528" y="3397"/>
                </a:lnTo>
                <a:lnTo>
                  <a:pt x="4528" y="3347"/>
                </a:lnTo>
                <a:lnTo>
                  <a:pt x="4528" y="3397"/>
                </a:lnTo>
                <a:lnTo>
                  <a:pt x="4577" y="3446"/>
                </a:lnTo>
                <a:lnTo>
                  <a:pt x="4626" y="3643"/>
                </a:lnTo>
                <a:lnTo>
                  <a:pt x="4577" y="3643"/>
                </a:lnTo>
                <a:lnTo>
                  <a:pt x="4528" y="3692"/>
                </a:lnTo>
                <a:lnTo>
                  <a:pt x="4528" y="3741"/>
                </a:lnTo>
                <a:lnTo>
                  <a:pt x="4577" y="3791"/>
                </a:lnTo>
                <a:lnTo>
                  <a:pt x="4577" y="3889"/>
                </a:lnTo>
                <a:lnTo>
                  <a:pt x="4478" y="3937"/>
                </a:lnTo>
                <a:lnTo>
                  <a:pt x="4429" y="3988"/>
                </a:lnTo>
                <a:lnTo>
                  <a:pt x="4331" y="4185"/>
                </a:lnTo>
                <a:lnTo>
                  <a:pt x="4331" y="4234"/>
                </a:lnTo>
                <a:lnTo>
                  <a:pt x="4331" y="4282"/>
                </a:lnTo>
                <a:lnTo>
                  <a:pt x="4331" y="4331"/>
                </a:lnTo>
                <a:lnTo>
                  <a:pt x="4331" y="4382"/>
                </a:lnTo>
                <a:lnTo>
                  <a:pt x="4331" y="4479"/>
                </a:lnTo>
                <a:lnTo>
                  <a:pt x="4281" y="4528"/>
                </a:lnTo>
                <a:lnTo>
                  <a:pt x="4281" y="4528"/>
                </a:lnTo>
                <a:lnTo>
                  <a:pt x="4232" y="4528"/>
                </a:lnTo>
                <a:lnTo>
                  <a:pt x="4183" y="4578"/>
                </a:lnTo>
                <a:lnTo>
                  <a:pt x="4135" y="4528"/>
                </a:lnTo>
                <a:lnTo>
                  <a:pt x="4035" y="4725"/>
                </a:lnTo>
                <a:lnTo>
                  <a:pt x="4084" y="4725"/>
                </a:lnTo>
                <a:lnTo>
                  <a:pt x="4135" y="4725"/>
                </a:lnTo>
                <a:lnTo>
                  <a:pt x="4183" y="4725"/>
                </a:lnTo>
                <a:lnTo>
                  <a:pt x="4232" y="4676"/>
                </a:lnTo>
                <a:lnTo>
                  <a:pt x="4331" y="4676"/>
                </a:lnTo>
                <a:lnTo>
                  <a:pt x="4380" y="4676"/>
                </a:lnTo>
                <a:lnTo>
                  <a:pt x="4478" y="4676"/>
                </a:lnTo>
                <a:lnTo>
                  <a:pt x="4528" y="4479"/>
                </a:lnTo>
                <a:lnTo>
                  <a:pt x="4577" y="4331"/>
                </a:lnTo>
                <a:lnTo>
                  <a:pt x="4626" y="4234"/>
                </a:lnTo>
                <a:lnTo>
                  <a:pt x="4626" y="4234"/>
                </a:lnTo>
                <a:lnTo>
                  <a:pt x="4675" y="4185"/>
                </a:lnTo>
                <a:lnTo>
                  <a:pt x="4725" y="4234"/>
                </a:lnTo>
                <a:lnTo>
                  <a:pt x="4774" y="4331"/>
                </a:lnTo>
                <a:lnTo>
                  <a:pt x="4823" y="4430"/>
                </a:lnTo>
                <a:lnTo>
                  <a:pt x="4872" y="4479"/>
                </a:lnTo>
                <a:lnTo>
                  <a:pt x="4872" y="4627"/>
                </a:lnTo>
                <a:lnTo>
                  <a:pt x="4823" y="4775"/>
                </a:lnTo>
                <a:lnTo>
                  <a:pt x="4774" y="4824"/>
                </a:lnTo>
                <a:lnTo>
                  <a:pt x="4725" y="4824"/>
                </a:lnTo>
                <a:lnTo>
                  <a:pt x="4725" y="4922"/>
                </a:lnTo>
                <a:lnTo>
                  <a:pt x="4823" y="4922"/>
                </a:lnTo>
                <a:lnTo>
                  <a:pt x="4872" y="4922"/>
                </a:lnTo>
                <a:lnTo>
                  <a:pt x="4971" y="4873"/>
                </a:lnTo>
                <a:lnTo>
                  <a:pt x="5020" y="4873"/>
                </a:lnTo>
                <a:lnTo>
                  <a:pt x="5068" y="4873"/>
                </a:lnTo>
                <a:lnTo>
                  <a:pt x="5068" y="4824"/>
                </a:lnTo>
                <a:lnTo>
                  <a:pt x="5119" y="4824"/>
                </a:lnTo>
                <a:lnTo>
                  <a:pt x="5168" y="4775"/>
                </a:lnTo>
                <a:lnTo>
                  <a:pt x="5217" y="4775"/>
                </a:lnTo>
                <a:lnTo>
                  <a:pt x="5265" y="4775"/>
                </a:lnTo>
                <a:lnTo>
                  <a:pt x="5265" y="4824"/>
                </a:lnTo>
                <a:lnTo>
                  <a:pt x="5316" y="4824"/>
                </a:lnTo>
                <a:lnTo>
                  <a:pt x="5265" y="4824"/>
                </a:lnTo>
                <a:lnTo>
                  <a:pt x="5265" y="4922"/>
                </a:lnTo>
                <a:lnTo>
                  <a:pt x="5265" y="4922"/>
                </a:lnTo>
                <a:lnTo>
                  <a:pt x="5217" y="4873"/>
                </a:lnTo>
                <a:lnTo>
                  <a:pt x="5168" y="4873"/>
                </a:lnTo>
                <a:lnTo>
                  <a:pt x="5168" y="4922"/>
                </a:lnTo>
                <a:lnTo>
                  <a:pt x="5119" y="4873"/>
                </a:lnTo>
                <a:lnTo>
                  <a:pt x="5119" y="4922"/>
                </a:lnTo>
                <a:lnTo>
                  <a:pt x="5168" y="4972"/>
                </a:lnTo>
                <a:lnTo>
                  <a:pt x="5265" y="5021"/>
                </a:lnTo>
                <a:lnTo>
                  <a:pt x="5365" y="5119"/>
                </a:lnTo>
                <a:lnTo>
                  <a:pt x="5413" y="5169"/>
                </a:lnTo>
                <a:lnTo>
                  <a:pt x="5513" y="5316"/>
                </a:lnTo>
                <a:lnTo>
                  <a:pt x="5561" y="5464"/>
                </a:lnTo>
                <a:lnTo>
                  <a:pt x="5561" y="5512"/>
                </a:lnTo>
                <a:lnTo>
                  <a:pt x="5513" y="5563"/>
                </a:lnTo>
                <a:lnTo>
                  <a:pt x="5513" y="5660"/>
                </a:lnTo>
                <a:lnTo>
                  <a:pt x="5513" y="5709"/>
                </a:lnTo>
                <a:lnTo>
                  <a:pt x="5513" y="5760"/>
                </a:lnTo>
                <a:lnTo>
                  <a:pt x="5561" y="5809"/>
                </a:lnTo>
                <a:lnTo>
                  <a:pt x="5758" y="5957"/>
                </a:lnTo>
                <a:lnTo>
                  <a:pt x="5856" y="6103"/>
                </a:lnTo>
                <a:lnTo>
                  <a:pt x="5955" y="6153"/>
                </a:lnTo>
                <a:lnTo>
                  <a:pt x="6152" y="6153"/>
                </a:lnTo>
                <a:lnTo>
                  <a:pt x="6152" y="4086"/>
                </a:lnTo>
                <a:lnTo>
                  <a:pt x="6152" y="4086"/>
                </a:lnTo>
                <a:lnTo>
                  <a:pt x="6152" y="4086"/>
                </a:lnTo>
                <a:lnTo>
                  <a:pt x="6152" y="1526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DEA6C6-79B1-8240-AB46-E1C5A41C9AAE}"/>
              </a:ext>
            </a:extLst>
          </p:cNvPr>
          <p:cNvGrpSpPr/>
          <p:nvPr/>
        </p:nvGrpSpPr>
        <p:grpSpPr>
          <a:xfrm>
            <a:off x="7356698" y="3874608"/>
            <a:ext cx="834766" cy="701598"/>
            <a:chOff x="7356698" y="3874608"/>
            <a:chExt cx="834766" cy="701598"/>
          </a:xfrm>
        </p:grpSpPr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10C2B678-4F34-A047-BA5B-32C3ECB5FD52}"/>
                </a:ext>
              </a:extLst>
            </p:cNvPr>
            <p:cNvSpPr/>
            <p:nvPr/>
          </p:nvSpPr>
          <p:spPr>
            <a:xfrm rot="8100000">
              <a:off x="7869510" y="3874608"/>
              <a:ext cx="230220" cy="230220"/>
            </a:xfrm>
            <a:custGeom>
              <a:avLst/>
              <a:gdLst>
                <a:gd name="connsiteX0" fmla="*/ 122599 w 490264"/>
                <a:gd name="connsiteY0" fmla="*/ 367665 h 490264"/>
                <a:gd name="connsiteX1" fmla="*/ 346682 w 490264"/>
                <a:gd name="connsiteY1" fmla="*/ 366628 h 490264"/>
                <a:gd name="connsiteX2" fmla="*/ 347720 w 490264"/>
                <a:gd name="connsiteY2" fmla="*/ 142545 h 490264"/>
                <a:gd name="connsiteX3" fmla="*/ 123637 w 490264"/>
                <a:gd name="connsiteY3" fmla="*/ 143582 h 490264"/>
                <a:gd name="connsiteX4" fmla="*/ 122599 w 490264"/>
                <a:gd name="connsiteY4" fmla="*/ 367665 h 490264"/>
                <a:gd name="connsiteX5" fmla="*/ 71797 w 490264"/>
                <a:gd name="connsiteY5" fmla="*/ 418466 h 490264"/>
                <a:gd name="connsiteX6" fmla="*/ 0 w 490264"/>
                <a:gd name="connsiteY6" fmla="*/ 245132 h 490264"/>
                <a:gd name="connsiteX7" fmla="*/ 1 w 490264"/>
                <a:gd name="connsiteY7" fmla="*/ 245132 h 490264"/>
                <a:gd name="connsiteX8" fmla="*/ 245133 w 490264"/>
                <a:gd name="connsiteY8" fmla="*/ 0 h 490264"/>
                <a:gd name="connsiteX9" fmla="*/ 490264 w 490264"/>
                <a:gd name="connsiteY9" fmla="*/ 0 h 490264"/>
                <a:gd name="connsiteX10" fmla="*/ 490264 w 490264"/>
                <a:gd name="connsiteY10" fmla="*/ 245132 h 490264"/>
                <a:gd name="connsiteX11" fmla="*/ 245132 w 490264"/>
                <a:gd name="connsiteY11" fmla="*/ 490264 h 490264"/>
                <a:gd name="connsiteX12" fmla="*/ 71797 w 490264"/>
                <a:gd name="connsiteY12" fmla="*/ 418466 h 4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264" h="490264">
                  <a:moveTo>
                    <a:pt x="122599" y="367665"/>
                  </a:moveTo>
                  <a:cubicBezTo>
                    <a:pt x="184192" y="429258"/>
                    <a:pt x="284517" y="428793"/>
                    <a:pt x="346682" y="366628"/>
                  </a:cubicBezTo>
                  <a:cubicBezTo>
                    <a:pt x="408848" y="304463"/>
                    <a:pt x="409312" y="204138"/>
                    <a:pt x="347720" y="142545"/>
                  </a:cubicBezTo>
                  <a:cubicBezTo>
                    <a:pt x="286127" y="80953"/>
                    <a:pt x="185802" y="81417"/>
                    <a:pt x="123637" y="143582"/>
                  </a:cubicBezTo>
                  <a:cubicBezTo>
                    <a:pt x="61471" y="205748"/>
                    <a:pt x="61007" y="306073"/>
                    <a:pt x="122599" y="367665"/>
                  </a:cubicBezTo>
                  <a:close/>
                  <a:moveTo>
                    <a:pt x="71797" y="418466"/>
                  </a:moveTo>
                  <a:cubicBezTo>
                    <a:pt x="27437" y="374107"/>
                    <a:pt x="0" y="312823"/>
                    <a:pt x="0" y="245132"/>
                  </a:cubicBezTo>
                  <a:lnTo>
                    <a:pt x="1" y="245132"/>
                  </a:lnTo>
                  <a:cubicBezTo>
                    <a:pt x="1" y="109749"/>
                    <a:pt x="109750" y="0"/>
                    <a:pt x="245133" y="0"/>
                  </a:cubicBezTo>
                  <a:lnTo>
                    <a:pt x="490264" y="0"/>
                  </a:lnTo>
                  <a:lnTo>
                    <a:pt x="490264" y="245132"/>
                  </a:lnTo>
                  <a:cubicBezTo>
                    <a:pt x="490264" y="380515"/>
                    <a:pt x="380515" y="490264"/>
                    <a:pt x="245132" y="490264"/>
                  </a:cubicBezTo>
                  <a:cubicBezTo>
                    <a:pt x="177441" y="490264"/>
                    <a:pt x="116157" y="462827"/>
                    <a:pt x="71797" y="4184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F73A38E2-256E-7D4D-BADE-FD6A0BBD042F}"/>
                </a:ext>
              </a:extLst>
            </p:cNvPr>
            <p:cNvSpPr txBox="1"/>
            <p:nvPr/>
          </p:nvSpPr>
          <p:spPr>
            <a:xfrm>
              <a:off x="7356698" y="4199180"/>
              <a:ext cx="834766" cy="377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dirty="0">
                  <a:solidFill>
                    <a:srgbClr val="FFFFFF"/>
                  </a:solidFill>
                  <a:latin typeface="Gotham Light" pitchFamily="2" charset="0"/>
                </a:rPr>
                <a:t>ADELAIDE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b="1" dirty="0">
                  <a:solidFill>
                    <a:srgbClr val="ED1010"/>
                  </a:solidFill>
                  <a:latin typeface="Gotham Bold" panose="02000604030000020004" pitchFamily="2" charset="0"/>
                </a:rPr>
                <a:t>1.4</a:t>
              </a: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m</a:t>
              </a:r>
            </a:p>
          </p:txBody>
        </p:sp>
      </p:grpSp>
      <p:sp>
        <p:nvSpPr>
          <p:cNvPr id="85" name="Freeform 84">
            <a:extLst>
              <a:ext uri="{FF2B5EF4-FFF2-40B4-BE49-F238E27FC236}">
                <a16:creationId xmlns:a16="http://schemas.microsoft.com/office/drawing/2014/main" id="{F69913AC-91C4-AC49-BB6C-232E4C4EC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8561" y="2233747"/>
            <a:ext cx="1549850" cy="2046990"/>
          </a:xfrm>
          <a:custGeom>
            <a:avLst/>
            <a:gdLst>
              <a:gd name="T0" fmla="*/ 5957 w 8271"/>
              <a:gd name="T1" fmla="*/ 788 h 10928"/>
              <a:gd name="T2" fmla="*/ 1280 w 8271"/>
              <a:gd name="T3" fmla="*/ 3594 h 10928"/>
              <a:gd name="T4" fmla="*/ 6301 w 8271"/>
              <a:gd name="T5" fmla="*/ 345 h 10928"/>
              <a:gd name="T6" fmla="*/ 50 w 8271"/>
              <a:gd name="T7" fmla="*/ 6054 h 10928"/>
              <a:gd name="T8" fmla="*/ 8073 w 8271"/>
              <a:gd name="T9" fmla="*/ 542 h 10928"/>
              <a:gd name="T10" fmla="*/ 7876 w 8271"/>
              <a:gd name="T11" fmla="*/ 641 h 10928"/>
              <a:gd name="T12" fmla="*/ 7826 w 8271"/>
              <a:gd name="T13" fmla="*/ 739 h 10928"/>
              <a:gd name="T14" fmla="*/ 7826 w 8271"/>
              <a:gd name="T15" fmla="*/ 493 h 10928"/>
              <a:gd name="T16" fmla="*/ 7286 w 8271"/>
              <a:gd name="T17" fmla="*/ 51 h 10928"/>
              <a:gd name="T18" fmla="*/ 7039 w 8271"/>
              <a:gd name="T19" fmla="*/ 197 h 10928"/>
              <a:gd name="T20" fmla="*/ 6842 w 8271"/>
              <a:gd name="T21" fmla="*/ 148 h 10928"/>
              <a:gd name="T22" fmla="*/ 6744 w 8271"/>
              <a:gd name="T23" fmla="*/ 296 h 10928"/>
              <a:gd name="T24" fmla="*/ 6645 w 8271"/>
              <a:gd name="T25" fmla="*/ 345 h 10928"/>
              <a:gd name="T26" fmla="*/ 6596 w 8271"/>
              <a:gd name="T27" fmla="*/ 296 h 10928"/>
              <a:gd name="T28" fmla="*/ 6399 w 8271"/>
              <a:gd name="T29" fmla="*/ 394 h 10928"/>
              <a:gd name="T30" fmla="*/ 6399 w 8271"/>
              <a:gd name="T31" fmla="*/ 641 h 10928"/>
              <a:gd name="T32" fmla="*/ 6251 w 8271"/>
              <a:gd name="T33" fmla="*/ 641 h 10928"/>
              <a:gd name="T34" fmla="*/ 6153 w 8271"/>
              <a:gd name="T35" fmla="*/ 788 h 10928"/>
              <a:gd name="T36" fmla="*/ 6105 w 8271"/>
              <a:gd name="T37" fmla="*/ 788 h 10928"/>
              <a:gd name="T38" fmla="*/ 5908 w 8271"/>
              <a:gd name="T39" fmla="*/ 887 h 10928"/>
              <a:gd name="T40" fmla="*/ 6054 w 8271"/>
              <a:gd name="T41" fmla="*/ 1084 h 10928"/>
              <a:gd name="T42" fmla="*/ 5908 w 8271"/>
              <a:gd name="T43" fmla="*/ 1281 h 10928"/>
              <a:gd name="T44" fmla="*/ 6054 w 8271"/>
              <a:gd name="T45" fmla="*/ 1330 h 10928"/>
              <a:gd name="T46" fmla="*/ 5709 w 8271"/>
              <a:gd name="T47" fmla="*/ 1281 h 10928"/>
              <a:gd name="T48" fmla="*/ 5514 w 8271"/>
              <a:gd name="T49" fmla="*/ 1378 h 10928"/>
              <a:gd name="T50" fmla="*/ 5563 w 8271"/>
              <a:gd name="T51" fmla="*/ 1575 h 10928"/>
              <a:gd name="T52" fmla="*/ 5563 w 8271"/>
              <a:gd name="T53" fmla="*/ 1723 h 10928"/>
              <a:gd name="T54" fmla="*/ 5464 w 8271"/>
              <a:gd name="T55" fmla="*/ 1920 h 10928"/>
              <a:gd name="T56" fmla="*/ 5218 w 8271"/>
              <a:gd name="T57" fmla="*/ 1526 h 10928"/>
              <a:gd name="T58" fmla="*/ 4972 w 8271"/>
              <a:gd name="T59" fmla="*/ 1626 h 10928"/>
              <a:gd name="T60" fmla="*/ 4775 w 8271"/>
              <a:gd name="T61" fmla="*/ 2019 h 10928"/>
              <a:gd name="T62" fmla="*/ 4578 w 8271"/>
              <a:gd name="T63" fmla="*/ 2413 h 10928"/>
              <a:gd name="T64" fmla="*/ 4282 w 8271"/>
              <a:gd name="T65" fmla="*/ 2953 h 10928"/>
              <a:gd name="T66" fmla="*/ 3348 w 8271"/>
              <a:gd name="T67" fmla="*/ 3201 h 10928"/>
              <a:gd name="T68" fmla="*/ 2462 w 8271"/>
              <a:gd name="T69" fmla="*/ 3544 h 10928"/>
              <a:gd name="T70" fmla="*/ 1920 w 8271"/>
              <a:gd name="T71" fmla="*/ 3594 h 10928"/>
              <a:gd name="T72" fmla="*/ 1035 w 8271"/>
              <a:gd name="T73" fmla="*/ 4086 h 10928"/>
              <a:gd name="T74" fmla="*/ 641 w 8271"/>
              <a:gd name="T75" fmla="*/ 4479 h 10928"/>
              <a:gd name="T76" fmla="*/ 493 w 8271"/>
              <a:gd name="T77" fmla="*/ 4382 h 10928"/>
              <a:gd name="T78" fmla="*/ 444 w 8271"/>
              <a:gd name="T79" fmla="*/ 4972 h 10928"/>
              <a:gd name="T80" fmla="*/ 345 w 8271"/>
              <a:gd name="T81" fmla="*/ 5612 h 10928"/>
              <a:gd name="T82" fmla="*/ 690 w 8271"/>
              <a:gd name="T83" fmla="*/ 6448 h 10928"/>
              <a:gd name="T84" fmla="*/ 493 w 8271"/>
              <a:gd name="T85" fmla="*/ 6350 h 10928"/>
              <a:gd name="T86" fmla="*/ 395 w 8271"/>
              <a:gd name="T87" fmla="*/ 6152 h 10928"/>
              <a:gd name="T88" fmla="*/ 444 w 8271"/>
              <a:gd name="T89" fmla="*/ 6399 h 10928"/>
              <a:gd name="T90" fmla="*/ 345 w 8271"/>
              <a:gd name="T91" fmla="*/ 6497 h 10928"/>
              <a:gd name="T92" fmla="*/ 198 w 8271"/>
              <a:gd name="T93" fmla="*/ 6399 h 10928"/>
              <a:gd name="T94" fmla="*/ 592 w 8271"/>
              <a:gd name="T95" fmla="*/ 6990 h 10928"/>
              <a:gd name="T96" fmla="*/ 887 w 8271"/>
              <a:gd name="T97" fmla="*/ 7678 h 10928"/>
              <a:gd name="T98" fmla="*/ 1084 w 8271"/>
              <a:gd name="T99" fmla="*/ 8466 h 10928"/>
              <a:gd name="T100" fmla="*/ 1477 w 8271"/>
              <a:gd name="T101" fmla="*/ 9549 h 10928"/>
              <a:gd name="T102" fmla="*/ 1380 w 8271"/>
              <a:gd name="T103" fmla="*/ 10140 h 10928"/>
              <a:gd name="T104" fmla="*/ 1084 w 8271"/>
              <a:gd name="T105" fmla="*/ 10434 h 10928"/>
              <a:gd name="T106" fmla="*/ 1577 w 8271"/>
              <a:gd name="T107" fmla="*/ 10779 h 10928"/>
              <a:gd name="T108" fmla="*/ 2561 w 8271"/>
              <a:gd name="T109" fmla="*/ 10927 h 10928"/>
              <a:gd name="T110" fmla="*/ 3397 w 8271"/>
              <a:gd name="T111" fmla="*/ 10582 h 10928"/>
              <a:gd name="T112" fmla="*/ 4085 w 8271"/>
              <a:gd name="T113" fmla="*/ 10337 h 10928"/>
              <a:gd name="T114" fmla="*/ 5169 w 8271"/>
              <a:gd name="T115" fmla="*/ 10337 h 10928"/>
              <a:gd name="T116" fmla="*/ 5709 w 8271"/>
              <a:gd name="T117" fmla="*/ 10091 h 10928"/>
              <a:gd name="T118" fmla="*/ 6448 w 8271"/>
              <a:gd name="T119" fmla="*/ 9647 h 10928"/>
              <a:gd name="T120" fmla="*/ 7580 w 8271"/>
              <a:gd name="T121" fmla="*/ 9450 h 109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271" h="10928">
                <a:moveTo>
                  <a:pt x="5957" y="838"/>
                </a:moveTo>
                <a:lnTo>
                  <a:pt x="6005" y="838"/>
                </a:lnTo>
                <a:lnTo>
                  <a:pt x="6005" y="838"/>
                </a:lnTo>
                <a:lnTo>
                  <a:pt x="6005" y="838"/>
                </a:lnTo>
                <a:lnTo>
                  <a:pt x="6005" y="788"/>
                </a:lnTo>
                <a:lnTo>
                  <a:pt x="6005" y="788"/>
                </a:lnTo>
                <a:lnTo>
                  <a:pt x="5957" y="788"/>
                </a:lnTo>
                <a:lnTo>
                  <a:pt x="5957" y="788"/>
                </a:lnTo>
                <a:lnTo>
                  <a:pt x="5957" y="838"/>
                </a:lnTo>
                <a:close/>
                <a:moveTo>
                  <a:pt x="1280" y="3643"/>
                </a:moveTo>
                <a:lnTo>
                  <a:pt x="1329" y="3594"/>
                </a:lnTo>
                <a:lnTo>
                  <a:pt x="1329" y="3594"/>
                </a:lnTo>
                <a:lnTo>
                  <a:pt x="1329" y="3544"/>
                </a:lnTo>
                <a:lnTo>
                  <a:pt x="1280" y="3594"/>
                </a:lnTo>
                <a:lnTo>
                  <a:pt x="1232" y="3643"/>
                </a:lnTo>
                <a:lnTo>
                  <a:pt x="1232" y="3643"/>
                </a:lnTo>
                <a:lnTo>
                  <a:pt x="1280" y="3643"/>
                </a:lnTo>
                <a:close/>
                <a:moveTo>
                  <a:pt x="6301" y="444"/>
                </a:moveTo>
                <a:lnTo>
                  <a:pt x="6301" y="394"/>
                </a:lnTo>
                <a:lnTo>
                  <a:pt x="6301" y="394"/>
                </a:lnTo>
                <a:lnTo>
                  <a:pt x="6301" y="345"/>
                </a:lnTo>
                <a:lnTo>
                  <a:pt x="6301" y="394"/>
                </a:lnTo>
                <a:lnTo>
                  <a:pt x="6251" y="444"/>
                </a:lnTo>
                <a:lnTo>
                  <a:pt x="6301" y="444"/>
                </a:lnTo>
                <a:close/>
                <a:moveTo>
                  <a:pt x="148" y="6251"/>
                </a:moveTo>
                <a:lnTo>
                  <a:pt x="148" y="6202"/>
                </a:lnTo>
                <a:lnTo>
                  <a:pt x="99" y="6202"/>
                </a:lnTo>
                <a:lnTo>
                  <a:pt x="50" y="6054"/>
                </a:lnTo>
                <a:lnTo>
                  <a:pt x="50" y="6054"/>
                </a:lnTo>
                <a:lnTo>
                  <a:pt x="0" y="6054"/>
                </a:lnTo>
                <a:lnTo>
                  <a:pt x="50" y="6152"/>
                </a:lnTo>
                <a:lnTo>
                  <a:pt x="148" y="6350"/>
                </a:lnTo>
                <a:lnTo>
                  <a:pt x="148" y="6300"/>
                </a:lnTo>
                <a:lnTo>
                  <a:pt x="148" y="6251"/>
                </a:lnTo>
                <a:close/>
                <a:moveTo>
                  <a:pt x="8073" y="542"/>
                </a:moveTo>
                <a:lnTo>
                  <a:pt x="8073" y="542"/>
                </a:lnTo>
                <a:lnTo>
                  <a:pt x="8023" y="542"/>
                </a:lnTo>
                <a:lnTo>
                  <a:pt x="7974" y="542"/>
                </a:lnTo>
                <a:lnTo>
                  <a:pt x="7974" y="591"/>
                </a:lnTo>
                <a:lnTo>
                  <a:pt x="7925" y="591"/>
                </a:lnTo>
                <a:lnTo>
                  <a:pt x="7925" y="591"/>
                </a:lnTo>
                <a:lnTo>
                  <a:pt x="7876" y="641"/>
                </a:lnTo>
                <a:lnTo>
                  <a:pt x="7826" y="641"/>
                </a:lnTo>
                <a:lnTo>
                  <a:pt x="7826" y="690"/>
                </a:lnTo>
                <a:lnTo>
                  <a:pt x="7876" y="739"/>
                </a:lnTo>
                <a:lnTo>
                  <a:pt x="7876" y="788"/>
                </a:lnTo>
                <a:lnTo>
                  <a:pt x="7876" y="788"/>
                </a:lnTo>
                <a:lnTo>
                  <a:pt x="7876" y="788"/>
                </a:lnTo>
                <a:lnTo>
                  <a:pt x="7826" y="739"/>
                </a:lnTo>
                <a:lnTo>
                  <a:pt x="7826" y="788"/>
                </a:lnTo>
                <a:lnTo>
                  <a:pt x="7777" y="788"/>
                </a:lnTo>
                <a:lnTo>
                  <a:pt x="7777" y="690"/>
                </a:lnTo>
                <a:lnTo>
                  <a:pt x="7826" y="591"/>
                </a:lnTo>
                <a:lnTo>
                  <a:pt x="7826" y="542"/>
                </a:lnTo>
                <a:lnTo>
                  <a:pt x="7876" y="493"/>
                </a:lnTo>
                <a:lnTo>
                  <a:pt x="7826" y="493"/>
                </a:lnTo>
                <a:lnTo>
                  <a:pt x="7680" y="394"/>
                </a:lnTo>
                <a:lnTo>
                  <a:pt x="7629" y="296"/>
                </a:lnTo>
                <a:lnTo>
                  <a:pt x="7580" y="248"/>
                </a:lnTo>
                <a:lnTo>
                  <a:pt x="7532" y="197"/>
                </a:lnTo>
                <a:lnTo>
                  <a:pt x="7481" y="148"/>
                </a:lnTo>
                <a:lnTo>
                  <a:pt x="7383" y="100"/>
                </a:lnTo>
                <a:lnTo>
                  <a:pt x="7286" y="51"/>
                </a:lnTo>
                <a:lnTo>
                  <a:pt x="7235" y="0"/>
                </a:lnTo>
                <a:lnTo>
                  <a:pt x="7187" y="0"/>
                </a:lnTo>
                <a:lnTo>
                  <a:pt x="7138" y="0"/>
                </a:lnTo>
                <a:lnTo>
                  <a:pt x="7138" y="51"/>
                </a:lnTo>
                <a:lnTo>
                  <a:pt x="7138" y="100"/>
                </a:lnTo>
                <a:lnTo>
                  <a:pt x="7087" y="148"/>
                </a:lnTo>
                <a:lnTo>
                  <a:pt x="7039" y="197"/>
                </a:lnTo>
                <a:lnTo>
                  <a:pt x="6990" y="148"/>
                </a:lnTo>
                <a:lnTo>
                  <a:pt x="6941" y="148"/>
                </a:lnTo>
                <a:lnTo>
                  <a:pt x="6892" y="148"/>
                </a:lnTo>
                <a:lnTo>
                  <a:pt x="6892" y="197"/>
                </a:lnTo>
                <a:lnTo>
                  <a:pt x="6842" y="197"/>
                </a:lnTo>
                <a:lnTo>
                  <a:pt x="6842" y="197"/>
                </a:lnTo>
                <a:lnTo>
                  <a:pt x="6842" y="148"/>
                </a:lnTo>
                <a:lnTo>
                  <a:pt x="6793" y="100"/>
                </a:lnTo>
                <a:lnTo>
                  <a:pt x="6744" y="100"/>
                </a:lnTo>
                <a:lnTo>
                  <a:pt x="6793" y="148"/>
                </a:lnTo>
                <a:lnTo>
                  <a:pt x="6793" y="197"/>
                </a:lnTo>
                <a:lnTo>
                  <a:pt x="6793" y="197"/>
                </a:lnTo>
                <a:lnTo>
                  <a:pt x="6744" y="248"/>
                </a:lnTo>
                <a:lnTo>
                  <a:pt x="6744" y="296"/>
                </a:lnTo>
                <a:lnTo>
                  <a:pt x="6744" y="296"/>
                </a:lnTo>
                <a:lnTo>
                  <a:pt x="6744" y="394"/>
                </a:lnTo>
                <a:lnTo>
                  <a:pt x="6695" y="394"/>
                </a:lnTo>
                <a:lnTo>
                  <a:pt x="6695" y="444"/>
                </a:lnTo>
                <a:lnTo>
                  <a:pt x="6645" y="444"/>
                </a:lnTo>
                <a:lnTo>
                  <a:pt x="6645" y="394"/>
                </a:lnTo>
                <a:lnTo>
                  <a:pt x="6645" y="345"/>
                </a:lnTo>
                <a:lnTo>
                  <a:pt x="6596" y="345"/>
                </a:lnTo>
                <a:lnTo>
                  <a:pt x="6596" y="394"/>
                </a:lnTo>
                <a:lnTo>
                  <a:pt x="6596" y="394"/>
                </a:lnTo>
                <a:lnTo>
                  <a:pt x="6547" y="394"/>
                </a:lnTo>
                <a:lnTo>
                  <a:pt x="6547" y="394"/>
                </a:lnTo>
                <a:lnTo>
                  <a:pt x="6547" y="345"/>
                </a:lnTo>
                <a:lnTo>
                  <a:pt x="6596" y="296"/>
                </a:lnTo>
                <a:lnTo>
                  <a:pt x="6547" y="248"/>
                </a:lnTo>
                <a:lnTo>
                  <a:pt x="6547" y="248"/>
                </a:lnTo>
                <a:lnTo>
                  <a:pt x="6547" y="296"/>
                </a:lnTo>
                <a:lnTo>
                  <a:pt x="6498" y="394"/>
                </a:lnTo>
                <a:lnTo>
                  <a:pt x="6498" y="394"/>
                </a:lnTo>
                <a:lnTo>
                  <a:pt x="6448" y="394"/>
                </a:lnTo>
                <a:lnTo>
                  <a:pt x="6399" y="394"/>
                </a:lnTo>
                <a:lnTo>
                  <a:pt x="6350" y="444"/>
                </a:lnTo>
                <a:lnTo>
                  <a:pt x="6350" y="444"/>
                </a:lnTo>
                <a:lnTo>
                  <a:pt x="6301" y="493"/>
                </a:lnTo>
                <a:lnTo>
                  <a:pt x="6301" y="542"/>
                </a:lnTo>
                <a:lnTo>
                  <a:pt x="6350" y="591"/>
                </a:lnTo>
                <a:lnTo>
                  <a:pt x="6350" y="591"/>
                </a:lnTo>
                <a:lnTo>
                  <a:pt x="6399" y="641"/>
                </a:lnTo>
                <a:lnTo>
                  <a:pt x="6399" y="690"/>
                </a:lnTo>
                <a:lnTo>
                  <a:pt x="6399" y="690"/>
                </a:lnTo>
                <a:lnTo>
                  <a:pt x="6350" y="690"/>
                </a:lnTo>
                <a:lnTo>
                  <a:pt x="6301" y="641"/>
                </a:lnTo>
                <a:lnTo>
                  <a:pt x="6251" y="641"/>
                </a:lnTo>
                <a:lnTo>
                  <a:pt x="6251" y="641"/>
                </a:lnTo>
                <a:lnTo>
                  <a:pt x="6251" y="641"/>
                </a:lnTo>
                <a:lnTo>
                  <a:pt x="6251" y="690"/>
                </a:lnTo>
                <a:lnTo>
                  <a:pt x="6202" y="690"/>
                </a:lnTo>
                <a:lnTo>
                  <a:pt x="6153" y="690"/>
                </a:lnTo>
                <a:lnTo>
                  <a:pt x="6153" y="739"/>
                </a:lnTo>
                <a:lnTo>
                  <a:pt x="6153" y="739"/>
                </a:lnTo>
                <a:lnTo>
                  <a:pt x="6153" y="788"/>
                </a:lnTo>
                <a:lnTo>
                  <a:pt x="6153" y="788"/>
                </a:lnTo>
                <a:lnTo>
                  <a:pt x="6251" y="788"/>
                </a:lnTo>
                <a:lnTo>
                  <a:pt x="6251" y="788"/>
                </a:lnTo>
                <a:lnTo>
                  <a:pt x="6251" y="838"/>
                </a:lnTo>
                <a:lnTo>
                  <a:pt x="6251" y="887"/>
                </a:lnTo>
                <a:lnTo>
                  <a:pt x="6202" y="887"/>
                </a:lnTo>
                <a:lnTo>
                  <a:pt x="6202" y="838"/>
                </a:lnTo>
                <a:lnTo>
                  <a:pt x="6105" y="788"/>
                </a:lnTo>
                <a:lnTo>
                  <a:pt x="6054" y="788"/>
                </a:lnTo>
                <a:lnTo>
                  <a:pt x="6054" y="788"/>
                </a:lnTo>
                <a:lnTo>
                  <a:pt x="6054" y="838"/>
                </a:lnTo>
                <a:lnTo>
                  <a:pt x="6054" y="838"/>
                </a:lnTo>
                <a:lnTo>
                  <a:pt x="6005" y="887"/>
                </a:lnTo>
                <a:lnTo>
                  <a:pt x="5957" y="887"/>
                </a:lnTo>
                <a:lnTo>
                  <a:pt x="5908" y="887"/>
                </a:lnTo>
                <a:lnTo>
                  <a:pt x="5908" y="985"/>
                </a:lnTo>
                <a:lnTo>
                  <a:pt x="5908" y="1035"/>
                </a:lnTo>
                <a:lnTo>
                  <a:pt x="5957" y="1084"/>
                </a:lnTo>
                <a:lnTo>
                  <a:pt x="5957" y="1133"/>
                </a:lnTo>
                <a:lnTo>
                  <a:pt x="6005" y="1084"/>
                </a:lnTo>
                <a:lnTo>
                  <a:pt x="6054" y="1035"/>
                </a:lnTo>
                <a:lnTo>
                  <a:pt x="6054" y="1084"/>
                </a:lnTo>
                <a:lnTo>
                  <a:pt x="6005" y="1133"/>
                </a:lnTo>
                <a:lnTo>
                  <a:pt x="6005" y="1181"/>
                </a:lnTo>
                <a:lnTo>
                  <a:pt x="6005" y="1232"/>
                </a:lnTo>
                <a:lnTo>
                  <a:pt x="5957" y="1232"/>
                </a:lnTo>
                <a:lnTo>
                  <a:pt x="5908" y="1181"/>
                </a:lnTo>
                <a:lnTo>
                  <a:pt x="5908" y="1232"/>
                </a:lnTo>
                <a:lnTo>
                  <a:pt x="5908" y="1281"/>
                </a:lnTo>
                <a:lnTo>
                  <a:pt x="5908" y="1330"/>
                </a:lnTo>
                <a:lnTo>
                  <a:pt x="5957" y="1330"/>
                </a:lnTo>
                <a:lnTo>
                  <a:pt x="6005" y="1330"/>
                </a:lnTo>
                <a:lnTo>
                  <a:pt x="6054" y="1330"/>
                </a:lnTo>
                <a:lnTo>
                  <a:pt x="6105" y="1330"/>
                </a:lnTo>
                <a:lnTo>
                  <a:pt x="6105" y="1378"/>
                </a:lnTo>
                <a:lnTo>
                  <a:pt x="6054" y="1330"/>
                </a:lnTo>
                <a:lnTo>
                  <a:pt x="5957" y="1378"/>
                </a:lnTo>
                <a:lnTo>
                  <a:pt x="5957" y="1330"/>
                </a:lnTo>
                <a:lnTo>
                  <a:pt x="5857" y="1330"/>
                </a:lnTo>
                <a:lnTo>
                  <a:pt x="5809" y="1330"/>
                </a:lnTo>
                <a:lnTo>
                  <a:pt x="5760" y="1281"/>
                </a:lnTo>
                <a:lnTo>
                  <a:pt x="5709" y="1281"/>
                </a:lnTo>
                <a:lnTo>
                  <a:pt x="5709" y="1281"/>
                </a:lnTo>
                <a:lnTo>
                  <a:pt x="5660" y="1330"/>
                </a:lnTo>
                <a:lnTo>
                  <a:pt x="5612" y="1330"/>
                </a:lnTo>
                <a:lnTo>
                  <a:pt x="5563" y="1232"/>
                </a:lnTo>
                <a:lnTo>
                  <a:pt x="5514" y="1232"/>
                </a:lnTo>
                <a:lnTo>
                  <a:pt x="5514" y="1281"/>
                </a:lnTo>
                <a:lnTo>
                  <a:pt x="5514" y="1330"/>
                </a:lnTo>
                <a:lnTo>
                  <a:pt x="5514" y="1378"/>
                </a:lnTo>
                <a:lnTo>
                  <a:pt x="5514" y="1378"/>
                </a:lnTo>
                <a:lnTo>
                  <a:pt x="5464" y="1378"/>
                </a:lnTo>
                <a:lnTo>
                  <a:pt x="5464" y="1429"/>
                </a:lnTo>
                <a:lnTo>
                  <a:pt x="5464" y="1429"/>
                </a:lnTo>
                <a:lnTo>
                  <a:pt x="5514" y="1478"/>
                </a:lnTo>
                <a:lnTo>
                  <a:pt x="5563" y="1526"/>
                </a:lnTo>
                <a:lnTo>
                  <a:pt x="5563" y="1575"/>
                </a:lnTo>
                <a:lnTo>
                  <a:pt x="5612" y="1575"/>
                </a:lnTo>
                <a:lnTo>
                  <a:pt x="5612" y="1575"/>
                </a:lnTo>
                <a:lnTo>
                  <a:pt x="5660" y="1626"/>
                </a:lnTo>
                <a:lnTo>
                  <a:pt x="5612" y="1674"/>
                </a:lnTo>
                <a:lnTo>
                  <a:pt x="5612" y="1723"/>
                </a:lnTo>
                <a:lnTo>
                  <a:pt x="5612" y="1723"/>
                </a:lnTo>
                <a:lnTo>
                  <a:pt x="5563" y="1723"/>
                </a:lnTo>
                <a:lnTo>
                  <a:pt x="5514" y="1674"/>
                </a:lnTo>
                <a:lnTo>
                  <a:pt x="5514" y="1674"/>
                </a:lnTo>
                <a:lnTo>
                  <a:pt x="5514" y="1674"/>
                </a:lnTo>
                <a:lnTo>
                  <a:pt x="5514" y="1723"/>
                </a:lnTo>
                <a:lnTo>
                  <a:pt x="5514" y="1772"/>
                </a:lnTo>
                <a:lnTo>
                  <a:pt x="5464" y="1871"/>
                </a:lnTo>
                <a:lnTo>
                  <a:pt x="5464" y="1920"/>
                </a:lnTo>
                <a:lnTo>
                  <a:pt x="5464" y="1920"/>
                </a:lnTo>
                <a:lnTo>
                  <a:pt x="5464" y="1920"/>
                </a:lnTo>
                <a:lnTo>
                  <a:pt x="5415" y="1871"/>
                </a:lnTo>
                <a:lnTo>
                  <a:pt x="5366" y="1821"/>
                </a:lnTo>
                <a:lnTo>
                  <a:pt x="5316" y="1674"/>
                </a:lnTo>
                <a:lnTo>
                  <a:pt x="5267" y="1575"/>
                </a:lnTo>
                <a:lnTo>
                  <a:pt x="5218" y="1526"/>
                </a:lnTo>
                <a:lnTo>
                  <a:pt x="5169" y="1378"/>
                </a:lnTo>
                <a:lnTo>
                  <a:pt x="5169" y="1378"/>
                </a:lnTo>
                <a:lnTo>
                  <a:pt x="5120" y="1429"/>
                </a:lnTo>
                <a:lnTo>
                  <a:pt x="5070" y="1526"/>
                </a:lnTo>
                <a:lnTo>
                  <a:pt x="5070" y="1575"/>
                </a:lnTo>
                <a:lnTo>
                  <a:pt x="4972" y="1575"/>
                </a:lnTo>
                <a:lnTo>
                  <a:pt x="4972" y="1626"/>
                </a:lnTo>
                <a:lnTo>
                  <a:pt x="4923" y="1674"/>
                </a:lnTo>
                <a:lnTo>
                  <a:pt x="4873" y="1674"/>
                </a:lnTo>
                <a:lnTo>
                  <a:pt x="4824" y="1723"/>
                </a:lnTo>
                <a:lnTo>
                  <a:pt x="4775" y="1821"/>
                </a:lnTo>
                <a:lnTo>
                  <a:pt x="4775" y="1871"/>
                </a:lnTo>
                <a:lnTo>
                  <a:pt x="4775" y="1969"/>
                </a:lnTo>
                <a:lnTo>
                  <a:pt x="4775" y="2019"/>
                </a:lnTo>
                <a:lnTo>
                  <a:pt x="4824" y="2166"/>
                </a:lnTo>
                <a:lnTo>
                  <a:pt x="4824" y="2166"/>
                </a:lnTo>
                <a:lnTo>
                  <a:pt x="4873" y="2216"/>
                </a:lnTo>
                <a:lnTo>
                  <a:pt x="4873" y="2216"/>
                </a:lnTo>
                <a:lnTo>
                  <a:pt x="4824" y="2265"/>
                </a:lnTo>
                <a:lnTo>
                  <a:pt x="4676" y="2363"/>
                </a:lnTo>
                <a:lnTo>
                  <a:pt x="4578" y="2413"/>
                </a:lnTo>
                <a:lnTo>
                  <a:pt x="4578" y="2462"/>
                </a:lnTo>
                <a:lnTo>
                  <a:pt x="4530" y="2511"/>
                </a:lnTo>
                <a:lnTo>
                  <a:pt x="4479" y="2610"/>
                </a:lnTo>
                <a:lnTo>
                  <a:pt x="4479" y="2659"/>
                </a:lnTo>
                <a:lnTo>
                  <a:pt x="4430" y="2756"/>
                </a:lnTo>
                <a:lnTo>
                  <a:pt x="4333" y="2856"/>
                </a:lnTo>
                <a:lnTo>
                  <a:pt x="4282" y="2953"/>
                </a:lnTo>
                <a:lnTo>
                  <a:pt x="4185" y="3004"/>
                </a:lnTo>
                <a:lnTo>
                  <a:pt x="4085" y="3053"/>
                </a:lnTo>
                <a:lnTo>
                  <a:pt x="3889" y="3101"/>
                </a:lnTo>
                <a:lnTo>
                  <a:pt x="3742" y="3150"/>
                </a:lnTo>
                <a:lnTo>
                  <a:pt x="3545" y="3201"/>
                </a:lnTo>
                <a:lnTo>
                  <a:pt x="3446" y="3201"/>
                </a:lnTo>
                <a:lnTo>
                  <a:pt x="3348" y="3201"/>
                </a:lnTo>
                <a:lnTo>
                  <a:pt x="3200" y="3201"/>
                </a:lnTo>
                <a:lnTo>
                  <a:pt x="3003" y="3347"/>
                </a:lnTo>
                <a:lnTo>
                  <a:pt x="2855" y="3347"/>
                </a:lnTo>
                <a:lnTo>
                  <a:pt x="2707" y="3397"/>
                </a:lnTo>
                <a:lnTo>
                  <a:pt x="2659" y="3397"/>
                </a:lnTo>
                <a:lnTo>
                  <a:pt x="2561" y="3495"/>
                </a:lnTo>
                <a:lnTo>
                  <a:pt x="2462" y="3544"/>
                </a:lnTo>
                <a:lnTo>
                  <a:pt x="2314" y="3594"/>
                </a:lnTo>
                <a:lnTo>
                  <a:pt x="2265" y="3594"/>
                </a:lnTo>
                <a:lnTo>
                  <a:pt x="2167" y="3544"/>
                </a:lnTo>
                <a:lnTo>
                  <a:pt x="2117" y="3544"/>
                </a:lnTo>
                <a:lnTo>
                  <a:pt x="2019" y="3544"/>
                </a:lnTo>
                <a:lnTo>
                  <a:pt x="1970" y="3544"/>
                </a:lnTo>
                <a:lnTo>
                  <a:pt x="1920" y="3594"/>
                </a:lnTo>
                <a:lnTo>
                  <a:pt x="1625" y="3741"/>
                </a:lnTo>
                <a:lnTo>
                  <a:pt x="1526" y="3791"/>
                </a:lnTo>
                <a:lnTo>
                  <a:pt x="1477" y="3840"/>
                </a:lnTo>
                <a:lnTo>
                  <a:pt x="1380" y="3889"/>
                </a:lnTo>
                <a:lnTo>
                  <a:pt x="1329" y="3986"/>
                </a:lnTo>
                <a:lnTo>
                  <a:pt x="1183" y="4037"/>
                </a:lnTo>
                <a:lnTo>
                  <a:pt x="1035" y="4086"/>
                </a:lnTo>
                <a:lnTo>
                  <a:pt x="936" y="4135"/>
                </a:lnTo>
                <a:lnTo>
                  <a:pt x="887" y="4185"/>
                </a:lnTo>
                <a:lnTo>
                  <a:pt x="789" y="4382"/>
                </a:lnTo>
                <a:lnTo>
                  <a:pt x="789" y="4382"/>
                </a:lnTo>
                <a:lnTo>
                  <a:pt x="739" y="4431"/>
                </a:lnTo>
                <a:lnTo>
                  <a:pt x="690" y="4479"/>
                </a:lnTo>
                <a:lnTo>
                  <a:pt x="641" y="4479"/>
                </a:lnTo>
                <a:lnTo>
                  <a:pt x="641" y="4382"/>
                </a:lnTo>
                <a:lnTo>
                  <a:pt x="641" y="4331"/>
                </a:lnTo>
                <a:lnTo>
                  <a:pt x="641" y="4185"/>
                </a:lnTo>
                <a:lnTo>
                  <a:pt x="641" y="4135"/>
                </a:lnTo>
                <a:lnTo>
                  <a:pt x="592" y="4185"/>
                </a:lnTo>
                <a:lnTo>
                  <a:pt x="542" y="4185"/>
                </a:lnTo>
                <a:lnTo>
                  <a:pt x="493" y="4382"/>
                </a:lnTo>
                <a:lnTo>
                  <a:pt x="395" y="4579"/>
                </a:lnTo>
                <a:lnTo>
                  <a:pt x="444" y="4627"/>
                </a:lnTo>
                <a:lnTo>
                  <a:pt x="493" y="4676"/>
                </a:lnTo>
                <a:lnTo>
                  <a:pt x="493" y="4776"/>
                </a:lnTo>
                <a:lnTo>
                  <a:pt x="444" y="4824"/>
                </a:lnTo>
                <a:lnTo>
                  <a:pt x="444" y="4873"/>
                </a:lnTo>
                <a:lnTo>
                  <a:pt x="444" y="4972"/>
                </a:lnTo>
                <a:lnTo>
                  <a:pt x="345" y="5119"/>
                </a:lnTo>
                <a:lnTo>
                  <a:pt x="296" y="5169"/>
                </a:lnTo>
                <a:lnTo>
                  <a:pt x="296" y="5316"/>
                </a:lnTo>
                <a:lnTo>
                  <a:pt x="296" y="5366"/>
                </a:lnTo>
                <a:lnTo>
                  <a:pt x="296" y="5464"/>
                </a:lnTo>
                <a:lnTo>
                  <a:pt x="345" y="5563"/>
                </a:lnTo>
                <a:lnTo>
                  <a:pt x="345" y="5612"/>
                </a:lnTo>
                <a:lnTo>
                  <a:pt x="395" y="5760"/>
                </a:lnTo>
                <a:lnTo>
                  <a:pt x="493" y="5858"/>
                </a:lnTo>
                <a:lnTo>
                  <a:pt x="592" y="6054"/>
                </a:lnTo>
                <a:lnTo>
                  <a:pt x="690" y="6202"/>
                </a:lnTo>
                <a:lnTo>
                  <a:pt x="690" y="6251"/>
                </a:lnTo>
                <a:lnTo>
                  <a:pt x="690" y="6350"/>
                </a:lnTo>
                <a:lnTo>
                  <a:pt x="690" y="6448"/>
                </a:lnTo>
                <a:lnTo>
                  <a:pt x="690" y="6448"/>
                </a:lnTo>
                <a:lnTo>
                  <a:pt x="641" y="6497"/>
                </a:lnTo>
                <a:lnTo>
                  <a:pt x="592" y="6448"/>
                </a:lnTo>
                <a:lnTo>
                  <a:pt x="542" y="6399"/>
                </a:lnTo>
                <a:lnTo>
                  <a:pt x="493" y="6300"/>
                </a:lnTo>
                <a:lnTo>
                  <a:pt x="493" y="6300"/>
                </a:lnTo>
                <a:lnTo>
                  <a:pt x="493" y="6350"/>
                </a:lnTo>
                <a:lnTo>
                  <a:pt x="444" y="6350"/>
                </a:lnTo>
                <a:lnTo>
                  <a:pt x="444" y="6350"/>
                </a:lnTo>
                <a:lnTo>
                  <a:pt x="444" y="6350"/>
                </a:lnTo>
                <a:lnTo>
                  <a:pt x="395" y="6300"/>
                </a:lnTo>
                <a:lnTo>
                  <a:pt x="444" y="6300"/>
                </a:lnTo>
                <a:lnTo>
                  <a:pt x="444" y="6202"/>
                </a:lnTo>
                <a:lnTo>
                  <a:pt x="395" y="6152"/>
                </a:lnTo>
                <a:lnTo>
                  <a:pt x="345" y="6103"/>
                </a:lnTo>
                <a:lnTo>
                  <a:pt x="296" y="6054"/>
                </a:lnTo>
                <a:lnTo>
                  <a:pt x="247" y="6103"/>
                </a:lnTo>
                <a:lnTo>
                  <a:pt x="247" y="6152"/>
                </a:lnTo>
                <a:lnTo>
                  <a:pt x="345" y="6251"/>
                </a:lnTo>
                <a:lnTo>
                  <a:pt x="345" y="6350"/>
                </a:lnTo>
                <a:lnTo>
                  <a:pt x="444" y="6399"/>
                </a:lnTo>
                <a:lnTo>
                  <a:pt x="444" y="6399"/>
                </a:lnTo>
                <a:lnTo>
                  <a:pt x="493" y="6448"/>
                </a:lnTo>
                <a:lnTo>
                  <a:pt x="493" y="6547"/>
                </a:lnTo>
                <a:lnTo>
                  <a:pt x="444" y="6547"/>
                </a:lnTo>
                <a:lnTo>
                  <a:pt x="444" y="6596"/>
                </a:lnTo>
                <a:lnTo>
                  <a:pt x="345" y="6547"/>
                </a:lnTo>
                <a:lnTo>
                  <a:pt x="345" y="6497"/>
                </a:lnTo>
                <a:lnTo>
                  <a:pt x="296" y="6399"/>
                </a:lnTo>
                <a:lnTo>
                  <a:pt x="247" y="6350"/>
                </a:lnTo>
                <a:lnTo>
                  <a:pt x="247" y="6300"/>
                </a:lnTo>
                <a:lnTo>
                  <a:pt x="247" y="6350"/>
                </a:lnTo>
                <a:lnTo>
                  <a:pt x="247" y="6399"/>
                </a:lnTo>
                <a:lnTo>
                  <a:pt x="247" y="6399"/>
                </a:lnTo>
                <a:lnTo>
                  <a:pt x="198" y="6399"/>
                </a:lnTo>
                <a:lnTo>
                  <a:pt x="198" y="6399"/>
                </a:lnTo>
                <a:lnTo>
                  <a:pt x="148" y="6350"/>
                </a:lnTo>
                <a:lnTo>
                  <a:pt x="148" y="6350"/>
                </a:lnTo>
                <a:lnTo>
                  <a:pt x="198" y="6399"/>
                </a:lnTo>
                <a:lnTo>
                  <a:pt x="247" y="6497"/>
                </a:lnTo>
                <a:lnTo>
                  <a:pt x="444" y="6694"/>
                </a:lnTo>
                <a:lnTo>
                  <a:pt x="592" y="6990"/>
                </a:lnTo>
                <a:lnTo>
                  <a:pt x="641" y="7088"/>
                </a:lnTo>
                <a:lnTo>
                  <a:pt x="641" y="7284"/>
                </a:lnTo>
                <a:lnTo>
                  <a:pt x="641" y="7335"/>
                </a:lnTo>
                <a:lnTo>
                  <a:pt x="739" y="7481"/>
                </a:lnTo>
                <a:lnTo>
                  <a:pt x="838" y="7581"/>
                </a:lnTo>
                <a:lnTo>
                  <a:pt x="887" y="7629"/>
                </a:lnTo>
                <a:lnTo>
                  <a:pt x="887" y="7678"/>
                </a:lnTo>
                <a:lnTo>
                  <a:pt x="887" y="7777"/>
                </a:lnTo>
                <a:lnTo>
                  <a:pt x="1035" y="7875"/>
                </a:lnTo>
                <a:lnTo>
                  <a:pt x="1084" y="8023"/>
                </a:lnTo>
                <a:lnTo>
                  <a:pt x="1084" y="8072"/>
                </a:lnTo>
                <a:lnTo>
                  <a:pt x="1084" y="8171"/>
                </a:lnTo>
                <a:lnTo>
                  <a:pt x="1084" y="8368"/>
                </a:lnTo>
                <a:lnTo>
                  <a:pt x="1084" y="8466"/>
                </a:lnTo>
                <a:lnTo>
                  <a:pt x="1132" y="8614"/>
                </a:lnTo>
                <a:lnTo>
                  <a:pt x="1183" y="8762"/>
                </a:lnTo>
                <a:lnTo>
                  <a:pt x="1232" y="8811"/>
                </a:lnTo>
                <a:lnTo>
                  <a:pt x="1329" y="9007"/>
                </a:lnTo>
                <a:lnTo>
                  <a:pt x="1429" y="9204"/>
                </a:lnTo>
                <a:lnTo>
                  <a:pt x="1477" y="9304"/>
                </a:lnTo>
                <a:lnTo>
                  <a:pt x="1477" y="9549"/>
                </a:lnTo>
                <a:lnTo>
                  <a:pt x="1477" y="9647"/>
                </a:lnTo>
                <a:lnTo>
                  <a:pt x="1429" y="9647"/>
                </a:lnTo>
                <a:lnTo>
                  <a:pt x="1429" y="9697"/>
                </a:lnTo>
                <a:lnTo>
                  <a:pt x="1429" y="9894"/>
                </a:lnTo>
                <a:lnTo>
                  <a:pt x="1429" y="9992"/>
                </a:lnTo>
                <a:lnTo>
                  <a:pt x="1380" y="10041"/>
                </a:lnTo>
                <a:lnTo>
                  <a:pt x="1380" y="10140"/>
                </a:lnTo>
                <a:lnTo>
                  <a:pt x="1280" y="10189"/>
                </a:lnTo>
                <a:lnTo>
                  <a:pt x="1183" y="10189"/>
                </a:lnTo>
                <a:lnTo>
                  <a:pt x="1132" y="10189"/>
                </a:lnTo>
                <a:lnTo>
                  <a:pt x="1084" y="10140"/>
                </a:lnTo>
                <a:lnTo>
                  <a:pt x="1084" y="10288"/>
                </a:lnTo>
                <a:lnTo>
                  <a:pt x="1084" y="10386"/>
                </a:lnTo>
                <a:lnTo>
                  <a:pt x="1084" y="10434"/>
                </a:lnTo>
                <a:lnTo>
                  <a:pt x="1084" y="10534"/>
                </a:lnTo>
                <a:lnTo>
                  <a:pt x="1132" y="10582"/>
                </a:lnTo>
                <a:lnTo>
                  <a:pt x="1183" y="10534"/>
                </a:lnTo>
                <a:lnTo>
                  <a:pt x="1232" y="10534"/>
                </a:lnTo>
                <a:lnTo>
                  <a:pt x="1380" y="10582"/>
                </a:lnTo>
                <a:lnTo>
                  <a:pt x="1477" y="10631"/>
                </a:lnTo>
                <a:lnTo>
                  <a:pt x="1577" y="10779"/>
                </a:lnTo>
                <a:lnTo>
                  <a:pt x="1723" y="10828"/>
                </a:lnTo>
                <a:lnTo>
                  <a:pt x="1871" y="10878"/>
                </a:lnTo>
                <a:lnTo>
                  <a:pt x="2068" y="10927"/>
                </a:lnTo>
                <a:lnTo>
                  <a:pt x="2167" y="10927"/>
                </a:lnTo>
                <a:lnTo>
                  <a:pt x="2413" y="10927"/>
                </a:lnTo>
                <a:lnTo>
                  <a:pt x="2462" y="10927"/>
                </a:lnTo>
                <a:lnTo>
                  <a:pt x="2561" y="10927"/>
                </a:lnTo>
                <a:lnTo>
                  <a:pt x="2610" y="10878"/>
                </a:lnTo>
                <a:lnTo>
                  <a:pt x="2707" y="10878"/>
                </a:lnTo>
                <a:lnTo>
                  <a:pt x="2904" y="10779"/>
                </a:lnTo>
                <a:lnTo>
                  <a:pt x="3101" y="10631"/>
                </a:lnTo>
                <a:lnTo>
                  <a:pt x="3200" y="10631"/>
                </a:lnTo>
                <a:lnTo>
                  <a:pt x="3249" y="10631"/>
                </a:lnTo>
                <a:lnTo>
                  <a:pt x="3397" y="10582"/>
                </a:lnTo>
                <a:lnTo>
                  <a:pt x="3446" y="10434"/>
                </a:lnTo>
                <a:lnTo>
                  <a:pt x="3495" y="10386"/>
                </a:lnTo>
                <a:lnTo>
                  <a:pt x="3594" y="10386"/>
                </a:lnTo>
                <a:lnTo>
                  <a:pt x="3742" y="10337"/>
                </a:lnTo>
                <a:lnTo>
                  <a:pt x="3889" y="10386"/>
                </a:lnTo>
                <a:lnTo>
                  <a:pt x="3939" y="10337"/>
                </a:lnTo>
                <a:lnTo>
                  <a:pt x="4085" y="10337"/>
                </a:lnTo>
                <a:lnTo>
                  <a:pt x="4382" y="10288"/>
                </a:lnTo>
                <a:lnTo>
                  <a:pt x="4530" y="10337"/>
                </a:lnTo>
                <a:lnTo>
                  <a:pt x="4676" y="10288"/>
                </a:lnTo>
                <a:lnTo>
                  <a:pt x="4727" y="10337"/>
                </a:lnTo>
                <a:lnTo>
                  <a:pt x="4775" y="10386"/>
                </a:lnTo>
                <a:lnTo>
                  <a:pt x="5070" y="10337"/>
                </a:lnTo>
                <a:lnTo>
                  <a:pt x="5169" y="10337"/>
                </a:lnTo>
                <a:lnTo>
                  <a:pt x="5218" y="10337"/>
                </a:lnTo>
                <a:lnTo>
                  <a:pt x="5316" y="10386"/>
                </a:lnTo>
                <a:lnTo>
                  <a:pt x="5366" y="10337"/>
                </a:lnTo>
                <a:lnTo>
                  <a:pt x="5464" y="10337"/>
                </a:lnTo>
                <a:lnTo>
                  <a:pt x="5514" y="10288"/>
                </a:lnTo>
                <a:lnTo>
                  <a:pt x="5660" y="10189"/>
                </a:lnTo>
                <a:lnTo>
                  <a:pt x="5709" y="10091"/>
                </a:lnTo>
                <a:lnTo>
                  <a:pt x="5760" y="9943"/>
                </a:lnTo>
                <a:lnTo>
                  <a:pt x="5809" y="9894"/>
                </a:lnTo>
                <a:lnTo>
                  <a:pt x="5908" y="9844"/>
                </a:lnTo>
                <a:lnTo>
                  <a:pt x="5957" y="9844"/>
                </a:lnTo>
                <a:lnTo>
                  <a:pt x="6105" y="9795"/>
                </a:lnTo>
                <a:lnTo>
                  <a:pt x="6350" y="9697"/>
                </a:lnTo>
                <a:lnTo>
                  <a:pt x="6448" y="9647"/>
                </a:lnTo>
                <a:lnTo>
                  <a:pt x="6498" y="9598"/>
                </a:lnTo>
                <a:lnTo>
                  <a:pt x="6695" y="9500"/>
                </a:lnTo>
                <a:lnTo>
                  <a:pt x="6793" y="9500"/>
                </a:lnTo>
                <a:lnTo>
                  <a:pt x="7138" y="9500"/>
                </a:lnTo>
                <a:lnTo>
                  <a:pt x="7286" y="9500"/>
                </a:lnTo>
                <a:lnTo>
                  <a:pt x="7383" y="9500"/>
                </a:lnTo>
                <a:lnTo>
                  <a:pt x="7580" y="9450"/>
                </a:lnTo>
                <a:lnTo>
                  <a:pt x="7777" y="9401"/>
                </a:lnTo>
                <a:lnTo>
                  <a:pt x="8023" y="9304"/>
                </a:lnTo>
                <a:lnTo>
                  <a:pt x="8220" y="9204"/>
                </a:lnTo>
                <a:lnTo>
                  <a:pt x="8270" y="9204"/>
                </a:lnTo>
                <a:lnTo>
                  <a:pt x="8270" y="591"/>
                </a:lnTo>
                <a:lnTo>
                  <a:pt x="8073" y="542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>
                <a:alpha val="40000"/>
              </a:schemeClr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-128"/>
              <a:cs typeface="+mn-cs"/>
            </a:endParaRP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47562B4-2114-0340-AA87-27DFD44677B4}"/>
              </a:ext>
            </a:extLst>
          </p:cNvPr>
          <p:cNvGrpSpPr/>
          <p:nvPr/>
        </p:nvGrpSpPr>
        <p:grpSpPr>
          <a:xfrm>
            <a:off x="4812762" y="2719036"/>
            <a:ext cx="1289591" cy="377026"/>
            <a:chOff x="7225040" y="4162461"/>
            <a:chExt cx="1289591" cy="377026"/>
          </a:xfrm>
        </p:grpSpPr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49310136-6D0C-BE42-A849-A14BD721A15E}"/>
                </a:ext>
              </a:extLst>
            </p:cNvPr>
            <p:cNvSpPr/>
            <p:nvPr/>
          </p:nvSpPr>
          <p:spPr>
            <a:xfrm rot="8100000">
              <a:off x="8318567" y="4236170"/>
              <a:ext cx="196064" cy="191888"/>
            </a:xfrm>
            <a:custGeom>
              <a:avLst/>
              <a:gdLst>
                <a:gd name="connsiteX0" fmla="*/ 122599 w 490264"/>
                <a:gd name="connsiteY0" fmla="*/ 367665 h 490264"/>
                <a:gd name="connsiteX1" fmla="*/ 346682 w 490264"/>
                <a:gd name="connsiteY1" fmla="*/ 366628 h 490264"/>
                <a:gd name="connsiteX2" fmla="*/ 347720 w 490264"/>
                <a:gd name="connsiteY2" fmla="*/ 142545 h 490264"/>
                <a:gd name="connsiteX3" fmla="*/ 123637 w 490264"/>
                <a:gd name="connsiteY3" fmla="*/ 143582 h 490264"/>
                <a:gd name="connsiteX4" fmla="*/ 122599 w 490264"/>
                <a:gd name="connsiteY4" fmla="*/ 367665 h 490264"/>
                <a:gd name="connsiteX5" fmla="*/ 71797 w 490264"/>
                <a:gd name="connsiteY5" fmla="*/ 418466 h 490264"/>
                <a:gd name="connsiteX6" fmla="*/ 0 w 490264"/>
                <a:gd name="connsiteY6" fmla="*/ 245132 h 490264"/>
                <a:gd name="connsiteX7" fmla="*/ 1 w 490264"/>
                <a:gd name="connsiteY7" fmla="*/ 245132 h 490264"/>
                <a:gd name="connsiteX8" fmla="*/ 245133 w 490264"/>
                <a:gd name="connsiteY8" fmla="*/ 0 h 490264"/>
                <a:gd name="connsiteX9" fmla="*/ 490264 w 490264"/>
                <a:gd name="connsiteY9" fmla="*/ 0 h 490264"/>
                <a:gd name="connsiteX10" fmla="*/ 490264 w 490264"/>
                <a:gd name="connsiteY10" fmla="*/ 245132 h 490264"/>
                <a:gd name="connsiteX11" fmla="*/ 245132 w 490264"/>
                <a:gd name="connsiteY11" fmla="*/ 490264 h 490264"/>
                <a:gd name="connsiteX12" fmla="*/ 71797 w 490264"/>
                <a:gd name="connsiteY12" fmla="*/ 418466 h 4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264" h="490264">
                  <a:moveTo>
                    <a:pt x="122599" y="367665"/>
                  </a:moveTo>
                  <a:cubicBezTo>
                    <a:pt x="184192" y="429258"/>
                    <a:pt x="284517" y="428793"/>
                    <a:pt x="346682" y="366628"/>
                  </a:cubicBezTo>
                  <a:cubicBezTo>
                    <a:pt x="408848" y="304463"/>
                    <a:pt x="409312" y="204138"/>
                    <a:pt x="347720" y="142545"/>
                  </a:cubicBezTo>
                  <a:cubicBezTo>
                    <a:pt x="286127" y="80953"/>
                    <a:pt x="185802" y="81417"/>
                    <a:pt x="123637" y="143582"/>
                  </a:cubicBezTo>
                  <a:cubicBezTo>
                    <a:pt x="61471" y="205748"/>
                    <a:pt x="61007" y="306073"/>
                    <a:pt x="122599" y="367665"/>
                  </a:cubicBezTo>
                  <a:close/>
                  <a:moveTo>
                    <a:pt x="71797" y="418466"/>
                  </a:moveTo>
                  <a:cubicBezTo>
                    <a:pt x="27437" y="374107"/>
                    <a:pt x="0" y="312823"/>
                    <a:pt x="0" y="245132"/>
                  </a:cubicBezTo>
                  <a:lnTo>
                    <a:pt x="1" y="245132"/>
                  </a:lnTo>
                  <a:cubicBezTo>
                    <a:pt x="1" y="109749"/>
                    <a:pt x="109750" y="0"/>
                    <a:pt x="245133" y="0"/>
                  </a:cubicBezTo>
                  <a:lnTo>
                    <a:pt x="490264" y="0"/>
                  </a:lnTo>
                  <a:lnTo>
                    <a:pt x="490264" y="245132"/>
                  </a:lnTo>
                  <a:cubicBezTo>
                    <a:pt x="490264" y="380515"/>
                    <a:pt x="380515" y="490264"/>
                    <a:pt x="245132" y="490264"/>
                  </a:cubicBezTo>
                  <a:cubicBezTo>
                    <a:pt x="177441" y="490264"/>
                    <a:pt x="116157" y="462827"/>
                    <a:pt x="71797" y="41846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2E27FBF-0CCE-A44C-9D65-FD8CE32BFA6E}"/>
                </a:ext>
              </a:extLst>
            </p:cNvPr>
            <p:cNvSpPr txBox="1"/>
            <p:nvPr/>
          </p:nvSpPr>
          <p:spPr>
            <a:xfrm>
              <a:off x="7225040" y="4162461"/>
              <a:ext cx="1101037" cy="377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REGIONAL WA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560k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133BD19-4AE4-D949-A1BA-0FB4D4D44C89}"/>
              </a:ext>
            </a:extLst>
          </p:cNvPr>
          <p:cNvGrpSpPr/>
          <p:nvPr/>
        </p:nvGrpSpPr>
        <p:grpSpPr>
          <a:xfrm>
            <a:off x="5094280" y="3701801"/>
            <a:ext cx="1029298" cy="377026"/>
            <a:chOff x="5094280" y="3701801"/>
            <a:chExt cx="1029298" cy="377026"/>
          </a:xfrm>
        </p:grpSpPr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10C2B678-4F34-A047-BA5B-32C3ECB5FD52}"/>
                </a:ext>
              </a:extLst>
            </p:cNvPr>
            <p:cNvSpPr/>
            <p:nvPr/>
          </p:nvSpPr>
          <p:spPr>
            <a:xfrm rot="8100000">
              <a:off x="5893358" y="3746376"/>
              <a:ext cx="230220" cy="230220"/>
            </a:xfrm>
            <a:custGeom>
              <a:avLst/>
              <a:gdLst>
                <a:gd name="connsiteX0" fmla="*/ 122599 w 490264"/>
                <a:gd name="connsiteY0" fmla="*/ 367665 h 490264"/>
                <a:gd name="connsiteX1" fmla="*/ 346682 w 490264"/>
                <a:gd name="connsiteY1" fmla="*/ 366628 h 490264"/>
                <a:gd name="connsiteX2" fmla="*/ 347720 w 490264"/>
                <a:gd name="connsiteY2" fmla="*/ 142545 h 490264"/>
                <a:gd name="connsiteX3" fmla="*/ 123637 w 490264"/>
                <a:gd name="connsiteY3" fmla="*/ 143582 h 490264"/>
                <a:gd name="connsiteX4" fmla="*/ 122599 w 490264"/>
                <a:gd name="connsiteY4" fmla="*/ 367665 h 490264"/>
                <a:gd name="connsiteX5" fmla="*/ 71797 w 490264"/>
                <a:gd name="connsiteY5" fmla="*/ 418466 h 490264"/>
                <a:gd name="connsiteX6" fmla="*/ 0 w 490264"/>
                <a:gd name="connsiteY6" fmla="*/ 245132 h 490264"/>
                <a:gd name="connsiteX7" fmla="*/ 1 w 490264"/>
                <a:gd name="connsiteY7" fmla="*/ 245132 h 490264"/>
                <a:gd name="connsiteX8" fmla="*/ 245133 w 490264"/>
                <a:gd name="connsiteY8" fmla="*/ 0 h 490264"/>
                <a:gd name="connsiteX9" fmla="*/ 490264 w 490264"/>
                <a:gd name="connsiteY9" fmla="*/ 0 h 490264"/>
                <a:gd name="connsiteX10" fmla="*/ 490264 w 490264"/>
                <a:gd name="connsiteY10" fmla="*/ 245132 h 490264"/>
                <a:gd name="connsiteX11" fmla="*/ 245132 w 490264"/>
                <a:gd name="connsiteY11" fmla="*/ 490264 h 490264"/>
                <a:gd name="connsiteX12" fmla="*/ 71797 w 490264"/>
                <a:gd name="connsiteY12" fmla="*/ 418466 h 490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0264" h="490264">
                  <a:moveTo>
                    <a:pt x="122599" y="367665"/>
                  </a:moveTo>
                  <a:cubicBezTo>
                    <a:pt x="184192" y="429258"/>
                    <a:pt x="284517" y="428793"/>
                    <a:pt x="346682" y="366628"/>
                  </a:cubicBezTo>
                  <a:cubicBezTo>
                    <a:pt x="408848" y="304463"/>
                    <a:pt x="409312" y="204138"/>
                    <a:pt x="347720" y="142545"/>
                  </a:cubicBezTo>
                  <a:cubicBezTo>
                    <a:pt x="286127" y="80953"/>
                    <a:pt x="185802" y="81417"/>
                    <a:pt x="123637" y="143582"/>
                  </a:cubicBezTo>
                  <a:cubicBezTo>
                    <a:pt x="61471" y="205748"/>
                    <a:pt x="61007" y="306073"/>
                    <a:pt x="122599" y="367665"/>
                  </a:cubicBezTo>
                  <a:close/>
                  <a:moveTo>
                    <a:pt x="71797" y="418466"/>
                  </a:moveTo>
                  <a:cubicBezTo>
                    <a:pt x="27437" y="374107"/>
                    <a:pt x="0" y="312823"/>
                    <a:pt x="0" y="245132"/>
                  </a:cubicBezTo>
                  <a:lnTo>
                    <a:pt x="1" y="245132"/>
                  </a:lnTo>
                  <a:cubicBezTo>
                    <a:pt x="1" y="109749"/>
                    <a:pt x="109750" y="0"/>
                    <a:pt x="245133" y="0"/>
                  </a:cubicBezTo>
                  <a:lnTo>
                    <a:pt x="490264" y="0"/>
                  </a:lnTo>
                  <a:lnTo>
                    <a:pt x="490264" y="245132"/>
                  </a:lnTo>
                  <a:cubicBezTo>
                    <a:pt x="490264" y="380515"/>
                    <a:pt x="380515" y="490264"/>
                    <a:pt x="245132" y="490264"/>
                  </a:cubicBezTo>
                  <a:cubicBezTo>
                    <a:pt x="177441" y="490264"/>
                    <a:pt x="116157" y="462827"/>
                    <a:pt x="71797" y="4184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73A38E2-256E-7D4D-BADE-FD6A0BBD042F}"/>
                </a:ext>
              </a:extLst>
            </p:cNvPr>
            <p:cNvSpPr txBox="1"/>
            <p:nvPr/>
          </p:nvSpPr>
          <p:spPr>
            <a:xfrm>
              <a:off x="5094280" y="3701801"/>
              <a:ext cx="811018" cy="37702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800" noProof="0" dirty="0">
                  <a:solidFill>
                    <a:srgbClr val="FFFFFF"/>
                  </a:solidFill>
                  <a:latin typeface="Gotham Light" pitchFamily="2" charset="0"/>
                </a:rPr>
                <a:t>PERTH</a:t>
              </a:r>
              <a:endPara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2.1m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FCB1A82-56D5-D34D-82C3-0FEAE1EFEF1E}"/>
              </a:ext>
            </a:extLst>
          </p:cNvPr>
          <p:cNvGrpSpPr>
            <a:grpSpLocks noChangeAspect="1"/>
          </p:cNvGrpSpPr>
          <p:nvPr/>
        </p:nvGrpSpPr>
        <p:grpSpPr>
          <a:xfrm>
            <a:off x="11367619" y="248817"/>
            <a:ext cx="576000" cy="576000"/>
            <a:chOff x="3020532" y="4675852"/>
            <a:chExt cx="876756" cy="876756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0E74766-35BA-E043-B10E-6FC56BEAF3EE}"/>
                </a:ext>
              </a:extLst>
            </p:cNvPr>
            <p:cNvSpPr/>
            <p:nvPr/>
          </p:nvSpPr>
          <p:spPr>
            <a:xfrm>
              <a:off x="3020532" y="4675852"/>
              <a:ext cx="876756" cy="876756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73F6EDF0-4273-5B43-9BFA-1BAA86E1FF98}"/>
                </a:ext>
              </a:extLst>
            </p:cNvPr>
            <p:cNvSpPr/>
            <p:nvPr/>
          </p:nvSpPr>
          <p:spPr>
            <a:xfrm>
              <a:off x="3078425" y="4733744"/>
              <a:ext cx="760972" cy="76097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38700F07-0EDC-EB48-BAF8-57A67FCF6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5467" y="5006323"/>
              <a:ext cx="386886" cy="215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8427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" name="Group 147">
            <a:extLst>
              <a:ext uri="{FF2B5EF4-FFF2-40B4-BE49-F238E27FC236}">
                <a16:creationId xmlns:a16="http://schemas.microsoft.com/office/drawing/2014/main" id="{AF4B3FF1-6AFE-554C-8B8B-7DBEBC2517E4}"/>
              </a:ext>
            </a:extLst>
          </p:cNvPr>
          <p:cNvGrpSpPr>
            <a:grpSpLocks noChangeAspect="1"/>
          </p:cNvGrpSpPr>
          <p:nvPr/>
        </p:nvGrpSpPr>
        <p:grpSpPr>
          <a:xfrm>
            <a:off x="6737882" y="3441186"/>
            <a:ext cx="3005960" cy="1692000"/>
            <a:chOff x="0" y="-2"/>
            <a:chExt cx="12192000" cy="6862654"/>
          </a:xfrm>
        </p:grpSpPr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AAA12AED-835E-6D46-B010-984FC2C378D1}"/>
                </a:ext>
              </a:extLst>
            </p:cNvPr>
            <p:cNvSpPr/>
            <p:nvPr/>
          </p:nvSpPr>
          <p:spPr>
            <a:xfrm>
              <a:off x="0" y="-2"/>
              <a:ext cx="12191996" cy="68626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832E4017-92F0-9B44-9DD0-9B8D22A6B2A0}"/>
                </a:ext>
              </a:extLst>
            </p:cNvPr>
            <p:cNvSpPr/>
            <p:nvPr/>
          </p:nvSpPr>
          <p:spPr>
            <a:xfrm>
              <a:off x="4259262" y="-2"/>
              <a:ext cx="7932734" cy="6862654"/>
            </a:xfrm>
            <a:custGeom>
              <a:avLst/>
              <a:gdLst>
                <a:gd name="connsiteX0" fmla="*/ 0 w 7932734"/>
                <a:gd name="connsiteY0" fmla="*/ 0 h 6862654"/>
                <a:gd name="connsiteX1" fmla="*/ 7932734 w 7932734"/>
                <a:gd name="connsiteY1" fmla="*/ 0 h 6862654"/>
                <a:gd name="connsiteX2" fmla="*/ 7932734 w 7932734"/>
                <a:gd name="connsiteY2" fmla="*/ 6862654 h 6862654"/>
                <a:gd name="connsiteX3" fmla="*/ 7607360 w 7932734"/>
                <a:gd name="connsiteY3" fmla="*/ 6862654 h 6862654"/>
                <a:gd name="connsiteX4" fmla="*/ 0 w 7932734"/>
                <a:gd name="connsiteY4" fmla="*/ 0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2734" h="6862654">
                  <a:moveTo>
                    <a:pt x="0" y="0"/>
                  </a:moveTo>
                  <a:lnTo>
                    <a:pt x="7932734" y="0"/>
                  </a:lnTo>
                  <a:lnTo>
                    <a:pt x="7932734" y="6862654"/>
                  </a:lnTo>
                  <a:lnTo>
                    <a:pt x="7607360" y="6862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E3AE7EF1-18C1-8A44-8CD3-3002BBB6D179}"/>
                </a:ext>
              </a:extLst>
            </p:cNvPr>
            <p:cNvSpPr/>
            <p:nvPr/>
          </p:nvSpPr>
          <p:spPr>
            <a:xfrm>
              <a:off x="6183269" y="-2"/>
              <a:ext cx="6008731" cy="6862654"/>
            </a:xfrm>
            <a:custGeom>
              <a:avLst/>
              <a:gdLst>
                <a:gd name="connsiteX0" fmla="*/ 4613068 w 6008731"/>
                <a:gd name="connsiteY0" fmla="*/ 0 h 6862654"/>
                <a:gd name="connsiteX1" fmla="*/ 6008731 w 6008731"/>
                <a:gd name="connsiteY1" fmla="*/ 0 h 6862654"/>
                <a:gd name="connsiteX2" fmla="*/ 6008731 w 6008731"/>
                <a:gd name="connsiteY2" fmla="*/ 6858002 h 6862654"/>
                <a:gd name="connsiteX3" fmla="*/ 5797024 w 6008731"/>
                <a:gd name="connsiteY3" fmla="*/ 6858002 h 6862654"/>
                <a:gd name="connsiteX4" fmla="*/ 0 w 6008731"/>
                <a:gd name="connsiteY4" fmla="*/ 6862654 h 6862654"/>
                <a:gd name="connsiteX5" fmla="*/ 4592697 w 6008731"/>
                <a:gd name="connsiteY5" fmla="*/ 2 h 6862654"/>
                <a:gd name="connsiteX6" fmla="*/ 4613068 w 6008731"/>
                <a:gd name="connsiteY6" fmla="*/ 2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8731" h="6862654">
                  <a:moveTo>
                    <a:pt x="4613068" y="0"/>
                  </a:moveTo>
                  <a:lnTo>
                    <a:pt x="6008731" y="0"/>
                  </a:lnTo>
                  <a:lnTo>
                    <a:pt x="6008731" y="6858002"/>
                  </a:lnTo>
                  <a:lnTo>
                    <a:pt x="5797024" y="6858002"/>
                  </a:lnTo>
                  <a:lnTo>
                    <a:pt x="0" y="6862654"/>
                  </a:lnTo>
                  <a:lnTo>
                    <a:pt x="4592697" y="2"/>
                  </a:lnTo>
                  <a:lnTo>
                    <a:pt x="4613068" y="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994D3651-6C24-9144-AF93-E388A7345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974"/>
            <a:stretch/>
          </p:blipFill>
          <p:spPr>
            <a:xfrm>
              <a:off x="5483224" y="0"/>
              <a:ext cx="6708775" cy="6858000"/>
            </a:xfrm>
            <a:prstGeom prst="rect">
              <a:avLst/>
            </a:prstGeom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55DC889-8369-6B4A-BD91-8CFE20399CF5}"/>
              </a:ext>
            </a:extLst>
          </p:cNvPr>
          <p:cNvGrpSpPr>
            <a:grpSpLocks noChangeAspect="1"/>
          </p:cNvGrpSpPr>
          <p:nvPr/>
        </p:nvGrpSpPr>
        <p:grpSpPr>
          <a:xfrm>
            <a:off x="2753817" y="3427848"/>
            <a:ext cx="3005959" cy="1692000"/>
            <a:chOff x="0" y="-2"/>
            <a:chExt cx="12192000" cy="6862656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5E5424A4-514E-DF4C-A564-C1B958238244}"/>
                </a:ext>
              </a:extLst>
            </p:cNvPr>
            <p:cNvSpPr/>
            <p:nvPr/>
          </p:nvSpPr>
          <p:spPr>
            <a:xfrm>
              <a:off x="0" y="-2"/>
              <a:ext cx="12191996" cy="68626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A151EBA2-5FB6-384A-816E-48324CA45751}"/>
                </a:ext>
              </a:extLst>
            </p:cNvPr>
            <p:cNvGrpSpPr/>
            <p:nvPr/>
          </p:nvGrpSpPr>
          <p:grpSpPr>
            <a:xfrm>
              <a:off x="4259257" y="-2"/>
              <a:ext cx="7932743" cy="6862656"/>
              <a:chOff x="4259257" y="-2"/>
              <a:chExt cx="7932743" cy="6862656"/>
            </a:xfrm>
          </p:grpSpPr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1DF1F56B-C99F-AE46-8F3D-FB4F16D18B8D}"/>
                  </a:ext>
                </a:extLst>
              </p:cNvPr>
              <p:cNvSpPr/>
              <p:nvPr/>
            </p:nvSpPr>
            <p:spPr>
              <a:xfrm>
                <a:off x="4259257" y="0"/>
                <a:ext cx="7932734" cy="6862654"/>
              </a:xfrm>
              <a:custGeom>
                <a:avLst/>
                <a:gdLst>
                  <a:gd name="connsiteX0" fmla="*/ 0 w 7932734"/>
                  <a:gd name="connsiteY0" fmla="*/ 0 h 6862654"/>
                  <a:gd name="connsiteX1" fmla="*/ 7932734 w 7932734"/>
                  <a:gd name="connsiteY1" fmla="*/ 0 h 6862654"/>
                  <a:gd name="connsiteX2" fmla="*/ 7932734 w 7932734"/>
                  <a:gd name="connsiteY2" fmla="*/ 6862654 h 6862654"/>
                  <a:gd name="connsiteX3" fmla="*/ 7607360 w 7932734"/>
                  <a:gd name="connsiteY3" fmla="*/ 6862654 h 6862654"/>
                  <a:gd name="connsiteX4" fmla="*/ 0 w 7932734"/>
                  <a:gd name="connsiteY4" fmla="*/ 0 h 6862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2734" h="6862654">
                    <a:moveTo>
                      <a:pt x="0" y="0"/>
                    </a:moveTo>
                    <a:lnTo>
                      <a:pt x="7932734" y="0"/>
                    </a:lnTo>
                    <a:lnTo>
                      <a:pt x="7932734" y="6862654"/>
                    </a:lnTo>
                    <a:lnTo>
                      <a:pt x="7607360" y="68626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90F624C3-016A-0F4C-8AE6-D16DC296CF8C}"/>
                  </a:ext>
                </a:extLst>
              </p:cNvPr>
              <p:cNvSpPr/>
              <p:nvPr/>
            </p:nvSpPr>
            <p:spPr>
              <a:xfrm>
                <a:off x="6183269" y="-2"/>
                <a:ext cx="6008731" cy="6862654"/>
              </a:xfrm>
              <a:custGeom>
                <a:avLst/>
                <a:gdLst>
                  <a:gd name="connsiteX0" fmla="*/ 4613068 w 6008731"/>
                  <a:gd name="connsiteY0" fmla="*/ 0 h 6862654"/>
                  <a:gd name="connsiteX1" fmla="*/ 6008731 w 6008731"/>
                  <a:gd name="connsiteY1" fmla="*/ 0 h 6862654"/>
                  <a:gd name="connsiteX2" fmla="*/ 6008731 w 6008731"/>
                  <a:gd name="connsiteY2" fmla="*/ 6858002 h 6862654"/>
                  <a:gd name="connsiteX3" fmla="*/ 5797024 w 6008731"/>
                  <a:gd name="connsiteY3" fmla="*/ 6858002 h 6862654"/>
                  <a:gd name="connsiteX4" fmla="*/ 0 w 6008731"/>
                  <a:gd name="connsiteY4" fmla="*/ 6862654 h 6862654"/>
                  <a:gd name="connsiteX5" fmla="*/ 4592697 w 6008731"/>
                  <a:gd name="connsiteY5" fmla="*/ 2 h 6862654"/>
                  <a:gd name="connsiteX6" fmla="*/ 4613068 w 6008731"/>
                  <a:gd name="connsiteY6" fmla="*/ 2 h 6862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8731" h="6862654">
                    <a:moveTo>
                      <a:pt x="4613068" y="0"/>
                    </a:moveTo>
                    <a:lnTo>
                      <a:pt x="6008731" y="0"/>
                    </a:lnTo>
                    <a:lnTo>
                      <a:pt x="6008731" y="6858002"/>
                    </a:lnTo>
                    <a:lnTo>
                      <a:pt x="5797024" y="6858002"/>
                    </a:lnTo>
                    <a:lnTo>
                      <a:pt x="0" y="6862654"/>
                    </a:lnTo>
                    <a:lnTo>
                      <a:pt x="4592697" y="2"/>
                    </a:lnTo>
                    <a:lnTo>
                      <a:pt x="4613068" y="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45" name="Picture 144">
                <a:extLst>
                  <a:ext uri="{FF2B5EF4-FFF2-40B4-BE49-F238E27FC236}">
                    <a16:creationId xmlns:a16="http://schemas.microsoft.com/office/drawing/2014/main" id="{434CE1B6-0DE8-FD47-AD25-EB4762D602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9273"/>
              <a:stretch/>
            </p:blipFill>
            <p:spPr>
              <a:xfrm>
                <a:off x="6007394" y="3048"/>
                <a:ext cx="6184605" cy="6851904"/>
              </a:xfrm>
              <a:prstGeom prst="rect">
                <a:avLst/>
              </a:prstGeom>
            </p:spPr>
          </p:pic>
        </p:grp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25D6A09-86D8-5D40-9827-E23B180AA468}"/>
              </a:ext>
            </a:extLst>
          </p:cNvPr>
          <p:cNvGrpSpPr>
            <a:grpSpLocks noChangeAspect="1"/>
          </p:cNvGrpSpPr>
          <p:nvPr/>
        </p:nvGrpSpPr>
        <p:grpSpPr>
          <a:xfrm>
            <a:off x="8643938" y="904073"/>
            <a:ext cx="3005960" cy="1692000"/>
            <a:chOff x="0" y="-2"/>
            <a:chExt cx="12192000" cy="6862654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D56F06B2-B4F7-0C47-85D5-F29DE92779DF}"/>
                </a:ext>
              </a:extLst>
            </p:cNvPr>
            <p:cNvSpPr/>
            <p:nvPr/>
          </p:nvSpPr>
          <p:spPr>
            <a:xfrm>
              <a:off x="0" y="-2"/>
              <a:ext cx="12191996" cy="68626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Freeform 136">
              <a:extLst>
                <a:ext uri="{FF2B5EF4-FFF2-40B4-BE49-F238E27FC236}">
                  <a16:creationId xmlns:a16="http://schemas.microsoft.com/office/drawing/2014/main" id="{F00543F8-9C9D-C245-AAB7-BD61C0D38C92}"/>
                </a:ext>
              </a:extLst>
            </p:cNvPr>
            <p:cNvSpPr/>
            <p:nvPr/>
          </p:nvSpPr>
          <p:spPr>
            <a:xfrm>
              <a:off x="4259262" y="-2"/>
              <a:ext cx="7932734" cy="6862654"/>
            </a:xfrm>
            <a:custGeom>
              <a:avLst/>
              <a:gdLst>
                <a:gd name="connsiteX0" fmla="*/ 0 w 7932734"/>
                <a:gd name="connsiteY0" fmla="*/ 0 h 6862654"/>
                <a:gd name="connsiteX1" fmla="*/ 7932734 w 7932734"/>
                <a:gd name="connsiteY1" fmla="*/ 0 h 6862654"/>
                <a:gd name="connsiteX2" fmla="*/ 7932734 w 7932734"/>
                <a:gd name="connsiteY2" fmla="*/ 6862654 h 6862654"/>
                <a:gd name="connsiteX3" fmla="*/ 7607360 w 7932734"/>
                <a:gd name="connsiteY3" fmla="*/ 6862654 h 6862654"/>
                <a:gd name="connsiteX4" fmla="*/ 0 w 7932734"/>
                <a:gd name="connsiteY4" fmla="*/ 0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2734" h="6862654">
                  <a:moveTo>
                    <a:pt x="0" y="0"/>
                  </a:moveTo>
                  <a:lnTo>
                    <a:pt x="7932734" y="0"/>
                  </a:lnTo>
                  <a:lnTo>
                    <a:pt x="7932734" y="6862654"/>
                  </a:lnTo>
                  <a:lnTo>
                    <a:pt x="7607360" y="6862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8" name="Freeform 137">
              <a:extLst>
                <a:ext uri="{FF2B5EF4-FFF2-40B4-BE49-F238E27FC236}">
                  <a16:creationId xmlns:a16="http://schemas.microsoft.com/office/drawing/2014/main" id="{4F3B3074-874E-1B40-8F41-EEA6A26E42E0}"/>
                </a:ext>
              </a:extLst>
            </p:cNvPr>
            <p:cNvSpPr/>
            <p:nvPr/>
          </p:nvSpPr>
          <p:spPr>
            <a:xfrm>
              <a:off x="6183269" y="-2"/>
              <a:ext cx="6008731" cy="6862654"/>
            </a:xfrm>
            <a:custGeom>
              <a:avLst/>
              <a:gdLst>
                <a:gd name="connsiteX0" fmla="*/ 4613068 w 6008731"/>
                <a:gd name="connsiteY0" fmla="*/ 0 h 6862654"/>
                <a:gd name="connsiteX1" fmla="*/ 6008731 w 6008731"/>
                <a:gd name="connsiteY1" fmla="*/ 0 h 6862654"/>
                <a:gd name="connsiteX2" fmla="*/ 6008731 w 6008731"/>
                <a:gd name="connsiteY2" fmla="*/ 6858002 h 6862654"/>
                <a:gd name="connsiteX3" fmla="*/ 5797024 w 6008731"/>
                <a:gd name="connsiteY3" fmla="*/ 6858002 h 6862654"/>
                <a:gd name="connsiteX4" fmla="*/ 0 w 6008731"/>
                <a:gd name="connsiteY4" fmla="*/ 6862654 h 6862654"/>
                <a:gd name="connsiteX5" fmla="*/ 4592697 w 6008731"/>
                <a:gd name="connsiteY5" fmla="*/ 2 h 6862654"/>
                <a:gd name="connsiteX6" fmla="*/ 4613068 w 6008731"/>
                <a:gd name="connsiteY6" fmla="*/ 2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8731" h="6862654">
                  <a:moveTo>
                    <a:pt x="4613068" y="0"/>
                  </a:moveTo>
                  <a:lnTo>
                    <a:pt x="6008731" y="0"/>
                  </a:lnTo>
                  <a:lnTo>
                    <a:pt x="6008731" y="6858002"/>
                  </a:lnTo>
                  <a:lnTo>
                    <a:pt x="5797024" y="6858002"/>
                  </a:lnTo>
                  <a:lnTo>
                    <a:pt x="0" y="6862654"/>
                  </a:lnTo>
                  <a:lnTo>
                    <a:pt x="4592697" y="2"/>
                  </a:lnTo>
                  <a:lnTo>
                    <a:pt x="4613068" y="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E06F85AF-065D-9E4B-95FD-41B046768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8663"/>
            <a:stretch/>
          </p:blipFill>
          <p:spPr>
            <a:xfrm>
              <a:off x="5932966" y="0"/>
              <a:ext cx="6259033" cy="6858000"/>
            </a:xfrm>
            <a:prstGeom prst="rect">
              <a:avLst/>
            </a:prstGeom>
          </p:spPr>
        </p:pic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C5DD383A-9E62-7A44-9BA9-4C63C3073355}"/>
              </a:ext>
            </a:extLst>
          </p:cNvPr>
          <p:cNvGrpSpPr>
            <a:grpSpLocks noChangeAspect="1"/>
          </p:cNvGrpSpPr>
          <p:nvPr/>
        </p:nvGrpSpPr>
        <p:grpSpPr>
          <a:xfrm>
            <a:off x="4759763" y="903244"/>
            <a:ext cx="3005463" cy="1692000"/>
            <a:chOff x="0" y="-2"/>
            <a:chExt cx="12192000" cy="6863788"/>
          </a:xfrm>
        </p:grpSpPr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EBD2D84-F3ED-9042-856C-5F5A84046C4C}"/>
                </a:ext>
              </a:extLst>
            </p:cNvPr>
            <p:cNvSpPr/>
            <p:nvPr/>
          </p:nvSpPr>
          <p:spPr>
            <a:xfrm>
              <a:off x="0" y="-2"/>
              <a:ext cx="12191996" cy="68626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5B87AE47-12DA-FF4A-B9EE-C58611550417}"/>
                </a:ext>
              </a:extLst>
            </p:cNvPr>
            <p:cNvSpPr/>
            <p:nvPr/>
          </p:nvSpPr>
          <p:spPr>
            <a:xfrm>
              <a:off x="4259262" y="-2"/>
              <a:ext cx="7932734" cy="6862654"/>
            </a:xfrm>
            <a:custGeom>
              <a:avLst/>
              <a:gdLst>
                <a:gd name="connsiteX0" fmla="*/ 0 w 7932734"/>
                <a:gd name="connsiteY0" fmla="*/ 0 h 6862654"/>
                <a:gd name="connsiteX1" fmla="*/ 7932734 w 7932734"/>
                <a:gd name="connsiteY1" fmla="*/ 0 h 6862654"/>
                <a:gd name="connsiteX2" fmla="*/ 7932734 w 7932734"/>
                <a:gd name="connsiteY2" fmla="*/ 6862654 h 6862654"/>
                <a:gd name="connsiteX3" fmla="*/ 7607360 w 7932734"/>
                <a:gd name="connsiteY3" fmla="*/ 6862654 h 6862654"/>
                <a:gd name="connsiteX4" fmla="*/ 0 w 7932734"/>
                <a:gd name="connsiteY4" fmla="*/ 0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2734" h="6862654">
                  <a:moveTo>
                    <a:pt x="0" y="0"/>
                  </a:moveTo>
                  <a:lnTo>
                    <a:pt x="7932734" y="0"/>
                  </a:lnTo>
                  <a:lnTo>
                    <a:pt x="7932734" y="6862654"/>
                  </a:lnTo>
                  <a:lnTo>
                    <a:pt x="7607360" y="6862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132">
              <a:extLst>
                <a:ext uri="{FF2B5EF4-FFF2-40B4-BE49-F238E27FC236}">
                  <a16:creationId xmlns:a16="http://schemas.microsoft.com/office/drawing/2014/main" id="{207F1C32-A78B-AF44-9A4B-ECD39076688A}"/>
                </a:ext>
              </a:extLst>
            </p:cNvPr>
            <p:cNvSpPr/>
            <p:nvPr/>
          </p:nvSpPr>
          <p:spPr>
            <a:xfrm>
              <a:off x="6183269" y="-2"/>
              <a:ext cx="6008731" cy="6862654"/>
            </a:xfrm>
            <a:custGeom>
              <a:avLst/>
              <a:gdLst>
                <a:gd name="connsiteX0" fmla="*/ 4613068 w 6008731"/>
                <a:gd name="connsiteY0" fmla="*/ 0 h 6862654"/>
                <a:gd name="connsiteX1" fmla="*/ 6008731 w 6008731"/>
                <a:gd name="connsiteY1" fmla="*/ 0 h 6862654"/>
                <a:gd name="connsiteX2" fmla="*/ 6008731 w 6008731"/>
                <a:gd name="connsiteY2" fmla="*/ 6858002 h 6862654"/>
                <a:gd name="connsiteX3" fmla="*/ 5797024 w 6008731"/>
                <a:gd name="connsiteY3" fmla="*/ 6858002 h 6862654"/>
                <a:gd name="connsiteX4" fmla="*/ 0 w 6008731"/>
                <a:gd name="connsiteY4" fmla="*/ 6862654 h 6862654"/>
                <a:gd name="connsiteX5" fmla="*/ 4592697 w 6008731"/>
                <a:gd name="connsiteY5" fmla="*/ 2 h 6862654"/>
                <a:gd name="connsiteX6" fmla="*/ 4613068 w 6008731"/>
                <a:gd name="connsiteY6" fmla="*/ 2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8731" h="6862654">
                  <a:moveTo>
                    <a:pt x="4613068" y="0"/>
                  </a:moveTo>
                  <a:lnTo>
                    <a:pt x="6008731" y="0"/>
                  </a:lnTo>
                  <a:lnTo>
                    <a:pt x="6008731" y="6858002"/>
                  </a:lnTo>
                  <a:lnTo>
                    <a:pt x="5797024" y="6858002"/>
                  </a:lnTo>
                  <a:lnTo>
                    <a:pt x="0" y="6862654"/>
                  </a:lnTo>
                  <a:lnTo>
                    <a:pt x="4592697" y="2"/>
                  </a:lnTo>
                  <a:lnTo>
                    <a:pt x="4613068" y="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4" name="Picture 133">
              <a:extLst>
                <a:ext uri="{FF2B5EF4-FFF2-40B4-BE49-F238E27FC236}">
                  <a16:creationId xmlns:a16="http://schemas.microsoft.com/office/drawing/2014/main" id="{6DFECF84-8AB8-214E-8D94-54146B01B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50000"/>
            <a:stretch/>
          </p:blipFill>
          <p:spPr>
            <a:xfrm>
              <a:off x="6095996" y="0"/>
              <a:ext cx="6096000" cy="6863786"/>
            </a:xfrm>
            <a:prstGeom prst="rect">
              <a:avLst/>
            </a:prstGeom>
          </p:spPr>
        </p:pic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974BC460-B86F-6444-8F9A-A0399C453F01}"/>
              </a:ext>
            </a:extLst>
          </p:cNvPr>
          <p:cNvGrpSpPr>
            <a:grpSpLocks noChangeAspect="1"/>
          </p:cNvGrpSpPr>
          <p:nvPr/>
        </p:nvGrpSpPr>
        <p:grpSpPr>
          <a:xfrm>
            <a:off x="896345" y="914417"/>
            <a:ext cx="3007706" cy="1692000"/>
            <a:chOff x="0" y="-2"/>
            <a:chExt cx="12192000" cy="6862656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1198DC3-201C-7F47-B991-E0E7B1D27092}"/>
                </a:ext>
              </a:extLst>
            </p:cNvPr>
            <p:cNvSpPr/>
            <p:nvPr/>
          </p:nvSpPr>
          <p:spPr>
            <a:xfrm>
              <a:off x="0" y="-2"/>
              <a:ext cx="12191996" cy="68626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Freeform 126">
              <a:extLst>
                <a:ext uri="{FF2B5EF4-FFF2-40B4-BE49-F238E27FC236}">
                  <a16:creationId xmlns:a16="http://schemas.microsoft.com/office/drawing/2014/main" id="{44DA67FA-770D-1C44-9920-8967E4D6D881}"/>
                </a:ext>
              </a:extLst>
            </p:cNvPr>
            <p:cNvSpPr/>
            <p:nvPr/>
          </p:nvSpPr>
          <p:spPr>
            <a:xfrm>
              <a:off x="4259262" y="0"/>
              <a:ext cx="7932734" cy="6862654"/>
            </a:xfrm>
            <a:custGeom>
              <a:avLst/>
              <a:gdLst>
                <a:gd name="connsiteX0" fmla="*/ 0 w 7932734"/>
                <a:gd name="connsiteY0" fmla="*/ 0 h 6862654"/>
                <a:gd name="connsiteX1" fmla="*/ 7932734 w 7932734"/>
                <a:gd name="connsiteY1" fmla="*/ 0 h 6862654"/>
                <a:gd name="connsiteX2" fmla="*/ 7932734 w 7932734"/>
                <a:gd name="connsiteY2" fmla="*/ 6862654 h 6862654"/>
                <a:gd name="connsiteX3" fmla="*/ 7607360 w 7932734"/>
                <a:gd name="connsiteY3" fmla="*/ 6862654 h 6862654"/>
                <a:gd name="connsiteX4" fmla="*/ 0 w 7932734"/>
                <a:gd name="connsiteY4" fmla="*/ 0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2734" h="6862654">
                  <a:moveTo>
                    <a:pt x="0" y="0"/>
                  </a:moveTo>
                  <a:lnTo>
                    <a:pt x="7932734" y="0"/>
                  </a:lnTo>
                  <a:lnTo>
                    <a:pt x="7932734" y="6862654"/>
                  </a:lnTo>
                  <a:lnTo>
                    <a:pt x="7607360" y="6862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28" name="Freeform 127">
              <a:extLst>
                <a:ext uri="{FF2B5EF4-FFF2-40B4-BE49-F238E27FC236}">
                  <a16:creationId xmlns:a16="http://schemas.microsoft.com/office/drawing/2014/main" id="{7EBB4501-AFC5-544B-B900-99AA1752441F}"/>
                </a:ext>
              </a:extLst>
            </p:cNvPr>
            <p:cNvSpPr/>
            <p:nvPr/>
          </p:nvSpPr>
          <p:spPr>
            <a:xfrm>
              <a:off x="6183269" y="-2"/>
              <a:ext cx="6008731" cy="6862654"/>
            </a:xfrm>
            <a:custGeom>
              <a:avLst/>
              <a:gdLst>
                <a:gd name="connsiteX0" fmla="*/ 4613068 w 6008731"/>
                <a:gd name="connsiteY0" fmla="*/ 0 h 6862654"/>
                <a:gd name="connsiteX1" fmla="*/ 6008731 w 6008731"/>
                <a:gd name="connsiteY1" fmla="*/ 0 h 6862654"/>
                <a:gd name="connsiteX2" fmla="*/ 6008731 w 6008731"/>
                <a:gd name="connsiteY2" fmla="*/ 6858002 h 6862654"/>
                <a:gd name="connsiteX3" fmla="*/ 5797024 w 6008731"/>
                <a:gd name="connsiteY3" fmla="*/ 6858002 h 6862654"/>
                <a:gd name="connsiteX4" fmla="*/ 0 w 6008731"/>
                <a:gd name="connsiteY4" fmla="*/ 6862654 h 6862654"/>
                <a:gd name="connsiteX5" fmla="*/ 4592697 w 6008731"/>
                <a:gd name="connsiteY5" fmla="*/ 2 h 6862654"/>
                <a:gd name="connsiteX6" fmla="*/ 4613068 w 6008731"/>
                <a:gd name="connsiteY6" fmla="*/ 2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8731" h="6862654">
                  <a:moveTo>
                    <a:pt x="4613068" y="0"/>
                  </a:moveTo>
                  <a:lnTo>
                    <a:pt x="6008731" y="0"/>
                  </a:lnTo>
                  <a:lnTo>
                    <a:pt x="6008731" y="6858002"/>
                  </a:lnTo>
                  <a:lnTo>
                    <a:pt x="5797024" y="6858002"/>
                  </a:lnTo>
                  <a:lnTo>
                    <a:pt x="0" y="6862654"/>
                  </a:lnTo>
                  <a:lnTo>
                    <a:pt x="4592697" y="2"/>
                  </a:lnTo>
                  <a:lnTo>
                    <a:pt x="4613068" y="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0AFD607F-210C-CB47-9046-8591C9FFA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0"/>
              <a:ext cx="12192000" cy="68626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F53365F-53F9-EE44-BC16-2FC7E6709A61}"/>
              </a:ext>
            </a:extLst>
          </p:cNvPr>
          <p:cNvSpPr txBox="1"/>
          <p:nvPr/>
        </p:nvSpPr>
        <p:spPr>
          <a:xfrm>
            <a:off x="1318436" y="5365194"/>
            <a:ext cx="10249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spc="8000" dirty="0">
                <a:solidFill>
                  <a:schemeClr val="accent1"/>
                </a:solidFill>
                <a:latin typeface="Gotham Light" pitchFamily="2" charset="0"/>
              </a:rPr>
              <a:t>MENU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C0B6C946-B6D6-7146-811B-D4F7421367D8}"/>
              </a:ext>
            </a:extLst>
          </p:cNvPr>
          <p:cNvSpPr txBox="1">
            <a:spLocks/>
          </p:cNvSpPr>
          <p:nvPr/>
        </p:nvSpPr>
        <p:spPr>
          <a:xfrm>
            <a:off x="4999358" y="1631710"/>
            <a:ext cx="1562045" cy="443131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100" b="1" dirty="0">
                <a:solidFill>
                  <a:schemeClr val="bg1"/>
                </a:solidFill>
                <a:latin typeface="Gotham Bold" panose="02000604030000020004" pitchFamily="2" charset="0"/>
              </a:rPr>
              <a:t>REAL-TIME</a:t>
            </a:r>
            <a:br>
              <a:rPr lang="en-US" sz="1100" b="1" dirty="0">
                <a:latin typeface="Gotham Bold" panose="02000604030000020004" pitchFamily="2" charset="0"/>
              </a:rPr>
            </a:br>
            <a:r>
              <a:rPr lang="en-US" sz="1100" b="1" dirty="0">
                <a:solidFill>
                  <a:schemeClr val="accent1"/>
                </a:solidFill>
                <a:latin typeface="Gotham Bold" panose="02000604030000020004" pitchFamily="2" charset="0"/>
              </a:rPr>
              <a:t>TV INTELLIGENCE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361305A-43AD-BA4E-94A6-79F818DFAADD}"/>
              </a:ext>
            </a:extLst>
          </p:cNvPr>
          <p:cNvGrpSpPr/>
          <p:nvPr/>
        </p:nvGrpSpPr>
        <p:grpSpPr>
          <a:xfrm>
            <a:off x="4200648" y="1362536"/>
            <a:ext cx="723258" cy="369332"/>
            <a:chOff x="292326" y="1606971"/>
            <a:chExt cx="723258" cy="36933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5D4490-B6E5-6742-A7E9-57D0B0A6EDA4}"/>
                </a:ext>
              </a:extLst>
            </p:cNvPr>
            <p:cNvCxnSpPr>
              <a:cxnSpLocks/>
            </p:cNvCxnSpPr>
            <p:nvPr/>
          </p:nvCxnSpPr>
          <p:spPr>
            <a:xfrm>
              <a:off x="380584" y="1939727"/>
              <a:ext cx="635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E6ABD3-8B82-C147-A23E-79903B711976}"/>
                </a:ext>
              </a:extLst>
            </p:cNvPr>
            <p:cNvSpPr txBox="1"/>
            <p:nvPr/>
          </p:nvSpPr>
          <p:spPr>
            <a:xfrm>
              <a:off x="292326" y="1606971"/>
              <a:ext cx="31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Gotham Ultra" panose="02000604030000020004" pitchFamily="2" charset="0"/>
                </a:rPr>
                <a:t>2</a:t>
              </a:r>
            </a:p>
          </p:txBody>
        </p:sp>
      </p:grpSp>
      <p:sp>
        <p:nvSpPr>
          <p:cNvPr id="63" name="Oval 62">
            <a:hlinkClick r:id="rId8" action="ppaction://hlinksldjump"/>
            <a:extLst>
              <a:ext uri="{FF2B5EF4-FFF2-40B4-BE49-F238E27FC236}">
                <a16:creationId xmlns:a16="http://schemas.microsoft.com/office/drawing/2014/main" id="{EE2705EE-AEB7-5E4D-95C2-8FB837F2C157}"/>
              </a:ext>
            </a:extLst>
          </p:cNvPr>
          <p:cNvSpPr/>
          <p:nvPr/>
        </p:nvSpPr>
        <p:spPr>
          <a:xfrm>
            <a:off x="4283874" y="1789877"/>
            <a:ext cx="283941" cy="28394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otham Extra Light" panose="02000604030000020004" pitchFamily="2" charset="0"/>
              </a:rPr>
              <a:t>+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EBD4A925-9FBC-DA4F-B21F-2D2FD56043D9}"/>
              </a:ext>
            </a:extLst>
          </p:cNvPr>
          <p:cNvGrpSpPr/>
          <p:nvPr/>
        </p:nvGrpSpPr>
        <p:grpSpPr>
          <a:xfrm>
            <a:off x="8082112" y="1358344"/>
            <a:ext cx="723258" cy="369332"/>
            <a:chOff x="292326" y="1606971"/>
            <a:chExt cx="723258" cy="369332"/>
          </a:xfrm>
        </p:grpSpPr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9F464BBC-18A5-3A42-8774-ED5D195EEA8E}"/>
                </a:ext>
              </a:extLst>
            </p:cNvPr>
            <p:cNvCxnSpPr>
              <a:cxnSpLocks/>
            </p:cNvCxnSpPr>
            <p:nvPr/>
          </p:nvCxnSpPr>
          <p:spPr>
            <a:xfrm>
              <a:off x="380584" y="1939727"/>
              <a:ext cx="635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306457-8067-F348-8604-F27B936EDBA4}"/>
                </a:ext>
              </a:extLst>
            </p:cNvPr>
            <p:cNvSpPr txBox="1"/>
            <p:nvPr/>
          </p:nvSpPr>
          <p:spPr>
            <a:xfrm>
              <a:off x="292326" y="1606971"/>
              <a:ext cx="31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Gotham Ultra" panose="02000604030000020004" pitchFamily="2" charset="0"/>
                </a:rPr>
                <a:t>3</a:t>
              </a:r>
            </a:p>
          </p:txBody>
        </p:sp>
      </p:grpSp>
      <p:sp>
        <p:nvSpPr>
          <p:cNvPr id="82" name="Oval 81">
            <a:hlinkClick r:id="rId9" action="ppaction://hlinksldjump"/>
            <a:extLst>
              <a:ext uri="{FF2B5EF4-FFF2-40B4-BE49-F238E27FC236}">
                <a16:creationId xmlns:a16="http://schemas.microsoft.com/office/drawing/2014/main" id="{62B7EECD-7BD1-624C-B1D0-72602F13736F}"/>
              </a:ext>
            </a:extLst>
          </p:cNvPr>
          <p:cNvSpPr/>
          <p:nvPr/>
        </p:nvSpPr>
        <p:spPr>
          <a:xfrm>
            <a:off x="8165338" y="1785685"/>
            <a:ext cx="283941" cy="28394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otham Extra Light" panose="02000604030000020004" pitchFamily="2" charset="0"/>
              </a:rPr>
              <a:t>+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87344FD6-6B49-2943-AAD6-000BD27B138B}"/>
              </a:ext>
            </a:extLst>
          </p:cNvPr>
          <p:cNvGrpSpPr/>
          <p:nvPr/>
        </p:nvGrpSpPr>
        <p:grpSpPr>
          <a:xfrm>
            <a:off x="343932" y="1354152"/>
            <a:ext cx="723258" cy="369332"/>
            <a:chOff x="292326" y="1606971"/>
            <a:chExt cx="723258" cy="369332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4B12312-2CC0-1E46-9188-49F46DAA9B45}"/>
                </a:ext>
              </a:extLst>
            </p:cNvPr>
            <p:cNvCxnSpPr>
              <a:cxnSpLocks/>
            </p:cNvCxnSpPr>
            <p:nvPr/>
          </p:nvCxnSpPr>
          <p:spPr>
            <a:xfrm>
              <a:off x="380584" y="1939727"/>
              <a:ext cx="635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F45D68A9-FDF5-F947-B283-53DC9FBE5741}"/>
                </a:ext>
              </a:extLst>
            </p:cNvPr>
            <p:cNvSpPr txBox="1"/>
            <p:nvPr/>
          </p:nvSpPr>
          <p:spPr>
            <a:xfrm>
              <a:off x="292326" y="1606971"/>
              <a:ext cx="31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Gotham Ultra" panose="02000604030000020004" pitchFamily="2" charset="0"/>
                </a:rPr>
                <a:t>1</a:t>
              </a:r>
            </a:p>
          </p:txBody>
        </p:sp>
      </p:grpSp>
      <p:sp>
        <p:nvSpPr>
          <p:cNvPr id="91" name="Oval 90">
            <a:hlinkClick r:id="rId10" action="ppaction://hlinksldjump"/>
            <a:extLst>
              <a:ext uri="{FF2B5EF4-FFF2-40B4-BE49-F238E27FC236}">
                <a16:creationId xmlns:a16="http://schemas.microsoft.com/office/drawing/2014/main" id="{73729619-68B8-4041-9578-87994775B7AD}"/>
              </a:ext>
            </a:extLst>
          </p:cNvPr>
          <p:cNvSpPr/>
          <p:nvPr/>
        </p:nvSpPr>
        <p:spPr>
          <a:xfrm>
            <a:off x="421842" y="1781493"/>
            <a:ext cx="283941" cy="28394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otham Extra Light" panose="02000604030000020004" pitchFamily="2" charset="0"/>
              </a:rPr>
              <a:t>+</a:t>
            </a: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7693006-3EAA-1F42-B951-9D4195B0F8DA}"/>
              </a:ext>
            </a:extLst>
          </p:cNvPr>
          <p:cNvGrpSpPr/>
          <p:nvPr/>
        </p:nvGrpSpPr>
        <p:grpSpPr>
          <a:xfrm>
            <a:off x="6134232" y="3906510"/>
            <a:ext cx="723258" cy="369332"/>
            <a:chOff x="292326" y="1606971"/>
            <a:chExt cx="723258" cy="369332"/>
          </a:xfrm>
        </p:grpSpPr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9EB1F77B-6BFD-3940-B157-05D67BDD0698}"/>
                </a:ext>
              </a:extLst>
            </p:cNvPr>
            <p:cNvCxnSpPr>
              <a:cxnSpLocks/>
            </p:cNvCxnSpPr>
            <p:nvPr/>
          </p:nvCxnSpPr>
          <p:spPr>
            <a:xfrm>
              <a:off x="380584" y="1939727"/>
              <a:ext cx="635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69E35D64-7F51-3141-9B0C-50BF0BB02D27}"/>
                </a:ext>
              </a:extLst>
            </p:cNvPr>
            <p:cNvSpPr txBox="1"/>
            <p:nvPr/>
          </p:nvSpPr>
          <p:spPr>
            <a:xfrm>
              <a:off x="292326" y="1606971"/>
              <a:ext cx="31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Gotham Ultra" panose="02000604030000020004" pitchFamily="2" charset="0"/>
                </a:rPr>
                <a:t>5</a:t>
              </a:r>
            </a:p>
          </p:txBody>
        </p:sp>
      </p:grpSp>
      <p:sp>
        <p:nvSpPr>
          <p:cNvPr id="109" name="Oval 108">
            <a:hlinkClick r:id="rId11" action="ppaction://hlinksldjump"/>
            <a:extLst>
              <a:ext uri="{FF2B5EF4-FFF2-40B4-BE49-F238E27FC236}">
                <a16:creationId xmlns:a16="http://schemas.microsoft.com/office/drawing/2014/main" id="{F34199CE-01D7-D34B-ADA2-89F111B8B8DF}"/>
              </a:ext>
            </a:extLst>
          </p:cNvPr>
          <p:cNvSpPr/>
          <p:nvPr/>
        </p:nvSpPr>
        <p:spPr>
          <a:xfrm>
            <a:off x="6217458" y="4333851"/>
            <a:ext cx="283941" cy="28394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otham Extra Light" panose="02000604030000020004" pitchFamily="2" charset="0"/>
              </a:rPr>
              <a:t>+</a:t>
            </a:r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3D8C5DF8-7602-1943-81B0-E9C92D53A601}"/>
              </a:ext>
            </a:extLst>
          </p:cNvPr>
          <p:cNvGrpSpPr/>
          <p:nvPr/>
        </p:nvGrpSpPr>
        <p:grpSpPr>
          <a:xfrm>
            <a:off x="2187687" y="3902318"/>
            <a:ext cx="723258" cy="369332"/>
            <a:chOff x="292326" y="1606971"/>
            <a:chExt cx="723258" cy="369332"/>
          </a:xfrm>
        </p:grpSpPr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14645C3-DA1D-8A4E-81BD-7A315F72081F}"/>
                </a:ext>
              </a:extLst>
            </p:cNvPr>
            <p:cNvCxnSpPr>
              <a:cxnSpLocks/>
            </p:cNvCxnSpPr>
            <p:nvPr/>
          </p:nvCxnSpPr>
          <p:spPr>
            <a:xfrm>
              <a:off x="380584" y="1939727"/>
              <a:ext cx="6350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A23D4601-9E30-BB44-A3E3-EBF1EB1F8690}"/>
                </a:ext>
              </a:extLst>
            </p:cNvPr>
            <p:cNvSpPr txBox="1"/>
            <p:nvPr/>
          </p:nvSpPr>
          <p:spPr>
            <a:xfrm>
              <a:off x="292326" y="1606971"/>
              <a:ext cx="317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  <a:latin typeface="Gotham Ultra" panose="02000604030000020004" pitchFamily="2" charset="0"/>
                </a:rPr>
                <a:t>4</a:t>
              </a:r>
            </a:p>
          </p:txBody>
        </p:sp>
      </p:grpSp>
      <p:sp>
        <p:nvSpPr>
          <p:cNvPr id="118" name="Oval 117">
            <a:hlinkClick r:id="rId12" action="ppaction://hlinksldjump"/>
            <a:extLst>
              <a:ext uri="{FF2B5EF4-FFF2-40B4-BE49-F238E27FC236}">
                <a16:creationId xmlns:a16="http://schemas.microsoft.com/office/drawing/2014/main" id="{57E0880C-131F-794F-ABB5-E228D7696DEA}"/>
              </a:ext>
            </a:extLst>
          </p:cNvPr>
          <p:cNvSpPr/>
          <p:nvPr/>
        </p:nvSpPr>
        <p:spPr>
          <a:xfrm>
            <a:off x="2265597" y="4329659"/>
            <a:ext cx="283941" cy="283941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  <a:latin typeface="Gotham Extra Light" panose="02000604030000020004" pitchFamily="2" charset="0"/>
              </a:rPr>
              <a:t>+</a:t>
            </a:r>
          </a:p>
        </p:txBody>
      </p:sp>
      <p:sp>
        <p:nvSpPr>
          <p:cNvPr id="125" name="Title 2">
            <a:extLst>
              <a:ext uri="{FF2B5EF4-FFF2-40B4-BE49-F238E27FC236}">
                <a16:creationId xmlns:a16="http://schemas.microsoft.com/office/drawing/2014/main" id="{151D6115-C40D-1B4C-98F8-C8BFBFEA1358}"/>
              </a:ext>
            </a:extLst>
          </p:cNvPr>
          <p:cNvSpPr txBox="1">
            <a:spLocks/>
          </p:cNvSpPr>
          <p:nvPr/>
        </p:nvSpPr>
        <p:spPr>
          <a:xfrm>
            <a:off x="1156351" y="1631710"/>
            <a:ext cx="1386346" cy="333564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1100" b="1" dirty="0">
                <a:solidFill>
                  <a:srgbClr val="FFFFFF"/>
                </a:solidFill>
                <a:latin typeface="Gotham Bold" panose="02000604030000020004" pitchFamily="2" charset="0"/>
              </a:rPr>
              <a:t>WHY</a:t>
            </a:r>
            <a:br>
              <a:rPr lang="en-US" sz="1100" b="1" dirty="0">
                <a:solidFill>
                  <a:srgbClr val="ED1010"/>
                </a:solidFill>
                <a:latin typeface="Gotham Bold" panose="02000604030000020004" pitchFamily="2" charset="0"/>
              </a:rPr>
            </a:br>
            <a:r>
              <a:rPr lang="en-US" sz="1100" b="1" dirty="0">
                <a:solidFill>
                  <a:srgbClr val="ED1010"/>
                </a:solidFill>
                <a:latin typeface="Gotham Bold" panose="02000604030000020004" pitchFamily="2" charset="0"/>
              </a:rPr>
              <a:t>ADGILE MEDIA?</a:t>
            </a:r>
          </a:p>
        </p:txBody>
      </p:sp>
      <p:sp>
        <p:nvSpPr>
          <p:cNvPr id="146" name="Title 2">
            <a:extLst>
              <a:ext uri="{FF2B5EF4-FFF2-40B4-BE49-F238E27FC236}">
                <a16:creationId xmlns:a16="http://schemas.microsoft.com/office/drawing/2014/main" id="{17ECC26D-9B7A-A744-9669-F3D90509FDC7}"/>
              </a:ext>
            </a:extLst>
          </p:cNvPr>
          <p:cNvSpPr txBox="1">
            <a:spLocks/>
          </p:cNvSpPr>
          <p:nvPr/>
        </p:nvSpPr>
        <p:spPr>
          <a:xfrm>
            <a:off x="2996072" y="4182578"/>
            <a:ext cx="1175377" cy="341183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FFFFFF"/>
                </a:solidFill>
                <a:latin typeface="Gotham Bold" panose="02000604030000020004" pitchFamily="2" charset="0"/>
              </a:rPr>
              <a:t>SCALABLE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ED1010"/>
                </a:solidFill>
                <a:latin typeface="Gotham Bold" panose="02000604030000020004" pitchFamily="2" charset="0"/>
              </a:rPr>
              <a:t>BENEFITS</a:t>
            </a:r>
          </a:p>
        </p:txBody>
      </p:sp>
      <p:sp>
        <p:nvSpPr>
          <p:cNvPr id="147" name="Title 2">
            <a:extLst>
              <a:ext uri="{FF2B5EF4-FFF2-40B4-BE49-F238E27FC236}">
                <a16:creationId xmlns:a16="http://schemas.microsoft.com/office/drawing/2014/main" id="{2024DD45-8447-6443-93ED-33E4E1926191}"/>
              </a:ext>
            </a:extLst>
          </p:cNvPr>
          <p:cNvSpPr txBox="1">
            <a:spLocks/>
          </p:cNvSpPr>
          <p:nvPr/>
        </p:nvSpPr>
        <p:spPr>
          <a:xfrm>
            <a:off x="8899978" y="1631710"/>
            <a:ext cx="1498369" cy="406396"/>
          </a:xfrm>
          <a:prstGeom prst="rect">
            <a:avLst/>
          </a:prstGeom>
        </p:spPr>
        <p:txBody>
          <a:bodyPr lIns="0" tIns="0"/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1100" b="1">
                <a:solidFill>
                  <a:schemeClr val="bg1"/>
                </a:solidFill>
                <a:latin typeface="Gotham Bold" panose="02000604030000020004" pitchFamily="2" charset="0"/>
                <a:ea typeface="+mj-ea"/>
                <a:cs typeface="+mj-cs"/>
              </a:defRPr>
            </a:lvl1pPr>
          </a:lstStyle>
          <a:p>
            <a:r>
              <a:rPr lang="en-US" dirty="0"/>
              <a:t>BESPOKE DATA</a:t>
            </a:r>
          </a:p>
          <a:p>
            <a:r>
              <a:rPr lang="en-US" dirty="0">
                <a:solidFill>
                  <a:schemeClr val="accent1"/>
                </a:solidFill>
              </a:rPr>
              <a:t>INTEGRATIONS</a:t>
            </a:r>
          </a:p>
        </p:txBody>
      </p:sp>
      <p:sp>
        <p:nvSpPr>
          <p:cNvPr id="66" name="Title 2">
            <a:extLst>
              <a:ext uri="{FF2B5EF4-FFF2-40B4-BE49-F238E27FC236}">
                <a16:creationId xmlns:a16="http://schemas.microsoft.com/office/drawing/2014/main" id="{50C34B92-9EF4-264F-AF56-061159B247B2}"/>
              </a:ext>
            </a:extLst>
          </p:cNvPr>
          <p:cNvSpPr txBox="1">
            <a:spLocks/>
          </p:cNvSpPr>
          <p:nvPr/>
        </p:nvSpPr>
        <p:spPr>
          <a:xfrm>
            <a:off x="6948047" y="4182578"/>
            <a:ext cx="1467273" cy="387595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FFFFFF"/>
                </a:solidFill>
                <a:latin typeface="Gotham Bold" panose="02000604030000020004" pitchFamily="2" charset="0"/>
              </a:rPr>
              <a:t>HOW IT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>
                <a:solidFill>
                  <a:srgbClr val="ED1010"/>
                </a:solidFill>
                <a:latin typeface="Gotham Bold" panose="02000604030000020004" pitchFamily="2" charset="0"/>
              </a:rPr>
              <a:t>WORKS</a:t>
            </a:r>
          </a:p>
        </p:txBody>
      </p:sp>
    </p:spTree>
    <p:extLst>
      <p:ext uri="{BB962C8B-B14F-4D97-AF65-F5344CB8AC3E}">
        <p14:creationId xmlns:p14="http://schemas.microsoft.com/office/powerpoint/2010/main" val="1606292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Box 186" hidden="1">
            <a:extLst>
              <a:ext uri="{FF2B5EF4-FFF2-40B4-BE49-F238E27FC236}">
                <a16:creationId xmlns:a16="http://schemas.microsoft.com/office/drawing/2014/main" id="{0B93F842-A67F-864D-B2F5-09E0087D2296}"/>
              </a:ext>
            </a:extLst>
          </p:cNvPr>
          <p:cNvSpPr txBox="1"/>
          <p:nvPr/>
        </p:nvSpPr>
        <p:spPr>
          <a:xfrm>
            <a:off x="3544488" y="6387161"/>
            <a:ext cx="31197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900"/>
            </a:lvl1pPr>
          </a:lstStyle>
          <a:p>
            <a:pPr marL="0" marR="0" lvl="0" indent="0" algn="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* For an up to date list please visit our website</a:t>
            </a:r>
          </a:p>
        </p:txBody>
      </p:sp>
      <p:grpSp>
        <p:nvGrpSpPr>
          <p:cNvPr id="100" name="Group 99" hidden="1">
            <a:extLst>
              <a:ext uri="{FF2B5EF4-FFF2-40B4-BE49-F238E27FC236}">
                <a16:creationId xmlns:a16="http://schemas.microsoft.com/office/drawing/2014/main" id="{2B9A2F03-0081-1A4F-89AB-3B1B8528D1AF}"/>
              </a:ext>
            </a:extLst>
          </p:cNvPr>
          <p:cNvGrpSpPr>
            <a:grpSpLocks noChangeAspect="1"/>
          </p:cNvGrpSpPr>
          <p:nvPr/>
        </p:nvGrpSpPr>
        <p:grpSpPr>
          <a:xfrm>
            <a:off x="11273490" y="248817"/>
            <a:ext cx="576000" cy="576000"/>
            <a:chOff x="3020532" y="4675852"/>
            <a:chExt cx="876756" cy="876756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57BF865-551E-A549-8862-60516BE12E4B}"/>
                </a:ext>
              </a:extLst>
            </p:cNvPr>
            <p:cNvSpPr/>
            <p:nvPr/>
          </p:nvSpPr>
          <p:spPr>
            <a:xfrm>
              <a:off x="3020532" y="4675852"/>
              <a:ext cx="876756" cy="876756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8D5B97AD-8839-7345-862C-CD6C6F3DBC17}"/>
                </a:ext>
              </a:extLst>
            </p:cNvPr>
            <p:cNvSpPr/>
            <p:nvPr/>
          </p:nvSpPr>
          <p:spPr>
            <a:xfrm>
              <a:off x="3078425" y="4733744"/>
              <a:ext cx="760972" cy="760972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8" name="Title 3" hidden="1">
            <a:extLst>
              <a:ext uri="{FF2B5EF4-FFF2-40B4-BE49-F238E27FC236}">
                <a16:creationId xmlns:a16="http://schemas.microsoft.com/office/drawing/2014/main" id="{737ADD1C-D062-E94C-B198-4049FC4B5594}"/>
              </a:ext>
            </a:extLst>
          </p:cNvPr>
          <p:cNvSpPr txBox="1">
            <a:spLocks/>
          </p:cNvSpPr>
          <p:nvPr/>
        </p:nvSpPr>
        <p:spPr>
          <a:xfrm>
            <a:off x="3634449" y="5021129"/>
            <a:ext cx="5509549" cy="1252671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1113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38150" algn="l"/>
              </a:tabLst>
              <a:defRPr/>
            </a:pPr>
            <a:r>
              <a:rPr kumimoji="0" lang="en-GB" sz="2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j-ea"/>
                <a:cs typeface="+mj-cs"/>
              </a:rPr>
              <a:t>EVERY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BRAND ADVERTISING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j-ea"/>
                <a:cs typeface="+mj-cs"/>
              </a:rPr>
              <a:t>ON TV</a:t>
            </a:r>
          </a:p>
        </p:txBody>
      </p:sp>
      <p:cxnSp>
        <p:nvCxnSpPr>
          <p:cNvPr id="123" name="Straight Connector 122" hidden="1">
            <a:extLst>
              <a:ext uri="{FF2B5EF4-FFF2-40B4-BE49-F238E27FC236}">
                <a16:creationId xmlns:a16="http://schemas.microsoft.com/office/drawing/2014/main" id="{25F7D728-EC6B-054E-B837-CB2829FB0219}"/>
              </a:ext>
            </a:extLst>
          </p:cNvPr>
          <p:cNvCxnSpPr>
            <a:cxnSpLocks/>
          </p:cNvCxnSpPr>
          <p:nvPr/>
        </p:nvCxnSpPr>
        <p:spPr>
          <a:xfrm>
            <a:off x="3657599" y="4725867"/>
            <a:ext cx="635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Picture 124" hidden="1">
            <a:extLst>
              <a:ext uri="{FF2B5EF4-FFF2-40B4-BE49-F238E27FC236}">
                <a16:creationId xmlns:a16="http://schemas.microsoft.com/office/drawing/2014/main" id="{792C4B3C-C289-844D-97EC-A6FCBB9F34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65132" y="395926"/>
            <a:ext cx="213101" cy="273250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5A9B81E2-2E15-724D-A568-E506D477DDDC}"/>
              </a:ext>
            </a:extLst>
          </p:cNvPr>
          <p:cNvPicPr>
            <a:picLocks noGrp="1"/>
          </p:cNvPicPr>
          <p:nvPr>
            <p:ph type="pic" sz="quarter" idx="17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58142" y="-10633"/>
            <a:ext cx="1533858" cy="999727"/>
          </a:xfrm>
          <a:prstGeom prst="rect">
            <a:avLst/>
          </a:prstGeom>
          <a:noFill/>
        </p:spPr>
      </p:pic>
      <p:pic>
        <p:nvPicPr>
          <p:cNvPr id="59" name="Picture Placeholder 58">
            <a:extLst>
              <a:ext uri="{FF2B5EF4-FFF2-40B4-BE49-F238E27FC236}">
                <a16:creationId xmlns:a16="http://schemas.microsoft.com/office/drawing/2014/main" id="{8B715F19-CA53-6146-B1C4-1F1F79A97E41}"/>
              </a:ext>
            </a:extLst>
          </p:cNvPr>
          <p:cNvPicPr>
            <a:picLocks noGrp="1"/>
          </p:cNvPicPr>
          <p:nvPr>
            <p:ph type="pic" sz="quarter" idx="10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292" y="-10633"/>
            <a:ext cx="1548531" cy="999727"/>
          </a:xfrm>
          <a:prstGeom prst="rect">
            <a:avLst/>
          </a:prstGeom>
          <a:noFill/>
        </p:spPr>
      </p:pic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EA340BB4-8D6F-E04F-BBA9-BDFA1BA7D590}"/>
              </a:ext>
            </a:extLst>
          </p:cNvPr>
          <p:cNvPicPr>
            <a:picLocks noGrp="1"/>
          </p:cNvPicPr>
          <p:nvPr>
            <p:ph type="pic" sz="quarter" idx="11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713" y="-10633"/>
            <a:ext cx="1526400" cy="999727"/>
          </a:xfrm>
          <a:prstGeom prst="rect">
            <a:avLst/>
          </a:prstGeom>
          <a:noFill/>
        </p:spPr>
      </p:pic>
      <p:pic>
        <p:nvPicPr>
          <p:cNvPr id="107" name="Picture Placeholder 98">
            <a:extLst>
              <a:ext uri="{FF2B5EF4-FFF2-40B4-BE49-F238E27FC236}">
                <a16:creationId xmlns:a16="http://schemas.microsoft.com/office/drawing/2014/main" id="{8FCFADC1-FE71-9745-BA7F-967D77A6B0D1}"/>
              </a:ext>
            </a:extLst>
          </p:cNvPr>
          <p:cNvPicPr>
            <a:picLocks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713" y="-10633"/>
            <a:ext cx="1526400" cy="9997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61" name="Picture Placeholder 60">
            <a:extLst>
              <a:ext uri="{FF2B5EF4-FFF2-40B4-BE49-F238E27FC236}">
                <a16:creationId xmlns:a16="http://schemas.microsoft.com/office/drawing/2014/main" id="{A7657A18-B803-4A48-A80F-BEAD97A5F0E1}"/>
              </a:ext>
            </a:extLst>
          </p:cNvPr>
          <p:cNvPicPr>
            <a:picLocks noGrp="1"/>
          </p:cNvPicPr>
          <p:nvPr>
            <p:ph type="pic" sz="quarter" idx="12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61711" y="-10633"/>
            <a:ext cx="1526400" cy="999727"/>
          </a:xfrm>
          <a:prstGeom prst="rect">
            <a:avLst/>
          </a:prstGeom>
          <a:noFill/>
        </p:spPr>
      </p:pic>
      <p:pic>
        <p:nvPicPr>
          <p:cNvPr id="128" name="Picture Placeholder 127">
            <a:extLst>
              <a:ext uri="{FF2B5EF4-FFF2-40B4-BE49-F238E27FC236}">
                <a16:creationId xmlns:a16="http://schemas.microsoft.com/office/drawing/2014/main" id="{E03980D0-C8FD-DD43-A947-1E3283FE24DC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5819" y="-10633"/>
            <a:ext cx="1526400" cy="999727"/>
          </a:xfrm>
          <a:prstGeom prst="rect">
            <a:avLst/>
          </a:prstGeom>
          <a:noFill/>
        </p:spPr>
      </p:pic>
      <p:pic>
        <p:nvPicPr>
          <p:cNvPr id="98" name="Picture Placeholder 97">
            <a:extLst>
              <a:ext uri="{FF2B5EF4-FFF2-40B4-BE49-F238E27FC236}">
                <a16:creationId xmlns:a16="http://schemas.microsoft.com/office/drawing/2014/main" id="{BE89AF34-BDF0-C346-A6B7-38BBF13EDC7B}"/>
              </a:ext>
            </a:extLst>
          </p:cNvPr>
          <p:cNvPicPr>
            <a:picLocks noGrp="1"/>
          </p:cNvPicPr>
          <p:nvPr>
            <p:ph type="pic" sz="quarter" idx="14"/>
          </p:nvPr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2769" y="-10633"/>
            <a:ext cx="1526400" cy="999727"/>
          </a:xfrm>
          <a:prstGeom prst="rect">
            <a:avLst/>
          </a:prstGeom>
          <a:noFill/>
        </p:spPr>
      </p:pic>
      <p:pic>
        <p:nvPicPr>
          <p:cNvPr id="103" name="Picture Placeholder 174">
            <a:extLst>
              <a:ext uri="{FF2B5EF4-FFF2-40B4-BE49-F238E27FC236}">
                <a16:creationId xmlns:a16="http://schemas.microsoft.com/office/drawing/2014/main" id="{25A7C515-8126-4944-925C-D2597DE0CEAA}"/>
              </a:ext>
            </a:extLst>
          </p:cNvPr>
          <p:cNvPicPr>
            <a:picLocks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2769" y="-10633"/>
            <a:ext cx="1526400" cy="999727"/>
          </a:xfrm>
          <a:prstGeom prst="rect">
            <a:avLst/>
          </a:prstGeom>
          <a:noFill/>
        </p:spPr>
      </p:pic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1D5970EE-BE42-6B45-BC33-29C253E3AA42}"/>
              </a:ext>
            </a:extLst>
          </p:cNvPr>
          <p:cNvPicPr>
            <a:picLocks noGrp="1"/>
          </p:cNvPicPr>
          <p:nvPr>
            <p:ph type="pic" sz="quarter" idx="15"/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8833" y="-10633"/>
            <a:ext cx="1526400" cy="999727"/>
          </a:xfrm>
          <a:prstGeom prst="rect">
            <a:avLst/>
          </a:prstGeom>
          <a:noFill/>
        </p:spPr>
      </p:pic>
      <p:pic>
        <p:nvPicPr>
          <p:cNvPr id="87" name="Picture Placeholder 86">
            <a:extLst>
              <a:ext uri="{FF2B5EF4-FFF2-40B4-BE49-F238E27FC236}">
                <a16:creationId xmlns:a16="http://schemas.microsoft.com/office/drawing/2014/main" id="{2BE9C48D-EEF3-2741-9D9C-C0A7949039E9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0830" y="-10633"/>
            <a:ext cx="1526400" cy="999727"/>
          </a:xfrm>
          <a:prstGeom prst="rect">
            <a:avLst/>
          </a:prstGeom>
          <a:noFill/>
        </p:spPr>
      </p:pic>
      <p:pic>
        <p:nvPicPr>
          <p:cNvPr id="118" name="Picture Placeholder 117">
            <a:extLst>
              <a:ext uri="{FF2B5EF4-FFF2-40B4-BE49-F238E27FC236}">
                <a16:creationId xmlns:a16="http://schemas.microsoft.com/office/drawing/2014/main" id="{6490B26A-B55A-504A-9AB6-8A0B06EB1421}"/>
              </a:ext>
            </a:extLst>
          </p:cNvPr>
          <p:cNvPicPr>
            <a:picLocks noGrp="1"/>
          </p:cNvPicPr>
          <p:nvPr>
            <p:ph type="pic" sz="quarter" idx="25"/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58142" y="983913"/>
            <a:ext cx="1533858" cy="979200"/>
          </a:xfrm>
          <a:prstGeom prst="rect">
            <a:avLst/>
          </a:prstGeom>
          <a:noFill/>
        </p:spPr>
      </p:pic>
      <p:pic>
        <p:nvPicPr>
          <p:cNvPr id="113" name="Picture Placeholder 112">
            <a:extLst>
              <a:ext uri="{FF2B5EF4-FFF2-40B4-BE49-F238E27FC236}">
                <a16:creationId xmlns:a16="http://schemas.microsoft.com/office/drawing/2014/main" id="{2ED01BB9-050F-4149-8BF7-AF69B57CC4D8}"/>
              </a:ext>
            </a:extLst>
          </p:cNvPr>
          <p:cNvPicPr>
            <a:picLocks noGrp="1"/>
          </p:cNvPicPr>
          <p:nvPr>
            <p:ph type="pic" sz="quarter" idx="18"/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292" y="983913"/>
            <a:ext cx="1548531" cy="979200"/>
          </a:xfrm>
          <a:prstGeom prst="rect">
            <a:avLst/>
          </a:prstGeom>
          <a:noFill/>
        </p:spPr>
      </p:pic>
      <p:pic>
        <p:nvPicPr>
          <p:cNvPr id="168" name="Picture Placeholder 199">
            <a:extLst>
              <a:ext uri="{FF2B5EF4-FFF2-40B4-BE49-F238E27FC236}">
                <a16:creationId xmlns:a16="http://schemas.microsoft.com/office/drawing/2014/main" id="{5F435C5A-1E38-984A-AE44-EEFB5645F451}"/>
              </a:ext>
            </a:extLst>
          </p:cNvPr>
          <p:cNvPicPr>
            <a:picLocks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292" y="983913"/>
            <a:ext cx="1548531" cy="979200"/>
          </a:xfrm>
          <a:prstGeom prst="rect">
            <a:avLst/>
          </a:prstGeom>
          <a:noFill/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4D9A0F6-C4D2-BE4B-B3E3-EFA25C052D1B}"/>
              </a:ext>
            </a:extLst>
          </p:cNvPr>
          <p:cNvPicPr>
            <a:picLocks noGrp="1"/>
          </p:cNvPicPr>
          <p:nvPr>
            <p:ph type="pic" sz="quarter" idx="19"/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713" y="983913"/>
            <a:ext cx="1526400" cy="979200"/>
          </a:xfrm>
          <a:prstGeom prst="rect">
            <a:avLst/>
          </a:prstGeom>
          <a:noFill/>
        </p:spPr>
      </p:pic>
      <p:pic>
        <p:nvPicPr>
          <p:cNvPr id="133" name="Picture Placeholder 178">
            <a:extLst>
              <a:ext uri="{FF2B5EF4-FFF2-40B4-BE49-F238E27FC236}">
                <a16:creationId xmlns:a16="http://schemas.microsoft.com/office/drawing/2014/main" id="{F013ED5E-7E1A-C14A-94BD-A2960EC30650}"/>
              </a:ext>
            </a:extLst>
          </p:cNvPr>
          <p:cNvPicPr>
            <a:picLocks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713" y="983913"/>
            <a:ext cx="1526400" cy="979200"/>
          </a:xfrm>
          <a:prstGeom prst="rect">
            <a:avLst/>
          </a:prstGeom>
          <a:noFill/>
        </p:spPr>
      </p:pic>
      <p:pic>
        <p:nvPicPr>
          <p:cNvPr id="141" name="Picture Placeholder 140">
            <a:extLst>
              <a:ext uri="{FF2B5EF4-FFF2-40B4-BE49-F238E27FC236}">
                <a16:creationId xmlns:a16="http://schemas.microsoft.com/office/drawing/2014/main" id="{13D2E8B1-7684-D247-86E6-05CB177569D1}"/>
              </a:ext>
            </a:extLst>
          </p:cNvPr>
          <p:cNvPicPr>
            <a:picLocks noGrp="1"/>
          </p:cNvPicPr>
          <p:nvPr>
            <p:ph type="pic" sz="quarter" idx="20"/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61711" y="983913"/>
            <a:ext cx="1526400" cy="979200"/>
          </a:xfrm>
          <a:prstGeom prst="rect">
            <a:avLst/>
          </a:prstGeom>
          <a:noFill/>
        </p:spPr>
      </p:pic>
      <p:pic>
        <p:nvPicPr>
          <p:cNvPr id="114" name="Picture Placeholder 113">
            <a:extLst>
              <a:ext uri="{FF2B5EF4-FFF2-40B4-BE49-F238E27FC236}">
                <a16:creationId xmlns:a16="http://schemas.microsoft.com/office/drawing/2014/main" id="{6DBDD151-485F-7D4E-AC7A-133E15FE063B}"/>
              </a:ext>
            </a:extLst>
          </p:cNvPr>
          <p:cNvPicPr>
            <a:picLocks noGrp="1"/>
          </p:cNvPicPr>
          <p:nvPr>
            <p:ph type="pic" sz="quarter" idx="21"/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5819" y="983913"/>
            <a:ext cx="1526400" cy="979200"/>
          </a:xfrm>
          <a:prstGeom prst="rect">
            <a:avLst/>
          </a:prstGeom>
          <a:noFill/>
        </p:spPr>
      </p:pic>
      <p:pic>
        <p:nvPicPr>
          <p:cNvPr id="139" name="Picture Placeholder 188">
            <a:extLst>
              <a:ext uri="{FF2B5EF4-FFF2-40B4-BE49-F238E27FC236}">
                <a16:creationId xmlns:a16="http://schemas.microsoft.com/office/drawing/2014/main" id="{7187039F-AC08-3B42-AFDE-BEB291D3F779}"/>
              </a:ext>
            </a:extLst>
          </p:cNvPr>
          <p:cNvPicPr>
            <a:picLocks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5819" y="983913"/>
            <a:ext cx="1526400" cy="979200"/>
          </a:xfrm>
          <a:prstGeom prst="rect">
            <a:avLst/>
          </a:prstGeom>
          <a:noFill/>
        </p:spPr>
      </p:pic>
      <p:pic>
        <p:nvPicPr>
          <p:cNvPr id="115" name="Picture Placeholder 114">
            <a:extLst>
              <a:ext uri="{FF2B5EF4-FFF2-40B4-BE49-F238E27FC236}">
                <a16:creationId xmlns:a16="http://schemas.microsoft.com/office/drawing/2014/main" id="{50905621-CC08-9843-BB8E-8587776951A6}"/>
              </a:ext>
            </a:extLst>
          </p:cNvPr>
          <p:cNvPicPr>
            <a:picLocks noGrp="1"/>
          </p:cNvPicPr>
          <p:nvPr>
            <p:ph type="pic" sz="quarter" idx="22"/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2769" y="983913"/>
            <a:ext cx="1526400" cy="979200"/>
          </a:xfrm>
          <a:prstGeom prst="rect">
            <a:avLst/>
          </a:prstGeom>
          <a:noFill/>
        </p:spPr>
      </p:pic>
      <p:pic>
        <p:nvPicPr>
          <p:cNvPr id="171" name="Picture Placeholder 195">
            <a:extLst>
              <a:ext uri="{FF2B5EF4-FFF2-40B4-BE49-F238E27FC236}">
                <a16:creationId xmlns:a16="http://schemas.microsoft.com/office/drawing/2014/main" id="{F5E0E37A-B343-DF4A-8746-E27ABDDF0A27}"/>
              </a:ext>
            </a:extLst>
          </p:cNvPr>
          <p:cNvPicPr>
            <a:picLocks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2769" y="983913"/>
            <a:ext cx="1526400" cy="979200"/>
          </a:xfrm>
          <a:prstGeom prst="rect">
            <a:avLst/>
          </a:prstGeom>
          <a:noFill/>
        </p:spPr>
      </p:pic>
      <p:pic>
        <p:nvPicPr>
          <p:cNvPr id="97" name="Picture Placeholder 96">
            <a:extLst>
              <a:ext uri="{FF2B5EF4-FFF2-40B4-BE49-F238E27FC236}">
                <a16:creationId xmlns:a16="http://schemas.microsoft.com/office/drawing/2014/main" id="{2D4DB3DC-1BAC-174B-BEA8-A0CF94A3AAD4}"/>
              </a:ext>
            </a:extLst>
          </p:cNvPr>
          <p:cNvPicPr>
            <a:picLocks noGrp="1"/>
          </p:cNvPicPr>
          <p:nvPr>
            <p:ph type="pic" sz="quarter" idx="23"/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8833" y="983913"/>
            <a:ext cx="1526400" cy="979200"/>
          </a:xfrm>
          <a:prstGeom prst="rect">
            <a:avLst/>
          </a:prstGeom>
          <a:noFill/>
        </p:spPr>
      </p:pic>
      <p:pic>
        <p:nvPicPr>
          <p:cNvPr id="117" name="Picture Placeholder 116">
            <a:extLst>
              <a:ext uri="{FF2B5EF4-FFF2-40B4-BE49-F238E27FC236}">
                <a16:creationId xmlns:a16="http://schemas.microsoft.com/office/drawing/2014/main" id="{C59A88B1-B213-DE40-8897-B847C0E6B4B5}"/>
              </a:ext>
            </a:extLst>
          </p:cNvPr>
          <p:cNvPicPr>
            <a:picLocks noGrp="1"/>
          </p:cNvPicPr>
          <p:nvPr>
            <p:ph type="pic" sz="quarter" idx="24"/>
          </p:nvPr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0830" y="983913"/>
            <a:ext cx="1526400" cy="979200"/>
          </a:xfrm>
          <a:prstGeom prst="rect">
            <a:avLst/>
          </a:prstGeom>
          <a:noFill/>
        </p:spPr>
      </p:pic>
      <p:pic>
        <p:nvPicPr>
          <p:cNvPr id="135" name="Picture Placeholder 186">
            <a:extLst>
              <a:ext uri="{FF2B5EF4-FFF2-40B4-BE49-F238E27FC236}">
                <a16:creationId xmlns:a16="http://schemas.microsoft.com/office/drawing/2014/main" id="{D0DB3046-F14A-044D-AFFB-1FAC1E9E39C8}"/>
              </a:ext>
            </a:extLst>
          </p:cNvPr>
          <p:cNvPicPr>
            <a:picLocks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0830" y="983913"/>
            <a:ext cx="1526400" cy="979200"/>
          </a:xfrm>
          <a:prstGeom prst="rect">
            <a:avLst/>
          </a:prstGeom>
          <a:noFill/>
        </p:spPr>
      </p:pic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3926521-8E0E-6143-B77D-AAFD3AD02681}"/>
              </a:ext>
            </a:extLst>
          </p:cNvPr>
          <p:cNvPicPr>
            <a:picLocks noGrp="1"/>
          </p:cNvPicPr>
          <p:nvPr>
            <p:ph type="pic" sz="quarter" idx="33"/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58142" y="1960339"/>
            <a:ext cx="1533858" cy="979200"/>
          </a:xfrm>
          <a:prstGeom prst="rect">
            <a:avLst/>
          </a:prstGeom>
          <a:noFill/>
        </p:spPr>
      </p:pic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82DEE24-75F6-B84D-8643-92249805D296}"/>
              </a:ext>
            </a:extLst>
          </p:cNvPr>
          <p:cNvPicPr>
            <a:picLocks noGrp="1"/>
          </p:cNvPicPr>
          <p:nvPr>
            <p:ph type="pic" sz="quarter" idx="26"/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292" y="1960339"/>
            <a:ext cx="1548531" cy="979200"/>
          </a:xfrm>
          <a:prstGeom prst="rect">
            <a:avLst/>
          </a:prstGeom>
          <a:noFill/>
        </p:spPr>
      </p:pic>
      <p:pic>
        <p:nvPicPr>
          <p:cNvPr id="109" name="Picture Placeholder 179">
            <a:extLst>
              <a:ext uri="{FF2B5EF4-FFF2-40B4-BE49-F238E27FC236}">
                <a16:creationId xmlns:a16="http://schemas.microsoft.com/office/drawing/2014/main" id="{FE9FC438-DC74-394D-B712-92B3AA4D9DBF}"/>
              </a:ext>
            </a:extLst>
          </p:cNvPr>
          <p:cNvPicPr>
            <a:picLocks/>
          </p:cNvPicPr>
          <p:nvPr/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292" y="1960339"/>
            <a:ext cx="1548531" cy="979200"/>
          </a:xfrm>
          <a:prstGeom prst="rect">
            <a:avLst/>
          </a:prstGeom>
          <a:noFill/>
        </p:spPr>
      </p:pic>
      <p:pic>
        <p:nvPicPr>
          <p:cNvPr id="91" name="Picture Placeholder 90">
            <a:extLst>
              <a:ext uri="{FF2B5EF4-FFF2-40B4-BE49-F238E27FC236}">
                <a16:creationId xmlns:a16="http://schemas.microsoft.com/office/drawing/2014/main" id="{6CAEA32F-CF33-2D44-8FC8-975E2C9A623E}"/>
              </a:ext>
            </a:extLst>
          </p:cNvPr>
          <p:cNvPicPr>
            <a:picLocks noGrp="1"/>
          </p:cNvPicPr>
          <p:nvPr>
            <p:ph type="pic" sz="quarter" idx="27"/>
          </p:nvPr>
        </p:nvPicPr>
        <p:blipFill>
          <a:blip r:embed="rId3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713" y="1960339"/>
            <a:ext cx="1526400" cy="979200"/>
          </a:xfrm>
          <a:prstGeom prst="rect">
            <a:avLst/>
          </a:prstGeom>
          <a:noFill/>
        </p:spPr>
      </p:pic>
      <p:pic>
        <p:nvPicPr>
          <p:cNvPr id="122" name="Picture Placeholder 121">
            <a:extLst>
              <a:ext uri="{FF2B5EF4-FFF2-40B4-BE49-F238E27FC236}">
                <a16:creationId xmlns:a16="http://schemas.microsoft.com/office/drawing/2014/main" id="{BFFC59FF-732A-3C4A-8B9B-527A571B60F3}"/>
              </a:ext>
            </a:extLst>
          </p:cNvPr>
          <p:cNvPicPr>
            <a:picLocks noGrp="1"/>
          </p:cNvPicPr>
          <p:nvPr>
            <p:ph type="pic" sz="quarter" idx="28"/>
          </p:nvPr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61711" y="1960339"/>
            <a:ext cx="1526400" cy="979200"/>
          </a:xfrm>
          <a:prstGeom prst="rect">
            <a:avLst/>
          </a:prstGeom>
          <a:noFill/>
        </p:spPr>
      </p:pic>
      <p:pic>
        <p:nvPicPr>
          <p:cNvPr id="138" name="Picture Placeholder 46">
            <a:extLst>
              <a:ext uri="{FF2B5EF4-FFF2-40B4-BE49-F238E27FC236}">
                <a16:creationId xmlns:a16="http://schemas.microsoft.com/office/drawing/2014/main" id="{6ADE94D5-92A1-114D-AEB0-29AF994BB09E}"/>
              </a:ext>
            </a:extLst>
          </p:cNvPr>
          <p:cNvPicPr>
            <a:picLocks/>
          </p:cNvPicPr>
          <p:nvPr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61711" y="1960339"/>
            <a:ext cx="1526400" cy="979200"/>
          </a:xfrm>
          <a:prstGeom prst="rect">
            <a:avLst/>
          </a:prstGeom>
          <a:noFill/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2249E638-1EBC-3F41-BB3C-B9C0CAB1025C}"/>
              </a:ext>
            </a:extLst>
          </p:cNvPr>
          <p:cNvPicPr>
            <a:picLocks noGrp="1"/>
          </p:cNvPicPr>
          <p:nvPr>
            <p:ph type="pic" sz="quarter" idx="29"/>
          </p:nvPr>
        </p:nvPicPr>
        <p:blipFill>
          <a:blip r:embed="rId3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5819" y="1960339"/>
            <a:ext cx="1526400" cy="979200"/>
          </a:xfrm>
          <a:prstGeom prst="rect">
            <a:avLst/>
          </a:prstGeom>
          <a:noFill/>
        </p:spPr>
      </p:pic>
      <p:pic>
        <p:nvPicPr>
          <p:cNvPr id="70" name="Picture Placeholder 69">
            <a:extLst>
              <a:ext uri="{FF2B5EF4-FFF2-40B4-BE49-F238E27FC236}">
                <a16:creationId xmlns:a16="http://schemas.microsoft.com/office/drawing/2014/main" id="{EB324E87-235A-7E4A-911C-10171022E23D}"/>
              </a:ext>
            </a:extLst>
          </p:cNvPr>
          <p:cNvPicPr>
            <a:picLocks noGrp="1"/>
          </p:cNvPicPr>
          <p:nvPr>
            <p:ph type="pic" sz="quarter" idx="30"/>
          </p:nvPr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2769" y="1960339"/>
            <a:ext cx="1526400" cy="979200"/>
          </a:xfrm>
          <a:prstGeom prst="rect">
            <a:avLst/>
          </a:prstGeom>
          <a:noFill/>
        </p:spPr>
      </p:pic>
      <p:pic>
        <p:nvPicPr>
          <p:cNvPr id="79" name="Picture Placeholder 78">
            <a:extLst>
              <a:ext uri="{FF2B5EF4-FFF2-40B4-BE49-F238E27FC236}">
                <a16:creationId xmlns:a16="http://schemas.microsoft.com/office/drawing/2014/main" id="{679F9DCC-9DE3-5949-8DB7-DB06B644B3F0}"/>
              </a:ext>
            </a:extLst>
          </p:cNvPr>
          <p:cNvPicPr>
            <a:picLocks noGrp="1"/>
          </p:cNvPicPr>
          <p:nvPr>
            <p:ph type="pic" sz="quarter" idx="31"/>
          </p:nvPr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8833" y="1960339"/>
            <a:ext cx="1526400" cy="979200"/>
          </a:xfrm>
          <a:prstGeom prst="rect">
            <a:avLst/>
          </a:prstGeom>
          <a:noFill/>
        </p:spPr>
      </p:pic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EBAACC79-6419-E040-A8FB-07FC8A199DBB}"/>
              </a:ext>
            </a:extLst>
          </p:cNvPr>
          <p:cNvPicPr>
            <a:picLocks noGrp="1"/>
          </p:cNvPicPr>
          <p:nvPr>
            <p:ph type="pic" sz="quarter" idx="32"/>
          </p:nvPr>
        </p:nvPicPr>
        <p:blipFill>
          <a:blip r:embed="rId3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0830" y="1960339"/>
            <a:ext cx="1526400" cy="979200"/>
          </a:xfrm>
          <a:prstGeom prst="rect">
            <a:avLst/>
          </a:prstGeom>
          <a:noFill/>
        </p:spPr>
      </p:pic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08B0941E-D2F6-7143-B433-9694B83B2822}"/>
              </a:ext>
            </a:extLst>
          </p:cNvPr>
          <p:cNvPicPr>
            <a:picLocks noGrp="1"/>
          </p:cNvPicPr>
          <p:nvPr>
            <p:ph type="pic" sz="quarter" idx="41"/>
          </p:nvPr>
        </p:nvPicPr>
        <p:blipFill>
          <a:blip r:embed="rId3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58142" y="2940661"/>
            <a:ext cx="1533858" cy="979200"/>
          </a:xfrm>
          <a:prstGeom prst="rect">
            <a:avLst/>
          </a:prstGeom>
          <a:noFill/>
        </p:spPr>
      </p:pic>
      <p:sp>
        <p:nvSpPr>
          <p:cNvPr id="165" name="Rectangle 164">
            <a:extLst>
              <a:ext uri="{FF2B5EF4-FFF2-40B4-BE49-F238E27FC236}">
                <a16:creationId xmlns:a16="http://schemas.microsoft.com/office/drawing/2014/main" id="{D8FC6AB5-E100-9A47-B929-CE929F2B9B54}"/>
              </a:ext>
            </a:extLst>
          </p:cNvPr>
          <p:cNvSpPr>
            <a:spLocks/>
          </p:cNvSpPr>
          <p:nvPr/>
        </p:nvSpPr>
        <p:spPr>
          <a:xfrm>
            <a:off x="8003832" y="2940661"/>
            <a:ext cx="1526400" cy="97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7" name="Picture Placeholder 192">
            <a:extLst>
              <a:ext uri="{FF2B5EF4-FFF2-40B4-BE49-F238E27FC236}">
                <a16:creationId xmlns:a16="http://schemas.microsoft.com/office/drawing/2014/main" id="{8A21ED71-1C72-D74E-A462-F4E90174A529}"/>
              </a:ext>
            </a:extLst>
          </p:cNvPr>
          <p:cNvPicPr>
            <a:picLocks/>
          </p:cNvPicPr>
          <p:nvPr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58142" y="2940661"/>
            <a:ext cx="1533858" cy="979200"/>
          </a:xfrm>
          <a:prstGeom prst="rect">
            <a:avLst/>
          </a:prstGeom>
          <a:noFill/>
        </p:spPr>
      </p:pic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E8156877-4C5C-124D-AC19-2BDE957A6465}"/>
              </a:ext>
            </a:extLst>
          </p:cNvPr>
          <p:cNvPicPr>
            <a:picLocks noGrp="1"/>
          </p:cNvPicPr>
          <p:nvPr>
            <p:ph type="pic" sz="quarter" idx="34"/>
          </p:nvPr>
        </p:nvPicPr>
        <p:blipFill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292" y="2940661"/>
            <a:ext cx="1548531" cy="979200"/>
          </a:xfrm>
          <a:prstGeom prst="rect">
            <a:avLst/>
          </a:prstGeom>
          <a:noFill/>
        </p:spPr>
      </p:pic>
      <p:pic>
        <p:nvPicPr>
          <p:cNvPr id="132" name="Picture Placeholder 131">
            <a:extLst>
              <a:ext uri="{FF2B5EF4-FFF2-40B4-BE49-F238E27FC236}">
                <a16:creationId xmlns:a16="http://schemas.microsoft.com/office/drawing/2014/main" id="{5AA278F4-C6AD-B84C-9947-D803B5FD2F4F}"/>
              </a:ext>
            </a:extLst>
          </p:cNvPr>
          <p:cNvPicPr>
            <a:picLocks noGrp="1"/>
          </p:cNvPicPr>
          <p:nvPr>
            <p:ph type="pic" sz="quarter" idx="35"/>
          </p:nvPr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713" y="2940661"/>
            <a:ext cx="1526400" cy="979200"/>
          </a:xfrm>
          <a:prstGeom prst="rect">
            <a:avLst/>
          </a:prstGeom>
          <a:noFill/>
        </p:spPr>
      </p:pic>
      <p:pic>
        <p:nvPicPr>
          <p:cNvPr id="136" name="Picture Placeholder 187">
            <a:extLst>
              <a:ext uri="{FF2B5EF4-FFF2-40B4-BE49-F238E27FC236}">
                <a16:creationId xmlns:a16="http://schemas.microsoft.com/office/drawing/2014/main" id="{B3113CAD-2153-DF45-B20F-3ADD44F5B7B8}"/>
              </a:ext>
            </a:extLst>
          </p:cNvPr>
          <p:cNvPicPr>
            <a:picLocks/>
          </p:cNvPicPr>
          <p:nvPr/>
        </p:nvPicPr>
        <p:blipFill>
          <a:blip r:embed="rId4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713" y="2940661"/>
            <a:ext cx="1526400" cy="979200"/>
          </a:xfrm>
          <a:prstGeom prst="rect">
            <a:avLst/>
          </a:prstGeom>
          <a:noFill/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F5673DF8-9F30-F344-B9AA-9D25E917305F}"/>
              </a:ext>
            </a:extLst>
          </p:cNvPr>
          <p:cNvSpPr>
            <a:spLocks/>
          </p:cNvSpPr>
          <p:nvPr/>
        </p:nvSpPr>
        <p:spPr>
          <a:xfrm>
            <a:off x="3061711" y="2940661"/>
            <a:ext cx="1526400" cy="979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4" name="Picture Placeholder 183">
            <a:extLst>
              <a:ext uri="{FF2B5EF4-FFF2-40B4-BE49-F238E27FC236}">
                <a16:creationId xmlns:a16="http://schemas.microsoft.com/office/drawing/2014/main" id="{9496CE26-C6E0-874C-9EBD-B74FDB507450}"/>
              </a:ext>
            </a:extLst>
          </p:cNvPr>
          <p:cNvPicPr>
            <a:picLocks noGrp="1"/>
          </p:cNvPicPr>
          <p:nvPr>
            <p:ph type="pic" sz="quarter" idx="36"/>
          </p:nvPr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61711" y="2940661"/>
            <a:ext cx="1526400" cy="979200"/>
          </a:xfrm>
          <a:prstGeom prst="rect">
            <a:avLst/>
          </a:prstGeom>
          <a:noFill/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DFF8F6D7-D92D-0547-AF5D-4AC024EA5DA8}"/>
              </a:ext>
            </a:extLst>
          </p:cNvPr>
          <p:cNvPicPr>
            <a:picLocks noGrp="1"/>
          </p:cNvPicPr>
          <p:nvPr>
            <p:ph type="pic" sz="quarter" idx="37"/>
          </p:nvPr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5819" y="2940661"/>
            <a:ext cx="1526400" cy="979200"/>
          </a:xfrm>
          <a:prstGeom prst="rect">
            <a:avLst/>
          </a:prstGeom>
        </p:spPr>
      </p:pic>
      <p:pic>
        <p:nvPicPr>
          <p:cNvPr id="126" name="Picture Placeholder 10">
            <a:extLst>
              <a:ext uri="{FF2B5EF4-FFF2-40B4-BE49-F238E27FC236}">
                <a16:creationId xmlns:a16="http://schemas.microsoft.com/office/drawing/2014/main" id="{C9146B7C-74A2-3041-A4C1-ABA3F8F13804}"/>
              </a:ext>
            </a:extLst>
          </p:cNvPr>
          <p:cNvPicPr>
            <a:picLocks/>
          </p:cNvPicPr>
          <p:nvPr/>
        </p:nvPicPr>
        <p:blipFill>
          <a:blip r:embed="rId4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5819" y="2940661"/>
            <a:ext cx="1526400" cy="979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67F53F56-8505-5B43-9172-9890E6ABFA14}"/>
              </a:ext>
            </a:extLst>
          </p:cNvPr>
          <p:cNvPicPr>
            <a:picLocks noGrp="1"/>
          </p:cNvPicPr>
          <p:nvPr>
            <p:ph type="pic" sz="quarter" idx="38"/>
          </p:nvPr>
        </p:nvPicPr>
        <p:blipFill>
          <a:blip r:embed="rId4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2769" y="2940661"/>
            <a:ext cx="1526400" cy="979200"/>
          </a:xfrm>
          <a:prstGeom prst="rect">
            <a:avLst/>
          </a:prstGeom>
        </p:spPr>
      </p:pic>
      <p:pic>
        <p:nvPicPr>
          <p:cNvPr id="119" name="Picture Placeholder 118">
            <a:extLst>
              <a:ext uri="{FF2B5EF4-FFF2-40B4-BE49-F238E27FC236}">
                <a16:creationId xmlns:a16="http://schemas.microsoft.com/office/drawing/2014/main" id="{47FD6D1E-15E8-D644-80A7-F3D139228E18}"/>
              </a:ext>
            </a:extLst>
          </p:cNvPr>
          <p:cNvPicPr>
            <a:picLocks noGrp="1"/>
          </p:cNvPicPr>
          <p:nvPr>
            <p:ph type="pic" sz="quarter" idx="39"/>
          </p:nvPr>
        </p:nvPicPr>
        <p:blipFill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8833" y="2940661"/>
            <a:ext cx="1526400" cy="979200"/>
          </a:xfrm>
          <a:prstGeom prst="rect">
            <a:avLst/>
          </a:prstGeom>
          <a:noFill/>
        </p:spPr>
      </p:pic>
      <p:pic>
        <p:nvPicPr>
          <p:cNvPr id="101" name="Picture Placeholder 177">
            <a:extLst>
              <a:ext uri="{FF2B5EF4-FFF2-40B4-BE49-F238E27FC236}">
                <a16:creationId xmlns:a16="http://schemas.microsoft.com/office/drawing/2014/main" id="{72166EF0-4AFF-3447-AB9C-F1CA5F01F662}"/>
              </a:ext>
            </a:extLst>
          </p:cNvPr>
          <p:cNvPicPr>
            <a:picLocks noGrp="1"/>
          </p:cNvPicPr>
          <p:nvPr>
            <p:ph type="pic" sz="quarter" idx="40"/>
          </p:nvPr>
        </p:nvPicPr>
        <p:blipFill>
          <a:blip r:embed="rId4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0830" y="2940661"/>
            <a:ext cx="1526400" cy="979200"/>
          </a:xfrm>
          <a:prstGeom prst="rect">
            <a:avLst/>
          </a:prstGeom>
          <a:noFill/>
        </p:spPr>
      </p:pic>
      <p:pic>
        <p:nvPicPr>
          <p:cNvPr id="88" name="Picture Placeholder 124">
            <a:extLst>
              <a:ext uri="{FF2B5EF4-FFF2-40B4-BE49-F238E27FC236}">
                <a16:creationId xmlns:a16="http://schemas.microsoft.com/office/drawing/2014/main" id="{1B49C2A0-B5C5-0544-9F8F-3B506C4B0EBB}"/>
              </a:ext>
            </a:extLst>
          </p:cNvPr>
          <p:cNvPicPr>
            <a:picLocks/>
          </p:cNvPicPr>
          <p:nvPr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0830" y="2940661"/>
            <a:ext cx="1526400" cy="979200"/>
          </a:xfrm>
          <a:prstGeom prst="rect">
            <a:avLst/>
          </a:prstGeom>
          <a:noFill/>
        </p:spPr>
      </p:pic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CAE5C21B-94E4-264F-ACB8-04ACB2D675B1}"/>
              </a:ext>
            </a:extLst>
          </p:cNvPr>
          <p:cNvPicPr>
            <a:picLocks noGrp="1"/>
          </p:cNvPicPr>
          <p:nvPr>
            <p:ph type="pic" sz="quarter" idx="49"/>
          </p:nvPr>
        </p:nvPicPr>
        <p:blipFill>
          <a:blip r:embed="rId4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58142" y="3913373"/>
            <a:ext cx="1533858" cy="979200"/>
          </a:xfrm>
          <a:prstGeom prst="rect">
            <a:avLst/>
          </a:prstGeom>
          <a:noFill/>
        </p:spPr>
      </p:pic>
      <p:pic>
        <p:nvPicPr>
          <p:cNvPr id="111" name="Picture Placeholder 181">
            <a:extLst>
              <a:ext uri="{FF2B5EF4-FFF2-40B4-BE49-F238E27FC236}">
                <a16:creationId xmlns:a16="http://schemas.microsoft.com/office/drawing/2014/main" id="{B686E10E-DD43-9141-B99D-185CBF92B6B6}"/>
              </a:ext>
            </a:extLst>
          </p:cNvPr>
          <p:cNvPicPr>
            <a:picLocks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58142" y="3913373"/>
            <a:ext cx="1533858" cy="979200"/>
          </a:xfrm>
          <a:prstGeom prst="rect">
            <a:avLst/>
          </a:prstGeom>
          <a:noFill/>
        </p:spPr>
      </p:pic>
      <p:pic>
        <p:nvPicPr>
          <p:cNvPr id="94" name="Picture Placeholder 93">
            <a:extLst>
              <a:ext uri="{FF2B5EF4-FFF2-40B4-BE49-F238E27FC236}">
                <a16:creationId xmlns:a16="http://schemas.microsoft.com/office/drawing/2014/main" id="{B64C6984-861D-4840-B186-46394015979D}"/>
              </a:ext>
            </a:extLst>
          </p:cNvPr>
          <p:cNvPicPr>
            <a:picLocks noGrp="1"/>
          </p:cNvPicPr>
          <p:nvPr>
            <p:ph type="pic" sz="quarter" idx="42"/>
          </p:nvPr>
        </p:nvPicPr>
        <p:blipFill>
          <a:blip r:embed="rId5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292" y="3913373"/>
            <a:ext cx="1548531" cy="979200"/>
          </a:xfrm>
          <a:prstGeom prst="rect">
            <a:avLst/>
          </a:prstGeom>
          <a:noFill/>
        </p:spPr>
      </p:pic>
      <p:pic>
        <p:nvPicPr>
          <p:cNvPr id="137" name="Picture Placeholder 94">
            <a:extLst>
              <a:ext uri="{FF2B5EF4-FFF2-40B4-BE49-F238E27FC236}">
                <a16:creationId xmlns:a16="http://schemas.microsoft.com/office/drawing/2014/main" id="{E162EA08-DF06-7949-ABB9-188827EBA90A}"/>
              </a:ext>
            </a:extLst>
          </p:cNvPr>
          <p:cNvPicPr>
            <a:picLocks/>
          </p:cNvPicPr>
          <p:nvPr/>
        </p:nvPicPr>
        <p:blipFill rotWithShape="1">
          <a:blip r:embed="rId5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7292" y="3913373"/>
            <a:ext cx="1548531" cy="979200"/>
          </a:xfrm>
          <a:prstGeom prst="rect">
            <a:avLst/>
          </a:prstGeom>
          <a:noFill/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780549AB-255C-094E-839F-39279CBA80DF}"/>
              </a:ext>
            </a:extLst>
          </p:cNvPr>
          <p:cNvPicPr>
            <a:picLocks noGrp="1"/>
          </p:cNvPicPr>
          <p:nvPr>
            <p:ph type="pic" sz="quarter" idx="43"/>
          </p:nvPr>
        </p:nvPicPr>
        <p:blipFill>
          <a:blip r:embed="rId5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713" y="3913373"/>
            <a:ext cx="1526400" cy="979200"/>
          </a:xfrm>
          <a:prstGeom prst="rect">
            <a:avLst/>
          </a:prstGeom>
          <a:noFill/>
        </p:spPr>
      </p:pic>
      <p:pic>
        <p:nvPicPr>
          <p:cNvPr id="67" name="Picture Placeholder 66">
            <a:extLst>
              <a:ext uri="{FF2B5EF4-FFF2-40B4-BE49-F238E27FC236}">
                <a16:creationId xmlns:a16="http://schemas.microsoft.com/office/drawing/2014/main" id="{86E17E3F-807C-CD40-9F5D-64F928DB9186}"/>
              </a:ext>
            </a:extLst>
          </p:cNvPr>
          <p:cNvPicPr>
            <a:picLocks noGrp="1"/>
          </p:cNvPicPr>
          <p:nvPr>
            <p:ph type="pic" sz="quarter" idx="44"/>
          </p:nvPr>
        </p:nvPicPr>
        <p:blipFill>
          <a:blip r:embed="rId5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61711" y="3913373"/>
            <a:ext cx="1526400" cy="979200"/>
          </a:xfrm>
          <a:prstGeom prst="rect">
            <a:avLst/>
          </a:prstGeom>
          <a:noFill/>
        </p:spPr>
      </p:pic>
      <p:pic>
        <p:nvPicPr>
          <p:cNvPr id="140" name="Picture Placeholder 189">
            <a:extLst>
              <a:ext uri="{FF2B5EF4-FFF2-40B4-BE49-F238E27FC236}">
                <a16:creationId xmlns:a16="http://schemas.microsoft.com/office/drawing/2014/main" id="{22B4A540-35C4-A14A-925E-77810316C4FE}"/>
              </a:ext>
            </a:extLst>
          </p:cNvPr>
          <p:cNvPicPr>
            <a:picLocks/>
          </p:cNvPicPr>
          <p:nvPr/>
        </p:nvPicPr>
        <p:blipFill>
          <a:blip r:embed="rId5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61711" y="3913373"/>
            <a:ext cx="1526400" cy="979200"/>
          </a:xfrm>
          <a:prstGeom prst="rect">
            <a:avLst/>
          </a:prstGeom>
          <a:noFill/>
        </p:spPr>
      </p:pic>
      <p:pic>
        <p:nvPicPr>
          <p:cNvPr id="121" name="Picture Placeholder 120">
            <a:extLst>
              <a:ext uri="{FF2B5EF4-FFF2-40B4-BE49-F238E27FC236}">
                <a16:creationId xmlns:a16="http://schemas.microsoft.com/office/drawing/2014/main" id="{D9C5915D-9F95-E842-B058-70B2FB3DA3F4}"/>
              </a:ext>
            </a:extLst>
          </p:cNvPr>
          <p:cNvPicPr>
            <a:picLocks noGrp="1"/>
          </p:cNvPicPr>
          <p:nvPr>
            <p:ph type="pic" sz="quarter" idx="45"/>
          </p:nvPr>
        </p:nvPicPr>
        <p:blipFill>
          <a:blip r:embed="rId5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5819" y="3913373"/>
            <a:ext cx="1526400" cy="979200"/>
          </a:xfrm>
          <a:prstGeom prst="rect">
            <a:avLst/>
          </a:prstGeom>
          <a:noFill/>
        </p:spPr>
      </p:pic>
      <p:pic>
        <p:nvPicPr>
          <p:cNvPr id="131" name="Picture Placeholder 130">
            <a:extLst>
              <a:ext uri="{FF2B5EF4-FFF2-40B4-BE49-F238E27FC236}">
                <a16:creationId xmlns:a16="http://schemas.microsoft.com/office/drawing/2014/main" id="{883E5368-1CFE-D641-92C0-1944572AE314}"/>
              </a:ext>
            </a:extLst>
          </p:cNvPr>
          <p:cNvPicPr>
            <a:picLocks noGrp="1"/>
          </p:cNvPicPr>
          <p:nvPr>
            <p:ph type="pic" sz="quarter" idx="46"/>
          </p:nvPr>
        </p:nvPicPr>
        <p:blipFill>
          <a:blip r:embed="rId5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2769" y="3913373"/>
            <a:ext cx="1526400" cy="979200"/>
          </a:xfrm>
          <a:prstGeom prst="rect">
            <a:avLst/>
          </a:prstGeom>
          <a:noFill/>
        </p:spPr>
      </p:pic>
      <p:pic>
        <p:nvPicPr>
          <p:cNvPr id="142" name="Picture Placeholder 190">
            <a:extLst>
              <a:ext uri="{FF2B5EF4-FFF2-40B4-BE49-F238E27FC236}">
                <a16:creationId xmlns:a16="http://schemas.microsoft.com/office/drawing/2014/main" id="{F746D4EE-52D5-7C46-BB2C-70A9D42FDC74}"/>
              </a:ext>
            </a:extLst>
          </p:cNvPr>
          <p:cNvPicPr>
            <a:picLocks/>
          </p:cNvPicPr>
          <p:nvPr/>
        </p:nvPicPr>
        <p:blipFill>
          <a:blip r:embed="rId5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2769" y="3913373"/>
            <a:ext cx="1526400" cy="979200"/>
          </a:xfrm>
          <a:prstGeom prst="rect">
            <a:avLst/>
          </a:prstGeom>
          <a:noFill/>
        </p:spPr>
      </p:pic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4789DC2E-29A4-5142-A180-681FF0A92CD9}"/>
              </a:ext>
            </a:extLst>
          </p:cNvPr>
          <p:cNvPicPr>
            <a:picLocks noGrp="1"/>
          </p:cNvPicPr>
          <p:nvPr>
            <p:ph type="pic" sz="quarter" idx="47"/>
          </p:nvPr>
        </p:nvPicPr>
        <p:blipFill>
          <a:blip r:embed="rId5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8833" y="3913373"/>
            <a:ext cx="1526400" cy="979200"/>
          </a:xfrm>
          <a:prstGeom prst="rect">
            <a:avLst/>
          </a:prstGeom>
          <a:noFill/>
        </p:spPr>
      </p:pic>
      <p:pic>
        <p:nvPicPr>
          <p:cNvPr id="75" name="Picture Placeholder 74">
            <a:extLst>
              <a:ext uri="{FF2B5EF4-FFF2-40B4-BE49-F238E27FC236}">
                <a16:creationId xmlns:a16="http://schemas.microsoft.com/office/drawing/2014/main" id="{FEE21B7D-3C3B-F646-9AB4-6AE6733B380C}"/>
              </a:ext>
            </a:extLst>
          </p:cNvPr>
          <p:cNvPicPr>
            <a:picLocks noGrp="1"/>
          </p:cNvPicPr>
          <p:nvPr>
            <p:ph type="pic" sz="quarter" idx="48"/>
          </p:nvPr>
        </p:nvPicPr>
        <p:blipFill>
          <a:blip r:embed="rId6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0830" y="3913373"/>
            <a:ext cx="1526400" cy="979200"/>
          </a:xfrm>
          <a:prstGeom prst="rect">
            <a:avLst/>
          </a:prstGeom>
          <a:noFill/>
        </p:spPr>
      </p:pic>
      <p:pic>
        <p:nvPicPr>
          <p:cNvPr id="104" name="Picture Placeholder 175">
            <a:extLst>
              <a:ext uri="{FF2B5EF4-FFF2-40B4-BE49-F238E27FC236}">
                <a16:creationId xmlns:a16="http://schemas.microsoft.com/office/drawing/2014/main" id="{1591EB88-DFAB-B343-B9FE-C8F5DA63E919}"/>
              </a:ext>
            </a:extLst>
          </p:cNvPr>
          <p:cNvPicPr>
            <a:picLocks/>
          </p:cNvPicPr>
          <p:nvPr/>
        </p:nvPicPr>
        <p:blipFill>
          <a:blip r:embed="rId6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0830" y="3913373"/>
            <a:ext cx="1526400" cy="979200"/>
          </a:xfrm>
          <a:prstGeom prst="rect">
            <a:avLst/>
          </a:prstGeom>
          <a:noFill/>
        </p:spPr>
      </p:pic>
      <p:pic>
        <p:nvPicPr>
          <p:cNvPr id="147" name="Picture Placeholder 146">
            <a:extLst>
              <a:ext uri="{FF2B5EF4-FFF2-40B4-BE49-F238E27FC236}">
                <a16:creationId xmlns:a16="http://schemas.microsoft.com/office/drawing/2014/main" id="{E2C86750-C1F6-444F-9220-6208596265B0}"/>
              </a:ext>
            </a:extLst>
          </p:cNvPr>
          <p:cNvPicPr>
            <a:picLocks noGrp="1"/>
          </p:cNvPicPr>
          <p:nvPr>
            <p:ph type="pic" sz="quarter" idx="57"/>
          </p:nvPr>
        </p:nvPicPr>
        <p:blipFill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58142" y="4894527"/>
            <a:ext cx="1533858" cy="979200"/>
          </a:xfrm>
          <a:prstGeom prst="rect">
            <a:avLst/>
          </a:prstGeom>
          <a:noFill/>
        </p:spPr>
      </p:pic>
      <p:pic>
        <p:nvPicPr>
          <p:cNvPr id="170" name="Picture Placeholder 201">
            <a:extLst>
              <a:ext uri="{FF2B5EF4-FFF2-40B4-BE49-F238E27FC236}">
                <a16:creationId xmlns:a16="http://schemas.microsoft.com/office/drawing/2014/main" id="{E9EDC653-64AB-A14F-B302-4FF52B1CA5C5}"/>
              </a:ext>
            </a:extLst>
          </p:cNvPr>
          <p:cNvPicPr>
            <a:picLocks/>
          </p:cNvPicPr>
          <p:nvPr/>
        </p:nvPicPr>
        <p:blipFill>
          <a:blip r:embed="rId6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58142" y="4894527"/>
            <a:ext cx="1533858" cy="979200"/>
          </a:xfrm>
          <a:prstGeom prst="rect">
            <a:avLst/>
          </a:prstGeom>
          <a:noFill/>
        </p:spPr>
      </p:pic>
      <p:pic>
        <p:nvPicPr>
          <p:cNvPr id="74" name="Picture Placeholder 73">
            <a:extLst>
              <a:ext uri="{FF2B5EF4-FFF2-40B4-BE49-F238E27FC236}">
                <a16:creationId xmlns:a16="http://schemas.microsoft.com/office/drawing/2014/main" id="{3C036128-32A1-D043-8134-E250A10680C2}"/>
              </a:ext>
            </a:extLst>
          </p:cNvPr>
          <p:cNvPicPr>
            <a:picLocks noGrp="1"/>
          </p:cNvPicPr>
          <p:nvPr>
            <p:ph type="pic" sz="quarter" idx="50"/>
          </p:nvPr>
        </p:nvPicPr>
        <p:blipFill>
          <a:blip r:embed="rId6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292" y="4894527"/>
            <a:ext cx="1548531" cy="979200"/>
          </a:xfrm>
          <a:prstGeom prst="rect">
            <a:avLst/>
          </a:prstGeom>
          <a:noFill/>
        </p:spPr>
      </p:pic>
      <p:pic>
        <p:nvPicPr>
          <p:cNvPr id="93" name="Picture Placeholder 92">
            <a:extLst>
              <a:ext uri="{FF2B5EF4-FFF2-40B4-BE49-F238E27FC236}">
                <a16:creationId xmlns:a16="http://schemas.microsoft.com/office/drawing/2014/main" id="{44FC46CF-7EAA-104E-9605-59CFD8022EDA}"/>
              </a:ext>
            </a:extLst>
          </p:cNvPr>
          <p:cNvPicPr>
            <a:picLocks noGrp="1"/>
          </p:cNvPicPr>
          <p:nvPr>
            <p:ph type="pic" sz="quarter" idx="51"/>
          </p:nvPr>
        </p:nvPicPr>
        <p:blipFill>
          <a:blip r:embed="rId6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713" y="4894527"/>
            <a:ext cx="1526400" cy="979200"/>
          </a:xfrm>
          <a:prstGeom prst="rect">
            <a:avLst/>
          </a:prstGeom>
          <a:noFill/>
        </p:spPr>
      </p:pic>
      <p:pic>
        <p:nvPicPr>
          <p:cNvPr id="143" name="Picture Placeholder 176">
            <a:extLst>
              <a:ext uri="{FF2B5EF4-FFF2-40B4-BE49-F238E27FC236}">
                <a16:creationId xmlns:a16="http://schemas.microsoft.com/office/drawing/2014/main" id="{8A9CB0A9-EA2B-FF48-8D95-B81B7F9ACD83}"/>
              </a:ext>
            </a:extLst>
          </p:cNvPr>
          <p:cNvPicPr>
            <a:picLocks/>
          </p:cNvPicPr>
          <p:nvPr/>
        </p:nvPicPr>
        <p:blipFill>
          <a:blip r:embed="rId6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713" y="4894527"/>
            <a:ext cx="1526400" cy="979200"/>
          </a:xfrm>
          <a:prstGeom prst="rect">
            <a:avLst/>
          </a:prstGeom>
          <a:noFill/>
        </p:spPr>
      </p:pic>
      <p:pic>
        <p:nvPicPr>
          <p:cNvPr id="76" name="Picture Placeholder 75">
            <a:extLst>
              <a:ext uri="{FF2B5EF4-FFF2-40B4-BE49-F238E27FC236}">
                <a16:creationId xmlns:a16="http://schemas.microsoft.com/office/drawing/2014/main" id="{146BBDB2-CC1E-9D4D-8E6A-EB7846AAC933}"/>
              </a:ext>
            </a:extLst>
          </p:cNvPr>
          <p:cNvPicPr>
            <a:picLocks noGrp="1"/>
          </p:cNvPicPr>
          <p:nvPr>
            <p:ph type="pic" sz="quarter" idx="52"/>
          </p:nvPr>
        </p:nvPicPr>
        <p:blipFill>
          <a:blip r:embed="rId6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61711" y="4894527"/>
            <a:ext cx="1526400" cy="979200"/>
          </a:xfrm>
          <a:prstGeom prst="rect">
            <a:avLst/>
          </a:prstGeom>
          <a:noFill/>
        </p:spPr>
      </p:pic>
      <p:pic>
        <p:nvPicPr>
          <p:cNvPr id="120" name="Picture Placeholder 119">
            <a:extLst>
              <a:ext uri="{FF2B5EF4-FFF2-40B4-BE49-F238E27FC236}">
                <a16:creationId xmlns:a16="http://schemas.microsoft.com/office/drawing/2014/main" id="{AEA50CBC-1225-9343-BBCA-808A241CAC9E}"/>
              </a:ext>
            </a:extLst>
          </p:cNvPr>
          <p:cNvPicPr>
            <a:picLocks noGrp="1"/>
          </p:cNvPicPr>
          <p:nvPr>
            <p:ph type="pic" sz="quarter" idx="53"/>
          </p:nvPr>
        </p:nvPicPr>
        <p:blipFill>
          <a:blip r:embed="rId6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5819" y="4894527"/>
            <a:ext cx="1526400" cy="979200"/>
          </a:xfrm>
          <a:prstGeom prst="rect">
            <a:avLst/>
          </a:prstGeom>
          <a:noFill/>
        </p:spPr>
      </p:pic>
      <p:pic>
        <p:nvPicPr>
          <p:cNvPr id="129" name="Picture Placeholder 128">
            <a:extLst>
              <a:ext uri="{FF2B5EF4-FFF2-40B4-BE49-F238E27FC236}">
                <a16:creationId xmlns:a16="http://schemas.microsoft.com/office/drawing/2014/main" id="{8B03FD23-9DF3-394D-93CB-ABB44342D839}"/>
              </a:ext>
            </a:extLst>
          </p:cNvPr>
          <p:cNvPicPr>
            <a:picLocks noGrp="1"/>
          </p:cNvPicPr>
          <p:nvPr>
            <p:ph type="pic" sz="quarter" idx="54"/>
          </p:nvPr>
        </p:nvPicPr>
        <p:blipFill>
          <a:blip r:embed="rId6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2769" y="4894527"/>
            <a:ext cx="1526400" cy="979200"/>
          </a:xfrm>
          <a:prstGeom prst="rect">
            <a:avLst/>
          </a:prstGeom>
          <a:noFill/>
        </p:spPr>
      </p:pic>
      <p:pic>
        <p:nvPicPr>
          <p:cNvPr id="148" name="Picture Placeholder 172">
            <a:extLst>
              <a:ext uri="{FF2B5EF4-FFF2-40B4-BE49-F238E27FC236}">
                <a16:creationId xmlns:a16="http://schemas.microsoft.com/office/drawing/2014/main" id="{ED1C1D2D-B300-8F4C-8B58-EBC49D7ED411}"/>
              </a:ext>
            </a:extLst>
          </p:cNvPr>
          <p:cNvPicPr>
            <a:picLocks/>
          </p:cNvPicPr>
          <p:nvPr/>
        </p:nvPicPr>
        <p:blipFill>
          <a:blip r:embed="rId7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8833" y="4894527"/>
            <a:ext cx="1526400" cy="979200"/>
          </a:xfrm>
          <a:prstGeom prst="rect">
            <a:avLst/>
          </a:prstGeom>
          <a:noFill/>
        </p:spPr>
      </p:pic>
      <p:pic>
        <p:nvPicPr>
          <p:cNvPr id="83" name="Picture Placeholder 82">
            <a:extLst>
              <a:ext uri="{FF2B5EF4-FFF2-40B4-BE49-F238E27FC236}">
                <a16:creationId xmlns:a16="http://schemas.microsoft.com/office/drawing/2014/main" id="{B4C32C13-351D-114E-9903-0CB80A14F5DA}"/>
              </a:ext>
            </a:extLst>
          </p:cNvPr>
          <p:cNvPicPr>
            <a:picLocks noGrp="1"/>
          </p:cNvPicPr>
          <p:nvPr>
            <p:ph type="pic" sz="quarter" idx="55"/>
          </p:nvPr>
        </p:nvPicPr>
        <p:blipFill>
          <a:blip r:embed="rId7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8833" y="4894527"/>
            <a:ext cx="1526400" cy="979200"/>
          </a:xfrm>
          <a:prstGeom prst="rect">
            <a:avLst/>
          </a:prstGeom>
          <a:noFill/>
        </p:spPr>
      </p:pic>
      <p:pic>
        <p:nvPicPr>
          <p:cNvPr id="80" name="Picture Placeholder 79">
            <a:extLst>
              <a:ext uri="{FF2B5EF4-FFF2-40B4-BE49-F238E27FC236}">
                <a16:creationId xmlns:a16="http://schemas.microsoft.com/office/drawing/2014/main" id="{CB5CD2B4-EB03-F74D-A20B-2649376C3DC9}"/>
              </a:ext>
            </a:extLst>
          </p:cNvPr>
          <p:cNvPicPr>
            <a:picLocks noGrp="1"/>
          </p:cNvPicPr>
          <p:nvPr>
            <p:ph type="pic" sz="quarter" idx="56"/>
          </p:nvPr>
        </p:nvPicPr>
        <p:blipFill>
          <a:blip r:embed="rId7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0830" y="4894527"/>
            <a:ext cx="1526400" cy="979200"/>
          </a:xfrm>
          <a:prstGeom prst="rect">
            <a:avLst/>
          </a:prstGeom>
          <a:noFill/>
        </p:spPr>
      </p:pic>
      <p:pic>
        <p:nvPicPr>
          <p:cNvPr id="146" name="Picture Placeholder 197">
            <a:extLst>
              <a:ext uri="{FF2B5EF4-FFF2-40B4-BE49-F238E27FC236}">
                <a16:creationId xmlns:a16="http://schemas.microsoft.com/office/drawing/2014/main" id="{9E51F277-F120-AD4F-A715-623DFC7FF84B}"/>
              </a:ext>
            </a:extLst>
          </p:cNvPr>
          <p:cNvPicPr>
            <a:picLocks/>
          </p:cNvPicPr>
          <p:nvPr/>
        </p:nvPicPr>
        <p:blipFill rotWithShape="1">
          <a:blip r:embed="rId7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0830" y="4894527"/>
            <a:ext cx="1526400" cy="979200"/>
          </a:xfrm>
          <a:prstGeom prst="rect">
            <a:avLst/>
          </a:prstGeom>
          <a:noFill/>
        </p:spPr>
      </p:pic>
      <p:pic>
        <p:nvPicPr>
          <p:cNvPr id="144" name="Picture Placeholder 143">
            <a:extLst>
              <a:ext uri="{FF2B5EF4-FFF2-40B4-BE49-F238E27FC236}">
                <a16:creationId xmlns:a16="http://schemas.microsoft.com/office/drawing/2014/main" id="{635E6F14-1B09-C043-A108-47EB205C768B}"/>
              </a:ext>
            </a:extLst>
          </p:cNvPr>
          <p:cNvPicPr>
            <a:picLocks noGrp="1"/>
          </p:cNvPicPr>
          <p:nvPr>
            <p:ph type="pic" sz="quarter" idx="65"/>
          </p:nvPr>
        </p:nvPicPr>
        <p:blipFill>
          <a:blip r:embed="rId7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658142" y="5866393"/>
            <a:ext cx="1533858" cy="1001993"/>
          </a:xfrm>
          <a:prstGeom prst="rect">
            <a:avLst/>
          </a:prstGeom>
          <a:noFill/>
        </p:spPr>
      </p:pic>
      <p:pic>
        <p:nvPicPr>
          <p:cNvPr id="43" name="Picture Placeholder 42">
            <a:extLst>
              <a:ext uri="{FF2B5EF4-FFF2-40B4-BE49-F238E27FC236}">
                <a16:creationId xmlns:a16="http://schemas.microsoft.com/office/drawing/2014/main" id="{246741E4-EEF2-0F47-8A28-8B61BF802904}"/>
              </a:ext>
            </a:extLst>
          </p:cNvPr>
          <p:cNvPicPr>
            <a:picLocks noGrp="1"/>
          </p:cNvPicPr>
          <p:nvPr>
            <p:ph type="pic" sz="quarter" idx="58"/>
          </p:nvPr>
        </p:nvPicPr>
        <p:blipFill>
          <a:blip r:embed="rId7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292" y="5866393"/>
            <a:ext cx="1548531" cy="1001993"/>
          </a:xfrm>
          <a:prstGeom prst="rect">
            <a:avLst/>
          </a:prstGeom>
          <a:noFill/>
        </p:spPr>
      </p:pic>
      <p:pic>
        <p:nvPicPr>
          <p:cNvPr id="110" name="Picture Placeholder 180">
            <a:extLst>
              <a:ext uri="{FF2B5EF4-FFF2-40B4-BE49-F238E27FC236}">
                <a16:creationId xmlns:a16="http://schemas.microsoft.com/office/drawing/2014/main" id="{5FDDF144-444C-4F4B-BF82-6BD468653519}"/>
              </a:ext>
            </a:extLst>
          </p:cNvPr>
          <p:cNvPicPr>
            <a:picLocks/>
          </p:cNvPicPr>
          <p:nvPr/>
        </p:nvPicPr>
        <p:blipFill>
          <a:blip r:embed="rId7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7292" y="5866393"/>
            <a:ext cx="1548531" cy="1001993"/>
          </a:xfrm>
          <a:prstGeom prst="rect">
            <a:avLst/>
          </a:prstGeom>
          <a:noFill/>
        </p:spPr>
      </p:pic>
      <p:pic>
        <p:nvPicPr>
          <p:cNvPr id="84" name="Picture Placeholder 83">
            <a:extLst>
              <a:ext uri="{FF2B5EF4-FFF2-40B4-BE49-F238E27FC236}">
                <a16:creationId xmlns:a16="http://schemas.microsoft.com/office/drawing/2014/main" id="{D65E3A3D-5263-6840-A443-68BFE8247244}"/>
              </a:ext>
            </a:extLst>
          </p:cNvPr>
          <p:cNvPicPr>
            <a:picLocks noGrp="1"/>
          </p:cNvPicPr>
          <p:nvPr>
            <p:ph type="pic" sz="quarter" idx="59"/>
          </p:nvPr>
        </p:nvPicPr>
        <p:blipFill>
          <a:blip r:embed="rId7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538713" y="5866393"/>
            <a:ext cx="1526400" cy="1001993"/>
          </a:xfrm>
          <a:prstGeom prst="rect">
            <a:avLst/>
          </a:prstGeom>
          <a:noFill/>
        </p:spPr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2A295823-4629-4140-B5DC-BCBFC5DBD561}"/>
              </a:ext>
            </a:extLst>
          </p:cNvPr>
          <p:cNvPicPr>
            <a:picLocks noGrp="1"/>
          </p:cNvPicPr>
          <p:nvPr>
            <p:ph type="pic" sz="quarter" idx="60"/>
          </p:nvPr>
        </p:nvPicPr>
        <p:blipFill>
          <a:blip r:embed="rId7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61711" y="5866393"/>
            <a:ext cx="1526400" cy="1001993"/>
          </a:xfrm>
          <a:prstGeom prst="rect">
            <a:avLst/>
          </a:prstGeom>
          <a:noFill/>
        </p:spPr>
      </p:pic>
      <p:pic>
        <p:nvPicPr>
          <p:cNvPr id="82" name="Picture Placeholder 81">
            <a:extLst>
              <a:ext uri="{FF2B5EF4-FFF2-40B4-BE49-F238E27FC236}">
                <a16:creationId xmlns:a16="http://schemas.microsoft.com/office/drawing/2014/main" id="{F45CD89E-260B-B444-B0C3-00C345973D7B}"/>
              </a:ext>
            </a:extLst>
          </p:cNvPr>
          <p:cNvPicPr>
            <a:picLocks noGrp="1"/>
          </p:cNvPicPr>
          <p:nvPr>
            <p:ph type="pic" sz="quarter" idx="61"/>
          </p:nvPr>
        </p:nvPicPr>
        <p:blipFill>
          <a:blip r:embed="rId7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5819" y="5866393"/>
            <a:ext cx="1526400" cy="1001993"/>
          </a:xfrm>
          <a:prstGeom prst="rect">
            <a:avLst/>
          </a:prstGeom>
          <a:noFill/>
        </p:spPr>
      </p:pic>
      <p:pic>
        <p:nvPicPr>
          <p:cNvPr id="134" name="Picture Placeholder 185">
            <a:extLst>
              <a:ext uri="{FF2B5EF4-FFF2-40B4-BE49-F238E27FC236}">
                <a16:creationId xmlns:a16="http://schemas.microsoft.com/office/drawing/2014/main" id="{02982444-9A64-2A47-A4D0-955E6EE70628}"/>
              </a:ext>
            </a:extLst>
          </p:cNvPr>
          <p:cNvPicPr>
            <a:picLocks/>
          </p:cNvPicPr>
          <p:nvPr/>
        </p:nvPicPr>
        <p:blipFill>
          <a:blip r:embed="rId8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85819" y="5866393"/>
            <a:ext cx="1526400" cy="1001993"/>
          </a:xfrm>
          <a:prstGeom prst="rect">
            <a:avLst/>
          </a:prstGeom>
          <a:noFill/>
        </p:spPr>
      </p:pic>
      <p:pic>
        <p:nvPicPr>
          <p:cNvPr id="73" name="Picture Placeholder 72">
            <a:extLst>
              <a:ext uri="{FF2B5EF4-FFF2-40B4-BE49-F238E27FC236}">
                <a16:creationId xmlns:a16="http://schemas.microsoft.com/office/drawing/2014/main" id="{ED6D10DE-249A-534A-95D8-A52A15208302}"/>
              </a:ext>
            </a:extLst>
          </p:cNvPr>
          <p:cNvPicPr>
            <a:picLocks noGrp="1"/>
          </p:cNvPicPr>
          <p:nvPr>
            <p:ph type="pic" sz="quarter" idx="62"/>
          </p:nvPr>
        </p:nvPicPr>
        <p:blipFill>
          <a:blip r:embed="rId8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12769" y="5866393"/>
            <a:ext cx="1526400" cy="1001993"/>
          </a:xfrm>
          <a:prstGeom prst="rect">
            <a:avLst/>
          </a:prstGeom>
          <a:noFill/>
        </p:spPr>
      </p:pic>
      <p:pic>
        <p:nvPicPr>
          <p:cNvPr id="55" name="Picture Placeholder 54">
            <a:extLst>
              <a:ext uri="{FF2B5EF4-FFF2-40B4-BE49-F238E27FC236}">
                <a16:creationId xmlns:a16="http://schemas.microsoft.com/office/drawing/2014/main" id="{0B97A283-0AFA-9E42-B049-775B5C6A9373}"/>
              </a:ext>
            </a:extLst>
          </p:cNvPr>
          <p:cNvPicPr>
            <a:picLocks noGrp="1"/>
          </p:cNvPicPr>
          <p:nvPr>
            <p:ph type="pic" sz="quarter" idx="63"/>
          </p:nvPr>
        </p:nvPicPr>
        <p:blipFill>
          <a:blip r:embed="rId8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8833" y="5866393"/>
            <a:ext cx="1526400" cy="1001993"/>
          </a:xfrm>
          <a:prstGeom prst="rect">
            <a:avLst/>
          </a:prstGeom>
          <a:noFill/>
        </p:spPr>
      </p:pic>
      <p:pic>
        <p:nvPicPr>
          <p:cNvPr id="102" name="Picture Placeholder 173">
            <a:extLst>
              <a:ext uri="{FF2B5EF4-FFF2-40B4-BE49-F238E27FC236}">
                <a16:creationId xmlns:a16="http://schemas.microsoft.com/office/drawing/2014/main" id="{28429B4B-71D2-BC4C-9E4B-C8FA81803B90}"/>
              </a:ext>
            </a:extLst>
          </p:cNvPr>
          <p:cNvPicPr>
            <a:picLocks/>
          </p:cNvPicPr>
          <p:nvPr/>
        </p:nvPicPr>
        <p:blipFill>
          <a:blip r:embed="rId8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28833" y="5866393"/>
            <a:ext cx="1526400" cy="1001993"/>
          </a:xfrm>
          <a:prstGeom prst="rect">
            <a:avLst/>
          </a:prstGeom>
          <a:noFill/>
        </p:spPr>
      </p:pic>
      <p:pic>
        <p:nvPicPr>
          <p:cNvPr id="68" name="Picture Placeholder 67">
            <a:extLst>
              <a:ext uri="{FF2B5EF4-FFF2-40B4-BE49-F238E27FC236}">
                <a16:creationId xmlns:a16="http://schemas.microsoft.com/office/drawing/2014/main" id="{38EFB348-0B99-EF43-BA0E-672697B5C431}"/>
              </a:ext>
            </a:extLst>
          </p:cNvPr>
          <p:cNvPicPr>
            <a:picLocks noGrp="1"/>
          </p:cNvPicPr>
          <p:nvPr>
            <p:ph type="pic" sz="quarter" idx="64"/>
          </p:nvPr>
        </p:nvPicPr>
        <p:blipFill>
          <a:blip r:embed="rId8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140830" y="5866393"/>
            <a:ext cx="1526400" cy="1001993"/>
          </a:xfrm>
          <a:prstGeom prst="rect">
            <a:avLst/>
          </a:prstGeom>
          <a:noFill/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BA30E6D8-DB93-064A-A824-07816380ED28}"/>
              </a:ext>
            </a:extLst>
          </p:cNvPr>
          <p:cNvGrpSpPr/>
          <p:nvPr/>
        </p:nvGrpSpPr>
        <p:grpSpPr>
          <a:xfrm>
            <a:off x="12616966" y="401844"/>
            <a:ext cx="12193995" cy="6884821"/>
            <a:chOff x="-4542" y="-21033"/>
            <a:chExt cx="12193995" cy="6884821"/>
          </a:xfrm>
        </p:grpSpPr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38E9549F-8D31-5341-8368-EB4A41F2D875}"/>
                </a:ext>
              </a:extLst>
            </p:cNvPr>
            <p:cNvSpPr/>
            <p:nvPr/>
          </p:nvSpPr>
          <p:spPr>
            <a:xfrm>
              <a:off x="-4542" y="-21033"/>
              <a:ext cx="12193995" cy="6879032"/>
            </a:xfrm>
            <a:prstGeom prst="rect">
              <a:avLst/>
            </a:pr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C7777DF-B0D0-DB43-BF80-13047902BBBC}"/>
                </a:ext>
              </a:extLst>
            </p:cNvPr>
            <p:cNvSpPr/>
            <p:nvPr/>
          </p:nvSpPr>
          <p:spPr>
            <a:xfrm>
              <a:off x="3399293" y="2929365"/>
              <a:ext cx="777499" cy="1026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066E0645-3000-CD4C-853F-6B25D0EE8F83}"/>
                </a:ext>
              </a:extLst>
            </p:cNvPr>
            <p:cNvSpPr/>
            <p:nvPr/>
          </p:nvSpPr>
          <p:spPr>
            <a:xfrm>
              <a:off x="8012300" y="2929365"/>
              <a:ext cx="777499" cy="102616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A567BCBE-9190-5348-83D1-0D6FDF1D08E7}"/>
                </a:ext>
              </a:extLst>
            </p:cNvPr>
            <p:cNvSpPr/>
            <p:nvPr/>
          </p:nvSpPr>
          <p:spPr>
            <a:xfrm>
              <a:off x="3060275" y="3903232"/>
              <a:ext cx="6100763" cy="29605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2F0888D-C1BC-3244-842D-BB57FBD45F0E}"/>
              </a:ext>
            </a:extLst>
          </p:cNvPr>
          <p:cNvGrpSpPr/>
          <p:nvPr/>
        </p:nvGrpSpPr>
        <p:grpSpPr>
          <a:xfrm>
            <a:off x="3629687" y="4592517"/>
            <a:ext cx="5509549" cy="1547933"/>
            <a:chOff x="3634449" y="4725867"/>
            <a:chExt cx="5509549" cy="1547933"/>
          </a:xfrm>
        </p:grpSpPr>
        <p:sp>
          <p:nvSpPr>
            <p:cNvPr id="150" name="Title 3">
              <a:extLst>
                <a:ext uri="{FF2B5EF4-FFF2-40B4-BE49-F238E27FC236}">
                  <a16:creationId xmlns:a16="http://schemas.microsoft.com/office/drawing/2014/main" id="{020445B9-F391-084E-B0EE-C1F91BF63817}"/>
                </a:ext>
              </a:extLst>
            </p:cNvPr>
            <p:cNvSpPr txBox="1">
              <a:spLocks/>
            </p:cNvSpPr>
            <p:nvPr/>
          </p:nvSpPr>
          <p:spPr>
            <a:xfrm>
              <a:off x="3634449" y="5021129"/>
              <a:ext cx="5509549" cy="1252671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11113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438150" algn="l"/>
                </a:tabLst>
                <a:defRPr/>
              </a:pPr>
              <a:r>
                <a:rPr kumimoji="0" lang="en-GB" sz="2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j-ea"/>
                  <a:cs typeface="+mj-cs"/>
                </a:rPr>
                <a:t>EVERY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BRAND ADVERTISING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j-ea"/>
                  <a:cs typeface="+mj-cs"/>
                </a:rPr>
                <a:t>ON TV</a:t>
              </a:r>
            </a:p>
          </p:txBody>
        </p: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487BE7C-EDA5-8C42-B3F8-4F29384F1689}"/>
                </a:ext>
              </a:extLst>
            </p:cNvPr>
            <p:cNvCxnSpPr>
              <a:cxnSpLocks/>
            </p:cNvCxnSpPr>
            <p:nvPr/>
          </p:nvCxnSpPr>
          <p:spPr>
            <a:xfrm>
              <a:off x="3657599" y="4725867"/>
              <a:ext cx="635000" cy="0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7C9D18D-70CD-C340-95CE-06FFA18E8513}"/>
              </a:ext>
            </a:extLst>
          </p:cNvPr>
          <p:cNvGrpSpPr/>
          <p:nvPr/>
        </p:nvGrpSpPr>
        <p:grpSpPr>
          <a:xfrm>
            <a:off x="12792395" y="194911"/>
            <a:ext cx="576000" cy="576000"/>
            <a:chOff x="11273490" y="248817"/>
            <a:chExt cx="576000" cy="576000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6C91997-5910-444F-A3ED-FFB58B297F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3490" y="248817"/>
              <a:ext cx="576000" cy="576000"/>
              <a:chOff x="3020532" y="4675852"/>
              <a:chExt cx="876756" cy="876756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9870783B-2A6D-3F40-A401-F0E0893B5AE3}"/>
                  </a:ext>
                </a:extLst>
              </p:cNvPr>
              <p:cNvSpPr/>
              <p:nvPr/>
            </p:nvSpPr>
            <p:spPr>
              <a:xfrm>
                <a:off x="3020532" y="4675852"/>
                <a:ext cx="876756" cy="876756"/>
              </a:xfrm>
              <a:prstGeom prst="ellipse">
                <a:avLst/>
              </a:prstGeom>
              <a:solidFill>
                <a:schemeClr val="accent4"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077F1968-4F84-4649-ADF5-10DB0F7D02AA}"/>
                  </a:ext>
                </a:extLst>
              </p:cNvPr>
              <p:cNvSpPr/>
              <p:nvPr/>
            </p:nvSpPr>
            <p:spPr>
              <a:xfrm>
                <a:off x="3078425" y="4733744"/>
                <a:ext cx="760972" cy="76097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30FA54C3-AF61-6B45-904C-E5274193B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65132" y="395926"/>
              <a:ext cx="213101" cy="273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4422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5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7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25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750"/>
                            </p:stCondLst>
                            <p:childTnLst>
                              <p:par>
                                <p:cTn id="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4250"/>
                            </p:stCondLst>
                            <p:childTnLst>
                              <p:par>
                                <p:cTn id="1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7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50"/>
                            </p:stCondLst>
                            <p:childTnLst>
                              <p:par>
                                <p:cTn id="1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7250"/>
                            </p:stCondLst>
                            <p:childTnLst>
                              <p:par>
                                <p:cTn id="1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7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E7711E3-E171-774E-8181-86382B6A0DE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2"/>
          <a:stretch/>
        </p:blipFill>
        <p:spPr>
          <a:xfrm>
            <a:off x="3035300" y="0"/>
            <a:ext cx="3673475" cy="4005263"/>
          </a:xfrm>
          <a:solidFill>
            <a:schemeClr val="tx2"/>
          </a:solidFill>
          <a:effectLst/>
        </p:spPr>
      </p:pic>
      <p:pic>
        <p:nvPicPr>
          <p:cNvPr id="44" name="Picture Placeholder 20">
            <a:extLst>
              <a:ext uri="{FF2B5EF4-FFF2-40B4-BE49-F238E27FC236}">
                <a16:creationId xmlns:a16="http://schemas.microsoft.com/office/drawing/2014/main" id="{767A7475-8B06-0A4F-9EAC-0927CD13CF5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86"/>
          <a:stretch/>
        </p:blipFill>
        <p:spPr>
          <a:xfrm>
            <a:off x="6686582" y="4560888"/>
            <a:ext cx="3041650" cy="2297112"/>
          </a:xfrm>
          <a:solidFill>
            <a:schemeClr val="tx2"/>
          </a:solidFill>
          <a:effectLst/>
        </p:spPr>
      </p:pic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2495F1BA-9715-314A-8767-C92D13DC4A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BAF37109-3173-EA4F-9A68-B7EECBB44F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35300" y="4005263"/>
            <a:ext cx="3673475" cy="2852737"/>
          </a:xfrm>
          <a:solidFill>
            <a:schemeClr val="tx2"/>
          </a:solidFill>
          <a:effectLst/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2B2683A6-D25E-9F44-BAB4-D2637F8F824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6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tx2"/>
          </a:solidFill>
        </p:spPr>
      </p:pic>
      <p:pic>
        <p:nvPicPr>
          <p:cNvPr id="47" name="Picture Placeholder 46">
            <a:extLst>
              <a:ext uri="{FF2B5EF4-FFF2-40B4-BE49-F238E27FC236}">
                <a16:creationId xmlns:a16="http://schemas.microsoft.com/office/drawing/2014/main" id="{3C170F2B-7F00-6742-BF47-8E5FE054E4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7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8775" y="2275840"/>
            <a:ext cx="3041650" cy="2285048"/>
          </a:xfrm>
          <a:solidFill>
            <a:schemeClr val="tx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9C2CF58-A038-0642-A9A1-BAFA0B92BA35}"/>
              </a:ext>
            </a:extLst>
          </p:cNvPr>
          <p:cNvSpPr/>
          <p:nvPr/>
        </p:nvSpPr>
        <p:spPr>
          <a:xfrm>
            <a:off x="0" y="0"/>
            <a:ext cx="3035300" cy="686911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3A68C68-6FFE-BB4A-BE33-7263F84CC483}"/>
              </a:ext>
            </a:extLst>
          </p:cNvPr>
          <p:cNvSpPr/>
          <p:nvPr/>
        </p:nvSpPr>
        <p:spPr>
          <a:xfrm>
            <a:off x="9408160" y="1138238"/>
            <a:ext cx="2783841" cy="4581525"/>
          </a:xfrm>
          <a:prstGeom prst="rect">
            <a:avLst/>
          </a:prstGeom>
          <a:ln>
            <a:noFill/>
          </a:ln>
          <a:effectLst>
            <a:outerShdw dist="127000" dir="8100000" algn="tr" rotWithShape="0">
              <a:schemeClr val="accent3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1CDBE1D-5B13-254C-B1A5-D7AC95CDAEA4}"/>
              </a:ext>
            </a:extLst>
          </p:cNvPr>
          <p:cNvGrpSpPr/>
          <p:nvPr/>
        </p:nvGrpSpPr>
        <p:grpSpPr>
          <a:xfrm>
            <a:off x="3231935" y="2686857"/>
            <a:ext cx="2069446" cy="1100783"/>
            <a:chOff x="3343695" y="2719377"/>
            <a:chExt cx="2069446" cy="1100783"/>
          </a:xfrm>
        </p:grpSpPr>
        <p:sp>
          <p:nvSpPr>
            <p:cNvPr id="55" name="Title 3">
              <a:extLst>
                <a:ext uri="{FF2B5EF4-FFF2-40B4-BE49-F238E27FC236}">
                  <a16:creationId xmlns:a16="http://schemas.microsoft.com/office/drawing/2014/main" id="{54EBB6AC-F0B5-4B47-BB3F-D63AB99DBD48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2719377"/>
              <a:ext cx="1847009" cy="53335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5,832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3436FF33-E60D-2D42-8BC3-EF6855996F62}"/>
                </a:ext>
              </a:extLst>
            </p:cNvPr>
            <p:cNvCxnSpPr>
              <a:cxnSpLocks/>
            </p:cNvCxnSpPr>
            <p:nvPr/>
          </p:nvCxnSpPr>
          <p:spPr>
            <a:xfrm>
              <a:off x="3343695" y="3252733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itle 3">
              <a:extLst>
                <a:ext uri="{FF2B5EF4-FFF2-40B4-BE49-F238E27FC236}">
                  <a16:creationId xmlns:a16="http://schemas.microsoft.com/office/drawing/2014/main" id="{C9D1A4CE-4211-5E44-AF85-59D14A5F827D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3491691"/>
              <a:ext cx="2069446" cy="328469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j-ea"/>
                  <a:cs typeface="+mj-cs"/>
                </a:rPr>
                <a:t>BRANDS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95C91B5-8F2A-504B-95C4-09EB5BC25D27}"/>
              </a:ext>
            </a:extLst>
          </p:cNvPr>
          <p:cNvGrpSpPr/>
          <p:nvPr/>
        </p:nvGrpSpPr>
        <p:grpSpPr>
          <a:xfrm>
            <a:off x="3242095" y="5525365"/>
            <a:ext cx="2069446" cy="1100783"/>
            <a:chOff x="3343695" y="2719377"/>
            <a:chExt cx="2069446" cy="1100783"/>
          </a:xfrm>
        </p:grpSpPr>
        <p:sp>
          <p:nvSpPr>
            <p:cNvPr id="64" name="Title 3">
              <a:extLst>
                <a:ext uri="{FF2B5EF4-FFF2-40B4-BE49-F238E27FC236}">
                  <a16:creationId xmlns:a16="http://schemas.microsoft.com/office/drawing/2014/main" id="{E5996040-2B6C-2D44-B2B6-ADAAFC0FF552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2719377"/>
              <a:ext cx="1847009" cy="53335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18</a:t>
              </a: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C1BF8F3-6702-454D-B872-1C0393C0E5C5}"/>
                </a:ext>
              </a:extLst>
            </p:cNvPr>
            <p:cNvCxnSpPr>
              <a:cxnSpLocks/>
            </p:cNvCxnSpPr>
            <p:nvPr/>
          </p:nvCxnSpPr>
          <p:spPr>
            <a:xfrm>
              <a:off x="3343695" y="3252733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itle 3">
              <a:extLst>
                <a:ext uri="{FF2B5EF4-FFF2-40B4-BE49-F238E27FC236}">
                  <a16:creationId xmlns:a16="http://schemas.microsoft.com/office/drawing/2014/main" id="{8A986576-A819-4E42-92C7-90A0056D6A09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3491691"/>
              <a:ext cx="2069446" cy="328469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j-ea"/>
                  <a:cs typeface="+mj-cs"/>
                </a:rPr>
                <a:t>INDUSTRIES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4EFE923-A916-3C49-AE92-F78DE5B5C55D}"/>
              </a:ext>
            </a:extLst>
          </p:cNvPr>
          <p:cNvGrpSpPr/>
          <p:nvPr/>
        </p:nvGrpSpPr>
        <p:grpSpPr>
          <a:xfrm>
            <a:off x="6909855" y="994005"/>
            <a:ext cx="2069446" cy="1100783"/>
            <a:chOff x="3343695" y="2719377"/>
            <a:chExt cx="2069446" cy="1100783"/>
          </a:xfrm>
        </p:grpSpPr>
        <p:sp>
          <p:nvSpPr>
            <p:cNvPr id="68" name="Title 3">
              <a:extLst>
                <a:ext uri="{FF2B5EF4-FFF2-40B4-BE49-F238E27FC236}">
                  <a16:creationId xmlns:a16="http://schemas.microsoft.com/office/drawing/2014/main" id="{E07CFAD3-5694-214C-9076-0364B4181F7B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2719377"/>
              <a:ext cx="1847009" cy="53335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135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E3B08FB-0099-9F44-BAE4-D0B66C200E09}"/>
                </a:ext>
              </a:extLst>
            </p:cNvPr>
            <p:cNvCxnSpPr>
              <a:cxnSpLocks/>
            </p:cNvCxnSpPr>
            <p:nvPr/>
          </p:nvCxnSpPr>
          <p:spPr>
            <a:xfrm>
              <a:off x="3343695" y="3252733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itle 3">
              <a:extLst>
                <a:ext uri="{FF2B5EF4-FFF2-40B4-BE49-F238E27FC236}">
                  <a16:creationId xmlns:a16="http://schemas.microsoft.com/office/drawing/2014/main" id="{18B03FB2-3F5C-BA40-818E-48B5FF90B165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3491691"/>
              <a:ext cx="2069446" cy="328469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j-ea"/>
                  <a:cs typeface="+mj-cs"/>
                </a:rPr>
                <a:t>SECTORS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996E5AD-C974-CD48-A2EF-A4B54FC445C6}"/>
              </a:ext>
            </a:extLst>
          </p:cNvPr>
          <p:cNvGrpSpPr/>
          <p:nvPr/>
        </p:nvGrpSpPr>
        <p:grpSpPr>
          <a:xfrm>
            <a:off x="6894858" y="3233568"/>
            <a:ext cx="2069446" cy="1100783"/>
            <a:chOff x="3343695" y="2719377"/>
            <a:chExt cx="2069446" cy="1100783"/>
          </a:xfrm>
        </p:grpSpPr>
        <p:sp>
          <p:nvSpPr>
            <p:cNvPr id="72" name="Title 3">
              <a:extLst>
                <a:ext uri="{FF2B5EF4-FFF2-40B4-BE49-F238E27FC236}">
                  <a16:creationId xmlns:a16="http://schemas.microsoft.com/office/drawing/2014/main" id="{224C13BD-C3B2-6442-B28B-C21F73FC62BF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2719377"/>
              <a:ext cx="1847009" cy="53335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973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F586B6F-8DAB-9D41-A892-10C9F8742AED}"/>
                </a:ext>
              </a:extLst>
            </p:cNvPr>
            <p:cNvCxnSpPr>
              <a:cxnSpLocks/>
            </p:cNvCxnSpPr>
            <p:nvPr/>
          </p:nvCxnSpPr>
          <p:spPr>
            <a:xfrm>
              <a:off x="3343695" y="3252733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itle 3">
              <a:extLst>
                <a:ext uri="{FF2B5EF4-FFF2-40B4-BE49-F238E27FC236}">
                  <a16:creationId xmlns:a16="http://schemas.microsoft.com/office/drawing/2014/main" id="{B02AFAF4-AE5B-3B40-8D28-4533FFF3B8F5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3491691"/>
              <a:ext cx="2069446" cy="328469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j-ea"/>
                  <a:cs typeface="+mj-cs"/>
                </a:rPr>
                <a:t>CATEGORIES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243645C-ADD6-1F4C-B2F8-569C644CD9F6}"/>
              </a:ext>
            </a:extLst>
          </p:cNvPr>
          <p:cNvGrpSpPr/>
          <p:nvPr/>
        </p:nvGrpSpPr>
        <p:grpSpPr>
          <a:xfrm>
            <a:off x="6894858" y="5531337"/>
            <a:ext cx="2069446" cy="1100783"/>
            <a:chOff x="3343695" y="2719377"/>
            <a:chExt cx="2069446" cy="1100783"/>
          </a:xfrm>
        </p:grpSpPr>
        <p:sp>
          <p:nvSpPr>
            <p:cNvPr id="76" name="Title 3">
              <a:extLst>
                <a:ext uri="{FF2B5EF4-FFF2-40B4-BE49-F238E27FC236}">
                  <a16:creationId xmlns:a16="http://schemas.microsoft.com/office/drawing/2014/main" id="{6ACD664E-F6A4-3B4A-9308-20744657EFE4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2719377"/>
              <a:ext cx="1847009" cy="53335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1,857</a:t>
              </a:r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669A678-CD54-9745-8955-E0E9BB94D938}"/>
                </a:ext>
              </a:extLst>
            </p:cNvPr>
            <p:cNvCxnSpPr>
              <a:cxnSpLocks/>
            </p:cNvCxnSpPr>
            <p:nvPr/>
          </p:nvCxnSpPr>
          <p:spPr>
            <a:xfrm>
              <a:off x="3343695" y="3252733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itle 3">
              <a:extLst>
                <a:ext uri="{FF2B5EF4-FFF2-40B4-BE49-F238E27FC236}">
                  <a16:creationId xmlns:a16="http://schemas.microsoft.com/office/drawing/2014/main" id="{74B23422-DEAE-1C44-BE33-89756CF11347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3491691"/>
              <a:ext cx="2069446" cy="328469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j-ea"/>
                  <a:cs typeface="+mj-cs"/>
                </a:rPr>
                <a:t>TYPES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3327FC8-9C37-1047-BDE2-A86EEA999720}"/>
              </a:ext>
            </a:extLst>
          </p:cNvPr>
          <p:cNvGrpSpPr/>
          <p:nvPr/>
        </p:nvGrpSpPr>
        <p:grpSpPr>
          <a:xfrm>
            <a:off x="595718" y="2884165"/>
            <a:ext cx="2078590" cy="1100783"/>
            <a:chOff x="595718" y="2021839"/>
            <a:chExt cx="2078590" cy="1100783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768F62E7-EFA3-8B4D-BF2F-FBD03272B96B}"/>
                </a:ext>
              </a:extLst>
            </p:cNvPr>
            <p:cNvSpPr txBox="1">
              <a:spLocks/>
            </p:cNvSpPr>
            <p:nvPr/>
          </p:nvSpPr>
          <p:spPr>
            <a:xfrm>
              <a:off x="595718" y="2021839"/>
              <a:ext cx="1847009" cy="53335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4,607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0283CD-A05D-A949-BD18-1456F20905FB}"/>
                </a:ext>
              </a:extLst>
            </p:cNvPr>
            <p:cNvCxnSpPr>
              <a:cxnSpLocks/>
            </p:cNvCxnSpPr>
            <p:nvPr/>
          </p:nvCxnSpPr>
          <p:spPr>
            <a:xfrm>
              <a:off x="604862" y="2555195"/>
              <a:ext cx="540000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itle 3">
              <a:extLst>
                <a:ext uri="{FF2B5EF4-FFF2-40B4-BE49-F238E27FC236}">
                  <a16:creationId xmlns:a16="http://schemas.microsoft.com/office/drawing/2014/main" id="{055ABE73-1F67-F54D-B46B-D1FE57B4D938}"/>
                </a:ext>
              </a:extLst>
            </p:cNvPr>
            <p:cNvSpPr txBox="1">
              <a:spLocks/>
            </p:cNvSpPr>
            <p:nvPr/>
          </p:nvSpPr>
          <p:spPr>
            <a:xfrm>
              <a:off x="604862" y="2794153"/>
              <a:ext cx="2069446" cy="328469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j-ea"/>
                  <a:cs typeface="+mj-cs"/>
                </a:rPr>
                <a:t>ADVERTISERS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3CEF1D-9267-5448-A81B-2896CF85ADB5}"/>
              </a:ext>
            </a:extLst>
          </p:cNvPr>
          <p:cNvGrpSpPr/>
          <p:nvPr/>
        </p:nvGrpSpPr>
        <p:grpSpPr>
          <a:xfrm>
            <a:off x="9995886" y="2710903"/>
            <a:ext cx="2069446" cy="1436194"/>
            <a:chOff x="10019551" y="2543997"/>
            <a:chExt cx="2069446" cy="1436194"/>
          </a:xfrm>
        </p:grpSpPr>
        <p:sp>
          <p:nvSpPr>
            <p:cNvPr id="51" name="Title 3">
              <a:extLst>
                <a:ext uri="{FF2B5EF4-FFF2-40B4-BE49-F238E27FC236}">
                  <a16:creationId xmlns:a16="http://schemas.microsoft.com/office/drawing/2014/main" id="{6DB67C6A-CA44-F44A-B960-8FA1F1CF5E8E}"/>
                </a:ext>
              </a:extLst>
            </p:cNvPr>
            <p:cNvSpPr txBox="1">
              <a:spLocks/>
            </p:cNvSpPr>
            <p:nvPr/>
          </p:nvSpPr>
          <p:spPr>
            <a:xfrm>
              <a:off x="10019551" y="2543997"/>
              <a:ext cx="1847009" cy="533355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100</a:t>
              </a:r>
            </a:p>
          </p:txBody>
        </p: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68DD001-8AB5-5B4B-B8A4-BF695D6E19E6}"/>
                </a:ext>
              </a:extLst>
            </p:cNvPr>
            <p:cNvCxnSpPr>
              <a:cxnSpLocks/>
            </p:cNvCxnSpPr>
            <p:nvPr/>
          </p:nvCxnSpPr>
          <p:spPr>
            <a:xfrm>
              <a:off x="10019551" y="3077353"/>
              <a:ext cx="540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itle 3">
              <a:extLst>
                <a:ext uri="{FF2B5EF4-FFF2-40B4-BE49-F238E27FC236}">
                  <a16:creationId xmlns:a16="http://schemas.microsoft.com/office/drawing/2014/main" id="{1A9F6392-18C2-EF4A-893A-216CD45997B0}"/>
                </a:ext>
              </a:extLst>
            </p:cNvPr>
            <p:cNvSpPr txBox="1">
              <a:spLocks/>
            </p:cNvSpPr>
            <p:nvPr/>
          </p:nvSpPr>
          <p:spPr>
            <a:xfrm>
              <a:off x="10019551" y="3316311"/>
              <a:ext cx="2069446" cy="663880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j-ea"/>
                  <a:cs typeface="+mj-cs"/>
                </a:rPr>
                <a:t>PRODUCTS ADDED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j-ea"/>
                  <a:cs typeface="+mj-cs"/>
                </a:rPr>
                <a:t>EVERY DAY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518ECAC-4144-ED44-890C-B3E3367B02DD}"/>
              </a:ext>
            </a:extLst>
          </p:cNvPr>
          <p:cNvGrpSpPr/>
          <p:nvPr/>
        </p:nvGrpSpPr>
        <p:grpSpPr>
          <a:xfrm>
            <a:off x="11434706" y="194911"/>
            <a:ext cx="576000" cy="576000"/>
            <a:chOff x="11273490" y="248817"/>
            <a:chExt cx="576000" cy="576000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BE72F92B-E4F4-2048-AC3C-9BAD591F71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273490" y="248817"/>
              <a:ext cx="576000" cy="576000"/>
              <a:chOff x="3020532" y="4675852"/>
              <a:chExt cx="876756" cy="876756"/>
            </a:xfrm>
          </p:grpSpPr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944AFABA-97F1-CA44-9606-675641C5597A}"/>
                  </a:ext>
                </a:extLst>
              </p:cNvPr>
              <p:cNvSpPr/>
              <p:nvPr/>
            </p:nvSpPr>
            <p:spPr>
              <a:xfrm>
                <a:off x="3020532" y="4675852"/>
                <a:ext cx="876756" cy="876756"/>
              </a:xfrm>
              <a:prstGeom prst="ellipse">
                <a:avLst/>
              </a:prstGeom>
              <a:solidFill>
                <a:schemeClr val="accent4"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DF527830-0099-A347-A54E-5CBAA171C51D}"/>
                  </a:ext>
                </a:extLst>
              </p:cNvPr>
              <p:cNvSpPr/>
              <p:nvPr/>
            </p:nvSpPr>
            <p:spPr>
              <a:xfrm>
                <a:off x="3078425" y="4733744"/>
                <a:ext cx="760972" cy="760972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FAB2E62C-BEFD-024F-861A-4E13FD7A9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65132" y="395926"/>
              <a:ext cx="213101" cy="2732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475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9CF9A3B-BB8F-E34B-8C9E-0F65DF78972E}"/>
              </a:ext>
            </a:extLst>
          </p:cNvPr>
          <p:cNvSpPr/>
          <p:nvPr/>
        </p:nvSpPr>
        <p:spPr>
          <a:xfrm>
            <a:off x="5483224" y="549276"/>
            <a:ext cx="6708775" cy="572452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127000" dir="13500000" algn="br" rotWithShape="0">
              <a:schemeClr val="accent4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5C1B538-4A69-9940-9767-9E00111E19DE}"/>
              </a:ext>
            </a:extLst>
          </p:cNvPr>
          <p:cNvSpPr txBox="1">
            <a:spLocks/>
          </p:cNvSpPr>
          <p:nvPr/>
        </p:nvSpPr>
        <p:spPr>
          <a:xfrm>
            <a:off x="559801" y="1750149"/>
            <a:ext cx="2971588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REAL-TIME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COMPETITIVE INTELLIGENCE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8894D5-9531-9344-99F3-1495786D2B6F}"/>
              </a:ext>
            </a:extLst>
          </p:cNvPr>
          <p:cNvCxnSpPr>
            <a:cxnSpLocks/>
          </p:cNvCxnSpPr>
          <p:nvPr/>
        </p:nvCxnSpPr>
        <p:spPr>
          <a:xfrm>
            <a:off x="580121" y="1494982"/>
            <a:ext cx="63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3AE331-0F63-2B4B-AFAC-608A071F58A0}"/>
              </a:ext>
            </a:extLst>
          </p:cNvPr>
          <p:cNvSpPr txBox="1">
            <a:spLocks/>
          </p:cNvSpPr>
          <p:nvPr/>
        </p:nvSpPr>
        <p:spPr>
          <a:xfrm>
            <a:off x="4554534" y="3197823"/>
            <a:ext cx="2503813" cy="858202"/>
          </a:xfrm>
          <a:prstGeom prst="rect">
            <a:avLst/>
          </a:prstGeom>
        </p:spPr>
        <p:txBody>
          <a:bodyPr lIns="0" tIns="0" rIns="72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4F9A97-03B9-8140-A625-D2D7E2219BC2}"/>
              </a:ext>
            </a:extLst>
          </p:cNvPr>
          <p:cNvSpPr txBox="1">
            <a:spLocks/>
          </p:cNvSpPr>
          <p:nvPr/>
        </p:nvSpPr>
        <p:spPr>
          <a:xfrm>
            <a:off x="588839" y="3243543"/>
            <a:ext cx="3063255" cy="2053705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Track and monitor any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competitor campaign 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accessing insights through our </a:t>
            </a:r>
            <a:r>
              <a:rPr lang="en-GB" sz="1400" b="1" dirty="0">
                <a:latin typeface="Gotham Bold" pitchFamily="50" charset="0"/>
              </a:rPr>
              <a:t>real-time </a:t>
            </a:r>
            <a:r>
              <a:rPr lang="en-GB" sz="1400" dirty="0">
                <a:latin typeface="Gotham Light" pitchFamily="50" charset="0"/>
              </a:rPr>
              <a:t>reporting.</a:t>
            </a:r>
            <a:endParaRPr kumimoji="0" lang="en-GB" sz="14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latin typeface="Gotham Light" pitchFamily="2" charset="0"/>
              </a:rPr>
              <a:t>Historical data is exportable to PDF, CSV, email or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by ingesting our data directly into your current systems.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943DFC-7676-834D-9FA6-5FA1AD6C90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3" t="26752" r="19847" b="23299"/>
          <a:stretch/>
        </p:blipFill>
        <p:spPr>
          <a:xfrm>
            <a:off x="2999175" y="936704"/>
            <a:ext cx="8935160" cy="53883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762114-2A2A-8247-800B-B2795767BE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096" t="643" r="19821" b="12357"/>
          <a:stretch/>
        </p:blipFill>
        <p:spPr>
          <a:xfrm>
            <a:off x="4440025" y="1534892"/>
            <a:ext cx="5982442" cy="3687558"/>
          </a:xfrm>
          <a:prstGeom prst="rect">
            <a:avLst/>
          </a:prstGeom>
        </p:spPr>
      </p:pic>
      <p:grpSp>
        <p:nvGrpSpPr>
          <p:cNvPr id="17" name="Details Icon">
            <a:extLst>
              <a:ext uri="{FF2B5EF4-FFF2-40B4-BE49-F238E27FC236}">
                <a16:creationId xmlns:a16="http://schemas.microsoft.com/office/drawing/2014/main" id="{49020703-54E8-AA45-A252-D01C95D8E9C0}"/>
              </a:ext>
            </a:extLst>
          </p:cNvPr>
          <p:cNvGrpSpPr/>
          <p:nvPr/>
        </p:nvGrpSpPr>
        <p:grpSpPr>
          <a:xfrm>
            <a:off x="11381066" y="235370"/>
            <a:ext cx="576000" cy="576000"/>
            <a:chOff x="11273490" y="248817"/>
            <a:chExt cx="576000" cy="576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94E0029-8391-1B48-8FE1-541ABEFD98CB}"/>
                </a:ext>
              </a:extLst>
            </p:cNvPr>
            <p:cNvSpPr/>
            <p:nvPr/>
          </p:nvSpPr>
          <p:spPr>
            <a:xfrm>
              <a:off x="11273490" y="248817"/>
              <a:ext cx="576000" cy="576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77498FB-52B3-A04C-886B-A9162EA1C595}"/>
                </a:ext>
              </a:extLst>
            </p:cNvPr>
            <p:cNvSpPr/>
            <p:nvPr/>
          </p:nvSpPr>
          <p:spPr>
            <a:xfrm>
              <a:off x="11311524" y="286850"/>
              <a:ext cx="499934" cy="49993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572B99-A803-B448-BD0D-93BA4E5F5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8100" y="432805"/>
              <a:ext cx="206780" cy="20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0705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C5D0A5F4-E00B-A947-9536-2DB01672B207}"/>
              </a:ext>
            </a:extLst>
          </p:cNvPr>
          <p:cNvSpPr/>
          <p:nvPr/>
        </p:nvSpPr>
        <p:spPr>
          <a:xfrm>
            <a:off x="-1" y="557743"/>
            <a:ext cx="3302669" cy="572452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127000" dir="18900000" algn="bl" rotWithShape="0">
              <a:schemeClr val="accent3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22D7903-C73C-684A-A6E2-3721873A9CF0}"/>
              </a:ext>
            </a:extLst>
          </p:cNvPr>
          <p:cNvSpPr/>
          <p:nvPr/>
        </p:nvSpPr>
        <p:spPr>
          <a:xfrm>
            <a:off x="-11575" y="1138239"/>
            <a:ext cx="3680750" cy="45912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74B64C0-18C1-C44F-8C3B-9E901A90273A}"/>
              </a:ext>
            </a:extLst>
          </p:cNvPr>
          <p:cNvSpPr txBox="1">
            <a:spLocks/>
          </p:cNvSpPr>
          <p:nvPr/>
        </p:nvSpPr>
        <p:spPr>
          <a:xfrm>
            <a:off x="594859" y="2030435"/>
            <a:ext cx="3062741" cy="822303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D508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ANALYTICS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DASHBOARDS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017CE4-8C38-A14E-BCA9-4640690AF5C0}"/>
              </a:ext>
            </a:extLst>
          </p:cNvPr>
          <p:cNvCxnSpPr>
            <a:cxnSpLocks/>
          </p:cNvCxnSpPr>
          <p:nvPr/>
        </p:nvCxnSpPr>
        <p:spPr>
          <a:xfrm>
            <a:off x="594860" y="1735173"/>
            <a:ext cx="635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D804864-3EED-C143-A2AE-C915715A7CA8}"/>
              </a:ext>
            </a:extLst>
          </p:cNvPr>
          <p:cNvSpPr txBox="1">
            <a:spLocks/>
          </p:cNvSpPr>
          <p:nvPr/>
        </p:nvSpPr>
        <p:spPr>
          <a:xfrm>
            <a:off x="594859" y="3234809"/>
            <a:ext cx="2294188" cy="1625515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dirty="0">
                <a:solidFill>
                  <a:schemeClr val="bg1"/>
                </a:solidFill>
                <a:latin typeface="Gotham Light" pitchFamily="2" charset="0"/>
              </a:rPr>
              <a:t>Customisable, </a:t>
            </a:r>
            <a:r>
              <a:rPr lang="en-GB" sz="1400" b="1" dirty="0">
                <a:solidFill>
                  <a:schemeClr val="bg1"/>
                </a:solidFill>
                <a:latin typeface="Gotham Bold" pitchFamily="50" charset="0"/>
              </a:rPr>
              <a:t>real-time </a:t>
            </a:r>
            <a:r>
              <a:rPr lang="en-GB" sz="1400" dirty="0">
                <a:solidFill>
                  <a:schemeClr val="bg1"/>
                </a:solidFill>
                <a:latin typeface="Gotham Light" pitchFamily="50" charset="0"/>
              </a:rPr>
              <a:t>dashboards that allow you to slice and dice data </a:t>
            </a:r>
            <a:r>
              <a:rPr lang="en-GB" sz="1400" b="1" dirty="0">
                <a:solidFill>
                  <a:schemeClr val="bg1"/>
                </a:solidFill>
                <a:latin typeface="Gotham Bold" pitchFamily="50" charset="0"/>
              </a:rPr>
              <a:t>your way.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lvl="0" indent="0">
              <a:buNone/>
              <a:defRPr/>
            </a:pPr>
            <a:r>
              <a:rPr lang="en-GB" sz="1400" dirty="0">
                <a:solidFill>
                  <a:schemeClr val="bg1"/>
                </a:solidFill>
                <a:latin typeface="Gotham Light" pitchFamily="2" charset="0"/>
              </a:rPr>
              <a:t>View all competitor activity, set benchmarks and then monitor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rPr>
              <a:t>in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real time.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Light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DC857-1D46-8E47-A550-8417370214F0}"/>
              </a:ext>
            </a:extLst>
          </p:cNvPr>
          <p:cNvGrpSpPr/>
          <p:nvPr/>
        </p:nvGrpSpPr>
        <p:grpSpPr>
          <a:xfrm>
            <a:off x="4378840" y="549275"/>
            <a:ext cx="1836737" cy="2783164"/>
            <a:chOff x="4259263" y="557743"/>
            <a:chExt cx="1836737" cy="278316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C76206B-8EA0-8144-ADA3-381E31207F73}"/>
                </a:ext>
              </a:extLst>
            </p:cNvPr>
            <p:cNvSpPr/>
            <p:nvPr/>
          </p:nvSpPr>
          <p:spPr>
            <a:xfrm>
              <a:off x="4271058" y="557743"/>
              <a:ext cx="1813367" cy="1734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1F28F5A-4111-C745-AE15-7D9DA7312CC4}"/>
                </a:ext>
              </a:extLst>
            </p:cNvPr>
            <p:cNvSpPr/>
            <p:nvPr/>
          </p:nvSpPr>
          <p:spPr>
            <a:xfrm>
              <a:off x="4259263" y="2286000"/>
              <a:ext cx="1836737" cy="105490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108000" r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2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itchFamily="50" charset="0"/>
                </a:rPr>
                <a:t>REGIONS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262626"/>
                  </a:solidFill>
                  <a:effectLst/>
                  <a:uLnTx/>
                  <a:uFillTx/>
                  <a:latin typeface="Gotham Light" pitchFamily="2" charset="0"/>
                </a:rPr>
                <a:t>We cover all TV Metro regions across Australia as well as all Regional TV markets.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89E119D-895D-794A-855E-5043DB0D9187}"/>
                </a:ext>
              </a:extLst>
            </p:cNvPr>
            <p:cNvCxnSpPr>
              <a:cxnSpLocks/>
            </p:cNvCxnSpPr>
            <p:nvPr/>
          </p:nvCxnSpPr>
          <p:spPr>
            <a:xfrm>
              <a:off x="4282633" y="2674830"/>
              <a:ext cx="1813367" cy="0"/>
            </a:xfrm>
            <a:prstGeom prst="line">
              <a:avLst/>
            </a:prstGeom>
            <a:solidFill>
              <a:schemeClr val="bg1"/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9DF5EF24-6B28-E944-9A70-0B9B5B969EFD}"/>
              </a:ext>
            </a:extLst>
          </p:cNvPr>
          <p:cNvSpPr/>
          <p:nvPr/>
        </p:nvSpPr>
        <p:spPr>
          <a:xfrm>
            <a:off x="6839353" y="549275"/>
            <a:ext cx="1813367" cy="173404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365555B-9B7D-5442-AE69-8FC1D7402797}"/>
              </a:ext>
            </a:extLst>
          </p:cNvPr>
          <p:cNvSpPr/>
          <p:nvPr/>
        </p:nvSpPr>
        <p:spPr>
          <a:xfrm>
            <a:off x="6827558" y="2277532"/>
            <a:ext cx="1836737" cy="1054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rtlCol="0" anchor="t"/>
          <a:lstStyle/>
          <a:p>
            <a:pPr lvl="0" algn="ctr">
              <a:spcAft>
                <a:spcPts val="2000"/>
              </a:spcAft>
              <a:defRPr/>
            </a:pPr>
            <a:r>
              <a:rPr lang="en-US" sz="800" b="1" spc="300" dirty="0">
                <a:solidFill>
                  <a:srgbClr val="FF0000"/>
                </a:solidFill>
                <a:latin typeface="Gotham Bold" pitchFamily="50" charset="0"/>
              </a:rPr>
              <a:t>DEMOGRAPHICS</a:t>
            </a:r>
          </a:p>
          <a:p>
            <a:pPr lvl="0" algn="ctr">
              <a:defRPr/>
            </a:pPr>
            <a:r>
              <a:rPr lang="en-GB" sz="800" dirty="0">
                <a:solidFill>
                  <a:srgbClr val="262626"/>
                </a:solidFill>
                <a:latin typeface="Gotham Light" pitchFamily="2" charset="0"/>
              </a:rPr>
              <a:t>We cover all major age and gender demographics.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8B7A1B-AA16-2A4E-BCE7-6AC572D102E0}"/>
              </a:ext>
            </a:extLst>
          </p:cNvPr>
          <p:cNvCxnSpPr>
            <a:cxnSpLocks/>
          </p:cNvCxnSpPr>
          <p:nvPr/>
        </p:nvCxnSpPr>
        <p:spPr>
          <a:xfrm>
            <a:off x="6850928" y="2666362"/>
            <a:ext cx="1813367" cy="0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5460E41A-651D-5045-8911-DFD915607049}"/>
              </a:ext>
            </a:extLst>
          </p:cNvPr>
          <p:cNvSpPr/>
          <p:nvPr/>
        </p:nvSpPr>
        <p:spPr>
          <a:xfrm>
            <a:off x="9288072" y="549275"/>
            <a:ext cx="1813367" cy="173404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454486A-8724-F14A-9F4D-88D63665E2C3}"/>
              </a:ext>
            </a:extLst>
          </p:cNvPr>
          <p:cNvSpPr/>
          <p:nvPr/>
        </p:nvSpPr>
        <p:spPr>
          <a:xfrm>
            <a:off x="9276277" y="2277532"/>
            <a:ext cx="1827675" cy="1054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10800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itchFamily="50" charset="0"/>
              </a:rPr>
              <a:t>REGIONS</a:t>
            </a:r>
          </a:p>
          <a:p>
            <a:pPr lvl="0" algn="ctr">
              <a:defRPr/>
            </a:pPr>
            <a:r>
              <a:rPr lang="en-GB" sz="800" dirty="0">
                <a:solidFill>
                  <a:srgbClr val="262626"/>
                </a:solidFill>
                <a:latin typeface="Gotham Light" pitchFamily="2" charset="0"/>
              </a:rPr>
              <a:t>We track all advert variations, </a:t>
            </a:r>
            <a:br>
              <a:rPr lang="en-GB" sz="800" dirty="0">
                <a:solidFill>
                  <a:srgbClr val="262626"/>
                </a:solidFill>
                <a:latin typeface="Gotham Light" pitchFamily="2" charset="0"/>
              </a:rPr>
            </a:br>
            <a:r>
              <a:rPr lang="en-GB" sz="800" dirty="0">
                <a:solidFill>
                  <a:srgbClr val="262626"/>
                </a:solidFill>
                <a:latin typeface="Gotham Light" pitchFamily="2" charset="0"/>
              </a:rPr>
              <a:t>all durations, and tag every advert with purpose and tactic.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848EFAF-7C0A-4245-8AA3-567635FDB251}"/>
              </a:ext>
            </a:extLst>
          </p:cNvPr>
          <p:cNvCxnSpPr>
            <a:cxnSpLocks/>
          </p:cNvCxnSpPr>
          <p:nvPr/>
        </p:nvCxnSpPr>
        <p:spPr>
          <a:xfrm>
            <a:off x="9299647" y="2666362"/>
            <a:ext cx="1813367" cy="0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33E77BE1-F721-6C4B-9735-53D7BA23B66B}"/>
              </a:ext>
            </a:extLst>
          </p:cNvPr>
          <p:cNvSpPr/>
          <p:nvPr/>
        </p:nvSpPr>
        <p:spPr>
          <a:xfrm>
            <a:off x="4380989" y="3630070"/>
            <a:ext cx="1813367" cy="173404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5556A2-04A0-F241-B707-A3ED1E555EF7}"/>
              </a:ext>
            </a:extLst>
          </p:cNvPr>
          <p:cNvSpPr/>
          <p:nvPr/>
        </p:nvSpPr>
        <p:spPr>
          <a:xfrm>
            <a:off x="4369194" y="5358327"/>
            <a:ext cx="1836737" cy="1054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108000" r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itchFamily="50" charset="0"/>
              </a:rPr>
              <a:t>INVESTMENT INSIGHTS</a:t>
            </a:r>
          </a:p>
          <a:p>
            <a:pPr lvl="0" algn="ctr">
              <a:defRPr/>
            </a:pPr>
            <a:r>
              <a:rPr lang="en-GB" sz="800" dirty="0">
                <a:solidFill>
                  <a:srgbClr val="262626"/>
                </a:solidFill>
                <a:latin typeface="Gotham Light" pitchFamily="2" charset="0"/>
              </a:rPr>
              <a:t>We split out network share, </a:t>
            </a:r>
            <a:br>
              <a:rPr lang="en-GB" sz="800" dirty="0">
                <a:solidFill>
                  <a:srgbClr val="262626"/>
                </a:solidFill>
                <a:latin typeface="Gotham Light" pitchFamily="2" charset="0"/>
              </a:rPr>
            </a:br>
            <a:r>
              <a:rPr lang="en-GB" sz="800" dirty="0">
                <a:solidFill>
                  <a:srgbClr val="262626"/>
                </a:solidFill>
                <a:latin typeface="Gotham Light" pitchFamily="2" charset="0"/>
              </a:rPr>
              <a:t>dayparts and day of week data </a:t>
            </a:r>
            <a:br>
              <a:rPr lang="en-GB" sz="800" dirty="0">
                <a:solidFill>
                  <a:srgbClr val="262626"/>
                </a:solidFill>
                <a:latin typeface="Gotham Light" pitchFamily="2" charset="0"/>
              </a:rPr>
            </a:br>
            <a:r>
              <a:rPr lang="en-GB" sz="800" dirty="0">
                <a:solidFill>
                  <a:srgbClr val="262626"/>
                </a:solidFill>
                <a:latin typeface="Gotham Light" pitchFamily="2" charset="0"/>
              </a:rPr>
              <a:t>within standard dashboards.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CDECC78-A96C-1D45-ACDF-31F16BD1EB15}"/>
              </a:ext>
            </a:extLst>
          </p:cNvPr>
          <p:cNvCxnSpPr>
            <a:cxnSpLocks/>
          </p:cNvCxnSpPr>
          <p:nvPr/>
        </p:nvCxnSpPr>
        <p:spPr>
          <a:xfrm>
            <a:off x="4392564" y="5747157"/>
            <a:ext cx="1813367" cy="0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4E0485F5-18FE-824E-8CB8-F29505836E91}"/>
              </a:ext>
            </a:extLst>
          </p:cNvPr>
          <p:cNvSpPr/>
          <p:nvPr/>
        </p:nvSpPr>
        <p:spPr>
          <a:xfrm>
            <a:off x="6829707" y="3630070"/>
            <a:ext cx="1813367" cy="173404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917C19-4968-054C-BEEF-A1F8ADB4F78D}"/>
              </a:ext>
            </a:extLst>
          </p:cNvPr>
          <p:cNvSpPr/>
          <p:nvPr/>
        </p:nvSpPr>
        <p:spPr>
          <a:xfrm>
            <a:off x="6817912" y="5358327"/>
            <a:ext cx="1836737" cy="1054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rtlCol="0" anchor="t"/>
          <a:lstStyle/>
          <a:p>
            <a:pPr lvl="0" algn="ctr">
              <a:spcAft>
                <a:spcPts val="2000"/>
              </a:spcAft>
              <a:defRPr/>
            </a:pPr>
            <a:r>
              <a:rPr lang="en-US" sz="800" b="1" spc="300" dirty="0">
                <a:solidFill>
                  <a:srgbClr val="ED1010"/>
                </a:solidFill>
                <a:latin typeface="Gotham Bold" pitchFamily="50" charset="0"/>
              </a:rPr>
              <a:t>SHARE OF SPEND</a:t>
            </a:r>
          </a:p>
          <a:p>
            <a:pPr lvl="0" algn="ctr">
              <a:defRPr/>
            </a:pPr>
            <a:r>
              <a:rPr lang="en-GB" sz="800" dirty="0">
                <a:solidFill>
                  <a:srgbClr val="262626"/>
                </a:solidFill>
                <a:latin typeface="Gotham Light" pitchFamily="2" charset="0"/>
              </a:rPr>
              <a:t>We can import group rate cards, CPM or CPT to give you a real-time view on current competitor and category market investment. 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B7362270-FCC0-3542-A0DF-761EBB442146}"/>
              </a:ext>
            </a:extLst>
          </p:cNvPr>
          <p:cNvCxnSpPr>
            <a:cxnSpLocks/>
          </p:cNvCxnSpPr>
          <p:nvPr/>
        </p:nvCxnSpPr>
        <p:spPr>
          <a:xfrm>
            <a:off x="6841282" y="5747157"/>
            <a:ext cx="1813367" cy="0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C31F321-3E83-FF49-8273-DEFD62EBF23C}"/>
              </a:ext>
            </a:extLst>
          </p:cNvPr>
          <p:cNvSpPr/>
          <p:nvPr/>
        </p:nvSpPr>
        <p:spPr>
          <a:xfrm>
            <a:off x="9278426" y="3630070"/>
            <a:ext cx="1813367" cy="1734044"/>
          </a:xfrm>
          <a:prstGeom prst="rect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BA03CAA-0AB0-E549-9E8F-72BDF501D49E}"/>
              </a:ext>
            </a:extLst>
          </p:cNvPr>
          <p:cNvSpPr/>
          <p:nvPr/>
        </p:nvSpPr>
        <p:spPr>
          <a:xfrm>
            <a:off x="9266631" y="5358327"/>
            <a:ext cx="1836737" cy="10549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108000" rIns="36000" rtlCol="0" anchor="t"/>
          <a:lstStyle/>
          <a:p>
            <a:pPr lvl="0" algn="ctr">
              <a:spcAft>
                <a:spcPts val="2000"/>
              </a:spcAft>
              <a:defRPr/>
            </a:pPr>
            <a:r>
              <a:rPr lang="en-US" sz="800" b="1" spc="300" dirty="0">
                <a:solidFill>
                  <a:srgbClr val="ED1010"/>
                </a:solidFill>
                <a:latin typeface="Gotham Bold" pitchFamily="50" charset="0"/>
              </a:rPr>
              <a:t>SHARE OF VOICE</a:t>
            </a:r>
          </a:p>
          <a:p>
            <a:pPr lvl="0" algn="ctr">
              <a:defRPr/>
            </a:pPr>
            <a:r>
              <a:rPr lang="en-GB" sz="800" dirty="0">
                <a:solidFill>
                  <a:srgbClr val="262626"/>
                </a:solidFill>
                <a:latin typeface="Gotham Light" pitchFamily="2" charset="0"/>
              </a:rPr>
              <a:t>Should you really spend the same amount when no competitors are active as when they all are?  Real-time SOV gives you the power.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D273BC9-C0C4-2545-8E02-4257AEE9FD9E}"/>
              </a:ext>
            </a:extLst>
          </p:cNvPr>
          <p:cNvCxnSpPr>
            <a:cxnSpLocks/>
          </p:cNvCxnSpPr>
          <p:nvPr/>
        </p:nvCxnSpPr>
        <p:spPr>
          <a:xfrm>
            <a:off x="9290001" y="5747157"/>
            <a:ext cx="1813367" cy="0"/>
          </a:xfrm>
          <a:prstGeom prst="lin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7CA804CF-2E5F-794C-8DAD-6C53A6D54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11" y="867768"/>
            <a:ext cx="1481902" cy="133083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2C44C61D-EA8E-6845-9A9B-4A02EB9D1F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7633" y="802276"/>
            <a:ext cx="1654244" cy="1228042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8AE9BBC-7915-0842-BA32-C7F1357B5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990" y="3843692"/>
            <a:ext cx="1607365" cy="130680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ED142F5-19CB-BF4B-A175-4FADA96C0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934" y="3923586"/>
            <a:ext cx="1612913" cy="1147013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40B3D642-1C12-8D4E-A101-33ECEB8D7F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3343" y="3905456"/>
            <a:ext cx="1423532" cy="118327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95B8A79-93A8-AE45-86D2-69EA3C1DF62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42713" y="1138155"/>
            <a:ext cx="1606647" cy="556284"/>
          </a:xfrm>
          <a:prstGeom prst="rect">
            <a:avLst/>
          </a:prstGeom>
        </p:spPr>
      </p:pic>
      <p:grpSp>
        <p:nvGrpSpPr>
          <p:cNvPr id="46" name="Details Icon">
            <a:extLst>
              <a:ext uri="{FF2B5EF4-FFF2-40B4-BE49-F238E27FC236}">
                <a16:creationId xmlns:a16="http://schemas.microsoft.com/office/drawing/2014/main" id="{F2944431-C6F9-3C46-9801-0E31CFB8B106}"/>
              </a:ext>
            </a:extLst>
          </p:cNvPr>
          <p:cNvGrpSpPr/>
          <p:nvPr/>
        </p:nvGrpSpPr>
        <p:grpSpPr>
          <a:xfrm>
            <a:off x="11381066" y="235370"/>
            <a:ext cx="576000" cy="576000"/>
            <a:chOff x="11273490" y="248817"/>
            <a:chExt cx="576000" cy="576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AEF8DE-A46A-194F-9C6A-27728B71C5C0}"/>
                </a:ext>
              </a:extLst>
            </p:cNvPr>
            <p:cNvSpPr/>
            <p:nvPr/>
          </p:nvSpPr>
          <p:spPr>
            <a:xfrm>
              <a:off x="11273490" y="248817"/>
              <a:ext cx="576000" cy="576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DB509BF-857A-3748-922C-90E944861141}"/>
                </a:ext>
              </a:extLst>
            </p:cNvPr>
            <p:cNvSpPr/>
            <p:nvPr/>
          </p:nvSpPr>
          <p:spPr>
            <a:xfrm>
              <a:off x="11311524" y="286850"/>
              <a:ext cx="499934" cy="49993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56F3F3C-A887-9546-A27D-1E91FC0B7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8100" y="432805"/>
              <a:ext cx="206780" cy="20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8028427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64482-F0E1-C84A-90D4-C39734F0310A}"/>
              </a:ext>
            </a:extLst>
          </p:cNvPr>
          <p:cNvSpPr/>
          <p:nvPr/>
        </p:nvSpPr>
        <p:spPr>
          <a:xfrm>
            <a:off x="4259263" y="1137920"/>
            <a:ext cx="4278312" cy="4582160"/>
          </a:xfrm>
          <a:prstGeom prst="rect">
            <a:avLst/>
          </a:prstGeom>
          <a:ln>
            <a:noFill/>
          </a:ln>
          <a:effectLst>
            <a:outerShdw dist="127000" dir="13500000" algn="br" rotWithShape="0">
              <a:schemeClr val="accent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Placeholder 7">
            <a:extLst>
              <a:ext uri="{FF2B5EF4-FFF2-40B4-BE49-F238E27FC236}">
                <a16:creationId xmlns:a16="http://schemas.microsoft.com/office/drawing/2014/main" id="{928D5594-6636-1047-9FD6-7331654B961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28487" y="549275"/>
            <a:ext cx="6063513" cy="5743949"/>
          </a:xfrm>
          <a:prstGeom prst="rect">
            <a:avLst/>
          </a:prstGeom>
          <a:noFill/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BC19D7-E326-5740-8C10-20044050D669}"/>
              </a:ext>
            </a:extLst>
          </p:cNvPr>
          <p:cNvCxnSpPr>
            <a:cxnSpLocks/>
          </p:cNvCxnSpPr>
          <p:nvPr/>
        </p:nvCxnSpPr>
        <p:spPr>
          <a:xfrm>
            <a:off x="600556" y="1406065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3">
            <a:extLst>
              <a:ext uri="{FF2B5EF4-FFF2-40B4-BE49-F238E27FC236}">
                <a16:creationId xmlns:a16="http://schemas.microsoft.com/office/drawing/2014/main" id="{C5C1B538-4A69-9940-9767-9E00111E19DE}"/>
              </a:ext>
            </a:extLst>
          </p:cNvPr>
          <p:cNvSpPr txBox="1">
            <a:spLocks/>
          </p:cNvSpPr>
          <p:nvPr/>
        </p:nvSpPr>
        <p:spPr>
          <a:xfrm>
            <a:off x="604838" y="1698375"/>
            <a:ext cx="2971588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REAL-TIME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TRACKING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14F9A97-03B9-8140-A625-D2D7E2219BC2}"/>
              </a:ext>
            </a:extLst>
          </p:cNvPr>
          <p:cNvSpPr txBox="1">
            <a:spLocks/>
          </p:cNvSpPr>
          <p:nvPr/>
        </p:nvSpPr>
        <p:spPr>
          <a:xfrm>
            <a:off x="592433" y="2852737"/>
            <a:ext cx="3062239" cy="2867026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Media optimisation,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itchFamily="50" charset="0"/>
              </a:rPr>
              <a:t>post analyse,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measure and manage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 your TV media in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ld" pitchFamily="50" charset="0"/>
              </a:rPr>
              <a:t>real time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and in more detail than ever before.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400" dirty="0">
              <a:solidFill>
                <a:srgbClr val="262626"/>
              </a:solidFill>
              <a:latin typeface="Gotham Light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Track Network Sponsorship delivery or retail co-op brand </a:t>
            </a:r>
            <a:br>
              <a:rPr lang="en-GB" sz="1400" dirty="0">
                <a:solidFill>
                  <a:srgbClr val="262626"/>
                </a:solidFill>
                <a:latin typeface="Gotham Light" pitchFamily="2" charset="0"/>
              </a:rPr>
            </a:b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and product appearance.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Identify new opportunities </a:t>
            </a:r>
            <a:br>
              <a:rPr lang="en-GB" sz="1400" dirty="0">
                <a:solidFill>
                  <a:srgbClr val="262626"/>
                </a:solidFill>
                <a:latin typeface="Gotham Light" pitchFamily="2" charset="0"/>
              </a:rPr>
            </a:b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for gaining efficiencies </a:t>
            </a:r>
            <a:br>
              <a:rPr lang="en-GB" sz="1400" dirty="0">
                <a:solidFill>
                  <a:srgbClr val="262626"/>
                </a:solidFill>
                <a:latin typeface="Gotham Light" pitchFamily="2" charset="0"/>
              </a:rPr>
            </a:b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and effectiveness.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grpSp>
        <p:nvGrpSpPr>
          <p:cNvPr id="12" name="Details Icon">
            <a:extLst>
              <a:ext uri="{FF2B5EF4-FFF2-40B4-BE49-F238E27FC236}">
                <a16:creationId xmlns:a16="http://schemas.microsoft.com/office/drawing/2014/main" id="{B9A8540E-C8DA-F345-AEE3-9218B71ABEDA}"/>
              </a:ext>
            </a:extLst>
          </p:cNvPr>
          <p:cNvGrpSpPr/>
          <p:nvPr/>
        </p:nvGrpSpPr>
        <p:grpSpPr>
          <a:xfrm>
            <a:off x="11381066" y="235370"/>
            <a:ext cx="576000" cy="576000"/>
            <a:chOff x="11273490" y="248817"/>
            <a:chExt cx="576000" cy="5760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136C7CF-D5BF-E74D-A7CC-E374BB86B08E}"/>
                </a:ext>
              </a:extLst>
            </p:cNvPr>
            <p:cNvSpPr/>
            <p:nvPr/>
          </p:nvSpPr>
          <p:spPr>
            <a:xfrm>
              <a:off x="11273490" y="248817"/>
              <a:ext cx="576000" cy="576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9891C68-9FF0-1D46-9831-819B8DE7DE9B}"/>
                </a:ext>
              </a:extLst>
            </p:cNvPr>
            <p:cNvSpPr/>
            <p:nvPr/>
          </p:nvSpPr>
          <p:spPr>
            <a:xfrm>
              <a:off x="11311524" y="286850"/>
              <a:ext cx="499934" cy="49993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949369D-2ADD-1548-8DED-06D4CAFDF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8100" y="432805"/>
              <a:ext cx="206780" cy="20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1253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D286BEB-3FCF-5741-AD90-8BC21F01C7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bg2">
                <a:lumMod val="1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6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3144CD-2BC8-8B41-98B8-D9E174D48295}"/>
              </a:ext>
            </a:extLst>
          </p:cNvPr>
          <p:cNvCxnSpPr>
            <a:cxnSpLocks/>
          </p:cNvCxnSpPr>
          <p:nvPr/>
        </p:nvCxnSpPr>
        <p:spPr>
          <a:xfrm>
            <a:off x="587375" y="583159"/>
            <a:ext cx="63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9DFF5F0B-ED44-F84F-93A3-2847147B4B9A}"/>
              </a:ext>
            </a:extLst>
          </p:cNvPr>
          <p:cNvSpPr txBox="1">
            <a:spLocks/>
          </p:cNvSpPr>
          <p:nvPr/>
        </p:nvSpPr>
        <p:spPr>
          <a:xfrm>
            <a:off x="587375" y="878422"/>
            <a:ext cx="3727422" cy="417944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REAL-TIME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TRACKING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375C7D-AEC4-3141-AF8B-E4590D6C81D9}"/>
              </a:ext>
            </a:extLst>
          </p:cNvPr>
          <p:cNvCxnSpPr>
            <a:cxnSpLocks/>
          </p:cNvCxnSpPr>
          <p:nvPr/>
        </p:nvCxnSpPr>
        <p:spPr>
          <a:xfrm flipH="1">
            <a:off x="6134034" y="2171790"/>
            <a:ext cx="1364046" cy="1356874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AF1C70-8390-FA46-91E2-9E1F5AB329F4}"/>
              </a:ext>
            </a:extLst>
          </p:cNvPr>
          <p:cNvGrpSpPr/>
          <p:nvPr/>
        </p:nvGrpSpPr>
        <p:grpSpPr>
          <a:xfrm>
            <a:off x="7907536" y="1397597"/>
            <a:ext cx="3265093" cy="2330920"/>
            <a:chOff x="7907536" y="1397597"/>
            <a:chExt cx="3265093" cy="23309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0DE73F-0D40-5142-A1F9-0000ECCA1F7D}"/>
                </a:ext>
              </a:extLst>
            </p:cNvPr>
            <p:cNvSpPr/>
            <p:nvPr/>
          </p:nvSpPr>
          <p:spPr>
            <a:xfrm>
              <a:off x="7907536" y="1397597"/>
              <a:ext cx="3265093" cy="178510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POST ANALYSE AND MONITOR MEDIA QUALITY IN REAL TIME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Spots with adjacent competitors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Advert breaks with competitors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Position in break/program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Post analyse TV in the moment.  </a:t>
              </a:r>
              <a:b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No delay for data and have copies of </a:t>
              </a:r>
              <a:b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EVERY competitors ad on hand in real-time 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FCE63C4-5967-5644-840B-0C364586A1FB}"/>
                </a:ext>
              </a:extLst>
            </p:cNvPr>
            <p:cNvSpPr/>
            <p:nvPr/>
          </p:nvSpPr>
          <p:spPr>
            <a:xfrm>
              <a:off x="7907536" y="3368517"/>
              <a:ext cx="3060000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BE AWARE AND NEGOTIATE </a:t>
              </a:r>
              <a:b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</a:b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WITH A STRONGER HAND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F031CF-52FA-9844-BF47-CFD20FE921F2}"/>
                </a:ext>
              </a:extLst>
            </p:cNvPr>
            <p:cNvCxnSpPr>
              <a:cxnSpLocks/>
            </p:cNvCxnSpPr>
            <p:nvPr/>
          </p:nvCxnSpPr>
          <p:spPr>
            <a:xfrm>
              <a:off x="7907536" y="1950999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75BA52A-CE6F-9F40-AD12-C330D7BF7788}"/>
              </a:ext>
            </a:extLst>
          </p:cNvPr>
          <p:cNvGrpSpPr/>
          <p:nvPr/>
        </p:nvGrpSpPr>
        <p:grpSpPr>
          <a:xfrm>
            <a:off x="3741441" y="1981082"/>
            <a:ext cx="4709117" cy="3202247"/>
            <a:chOff x="3741441" y="1770770"/>
            <a:chExt cx="4709117" cy="3202247"/>
          </a:xfrm>
        </p:grpSpPr>
        <p:sp>
          <p:nvSpPr>
            <p:cNvPr id="56" name="White Circle">
              <a:extLst>
                <a:ext uri="{FF2B5EF4-FFF2-40B4-BE49-F238E27FC236}">
                  <a16:creationId xmlns:a16="http://schemas.microsoft.com/office/drawing/2014/main" id="{E388398C-C698-DE4D-8DD9-45E23ED423F2}"/>
                </a:ext>
              </a:extLst>
            </p:cNvPr>
            <p:cNvSpPr/>
            <p:nvPr/>
          </p:nvSpPr>
          <p:spPr>
            <a:xfrm>
              <a:off x="4807918" y="2070217"/>
              <a:ext cx="2580468" cy="258046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55" name="Chart">
              <a:extLst>
                <a:ext uri="{FF2B5EF4-FFF2-40B4-BE49-F238E27FC236}">
                  <a16:creationId xmlns:a16="http://schemas.microsoft.com/office/drawing/2014/main" id="{5CD9E1AA-C9E6-9B4A-A9BB-9B26885D9F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42830375"/>
                </p:ext>
              </p:extLst>
            </p:nvPr>
          </p:nvGraphicFramePr>
          <p:xfrm>
            <a:off x="3741441" y="1770770"/>
            <a:ext cx="4709117" cy="3202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grpSp>
        <p:nvGrpSpPr>
          <p:cNvPr id="18" name="Details Icon">
            <a:extLst>
              <a:ext uri="{FF2B5EF4-FFF2-40B4-BE49-F238E27FC236}">
                <a16:creationId xmlns:a16="http://schemas.microsoft.com/office/drawing/2014/main" id="{03A48C97-3AEF-4947-95D3-4E3BE62E32D3}"/>
              </a:ext>
            </a:extLst>
          </p:cNvPr>
          <p:cNvGrpSpPr/>
          <p:nvPr/>
        </p:nvGrpSpPr>
        <p:grpSpPr>
          <a:xfrm>
            <a:off x="11381066" y="235370"/>
            <a:ext cx="576000" cy="576000"/>
            <a:chOff x="11273490" y="248817"/>
            <a:chExt cx="576000" cy="57600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64F8A69-92FE-7C47-925A-E84338E53335}"/>
                </a:ext>
              </a:extLst>
            </p:cNvPr>
            <p:cNvSpPr/>
            <p:nvPr/>
          </p:nvSpPr>
          <p:spPr>
            <a:xfrm>
              <a:off x="11273490" y="248817"/>
              <a:ext cx="576000" cy="576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4F1F534-908D-3846-B808-86DE9FA73CF0}"/>
                </a:ext>
              </a:extLst>
            </p:cNvPr>
            <p:cNvSpPr/>
            <p:nvPr/>
          </p:nvSpPr>
          <p:spPr>
            <a:xfrm>
              <a:off x="11311524" y="286850"/>
              <a:ext cx="499934" cy="49993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D7EC781-1F0C-5242-B0C0-FA930E94C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8100" y="432805"/>
              <a:ext cx="206780" cy="208025"/>
            </a:xfrm>
            <a:prstGeom prst="rect">
              <a:avLst/>
            </a:prstGeom>
          </p:spPr>
        </p:pic>
      </p:grpSp>
      <p:sp>
        <p:nvSpPr>
          <p:cNvPr id="24" name="Image">
            <a:extLst>
              <a:ext uri="{FF2B5EF4-FFF2-40B4-BE49-F238E27FC236}">
                <a16:creationId xmlns:a16="http://schemas.microsoft.com/office/drawing/2014/main" id="{1745B1CD-AA91-4C45-8208-79D90CEA9A80}"/>
              </a:ext>
            </a:extLst>
          </p:cNvPr>
          <p:cNvSpPr>
            <a:spLocks noChangeAspect="1"/>
          </p:cNvSpPr>
          <p:nvPr/>
        </p:nvSpPr>
        <p:spPr>
          <a:xfrm>
            <a:off x="5000152" y="2472763"/>
            <a:ext cx="2196000" cy="2196000"/>
          </a:xfrm>
          <a:prstGeom prst="ellipse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137428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D286BEB-3FCF-5741-AD90-8BC21F01C7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bg2">
                <a:lumMod val="1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6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3144CD-2BC8-8B41-98B8-D9E174D48295}"/>
              </a:ext>
            </a:extLst>
          </p:cNvPr>
          <p:cNvCxnSpPr>
            <a:cxnSpLocks/>
          </p:cNvCxnSpPr>
          <p:nvPr/>
        </p:nvCxnSpPr>
        <p:spPr>
          <a:xfrm>
            <a:off x="587375" y="583159"/>
            <a:ext cx="63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9DFF5F0B-ED44-F84F-93A3-2847147B4B9A}"/>
              </a:ext>
            </a:extLst>
          </p:cNvPr>
          <p:cNvSpPr txBox="1">
            <a:spLocks/>
          </p:cNvSpPr>
          <p:nvPr/>
        </p:nvSpPr>
        <p:spPr>
          <a:xfrm>
            <a:off x="587375" y="878422"/>
            <a:ext cx="3727422" cy="417944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REAL-TIME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TRACKING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375C7D-AEC4-3141-AF8B-E4590D6C81D9}"/>
              </a:ext>
            </a:extLst>
          </p:cNvPr>
          <p:cNvCxnSpPr>
            <a:cxnSpLocks/>
          </p:cNvCxnSpPr>
          <p:nvPr/>
        </p:nvCxnSpPr>
        <p:spPr>
          <a:xfrm flipH="1">
            <a:off x="6134034" y="2171790"/>
            <a:ext cx="1364046" cy="1356874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E491D-09BD-0A40-9B27-DD0220A179EA}"/>
              </a:ext>
            </a:extLst>
          </p:cNvPr>
          <p:cNvCxnSpPr>
            <a:cxnSpLocks/>
          </p:cNvCxnSpPr>
          <p:nvPr/>
        </p:nvCxnSpPr>
        <p:spPr>
          <a:xfrm flipH="1" flipV="1">
            <a:off x="6134034" y="3604732"/>
            <a:ext cx="1363666" cy="1374422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AF1C70-8390-FA46-91E2-9E1F5AB329F4}"/>
              </a:ext>
            </a:extLst>
          </p:cNvPr>
          <p:cNvGrpSpPr/>
          <p:nvPr/>
        </p:nvGrpSpPr>
        <p:grpSpPr>
          <a:xfrm>
            <a:off x="7907536" y="1397597"/>
            <a:ext cx="3265093" cy="2330920"/>
            <a:chOff x="7907536" y="1397597"/>
            <a:chExt cx="3265093" cy="23309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0DE73F-0D40-5142-A1F9-0000ECCA1F7D}"/>
                </a:ext>
              </a:extLst>
            </p:cNvPr>
            <p:cNvSpPr/>
            <p:nvPr/>
          </p:nvSpPr>
          <p:spPr>
            <a:xfrm>
              <a:off x="7907536" y="1397597"/>
              <a:ext cx="3265093" cy="178510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POST ANALYSE AND MONITOR MEDIA QUALITY IN REAL TIME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Spots with adjacent competitors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Advert breaks with competitors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Position in break/program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Post analyse TV in the moment.  </a:t>
              </a:r>
              <a:b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No delay for data and have copies of </a:t>
              </a:r>
              <a:b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EVERY competitors ad on hand in real-time 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FCE63C4-5967-5644-840B-0C364586A1FB}"/>
                </a:ext>
              </a:extLst>
            </p:cNvPr>
            <p:cNvSpPr/>
            <p:nvPr/>
          </p:nvSpPr>
          <p:spPr>
            <a:xfrm>
              <a:off x="7907536" y="3368517"/>
              <a:ext cx="3060000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BE AWARE AND NEGOTIATE </a:t>
              </a:r>
              <a:b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</a:b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WITH A STRONGER HAND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F031CF-52FA-9844-BF47-CFD20FE921F2}"/>
                </a:ext>
              </a:extLst>
            </p:cNvPr>
            <p:cNvCxnSpPr>
              <a:cxnSpLocks/>
            </p:cNvCxnSpPr>
            <p:nvPr/>
          </p:nvCxnSpPr>
          <p:spPr>
            <a:xfrm>
              <a:off x="7907536" y="1950999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EBCAAA-CCAD-BD40-957B-3CA8A19AC636}"/>
              </a:ext>
            </a:extLst>
          </p:cNvPr>
          <p:cNvGrpSpPr/>
          <p:nvPr/>
        </p:nvGrpSpPr>
        <p:grpSpPr>
          <a:xfrm>
            <a:off x="7909038" y="4621577"/>
            <a:ext cx="3265093" cy="1648165"/>
            <a:chOff x="7909038" y="4411265"/>
            <a:chExt cx="3265093" cy="164816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95AF42-5534-DA43-B5FF-AD65236177CC}"/>
                </a:ext>
              </a:extLst>
            </p:cNvPr>
            <p:cNvSpPr/>
            <p:nvPr/>
          </p:nvSpPr>
          <p:spPr>
            <a:xfrm>
              <a:off x="7909038" y="4411265"/>
              <a:ext cx="3265093" cy="1107996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MONITOR SPONSORSHIPS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Monitor in-program mentions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Ensure value delivery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Police competitor lock-outs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78892336-EFB3-2644-94B3-D7335C0CB837}"/>
                </a:ext>
              </a:extLst>
            </p:cNvPr>
            <p:cNvSpPr/>
            <p:nvPr/>
          </p:nvSpPr>
          <p:spPr>
            <a:xfrm>
              <a:off x="7909038" y="5699430"/>
              <a:ext cx="3060000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ENSURE MAXIMUM RETURN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B6D5C4-660B-7C4E-B92B-1D5769964F5E}"/>
                </a:ext>
              </a:extLst>
            </p:cNvPr>
            <p:cNvCxnSpPr>
              <a:cxnSpLocks/>
            </p:cNvCxnSpPr>
            <p:nvPr/>
          </p:nvCxnSpPr>
          <p:spPr>
            <a:xfrm>
              <a:off x="7909038" y="4787046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75BA52A-CE6F-9F40-AD12-C330D7BF7788}"/>
              </a:ext>
            </a:extLst>
          </p:cNvPr>
          <p:cNvGrpSpPr/>
          <p:nvPr/>
        </p:nvGrpSpPr>
        <p:grpSpPr>
          <a:xfrm>
            <a:off x="3741441" y="1981082"/>
            <a:ext cx="4709117" cy="3202247"/>
            <a:chOff x="3741441" y="1770770"/>
            <a:chExt cx="4709117" cy="3202247"/>
          </a:xfrm>
        </p:grpSpPr>
        <p:sp>
          <p:nvSpPr>
            <p:cNvPr id="56" name="White Circle">
              <a:extLst>
                <a:ext uri="{FF2B5EF4-FFF2-40B4-BE49-F238E27FC236}">
                  <a16:creationId xmlns:a16="http://schemas.microsoft.com/office/drawing/2014/main" id="{E388398C-C698-DE4D-8DD9-45E23ED423F2}"/>
                </a:ext>
              </a:extLst>
            </p:cNvPr>
            <p:cNvSpPr/>
            <p:nvPr/>
          </p:nvSpPr>
          <p:spPr>
            <a:xfrm>
              <a:off x="4807918" y="2070217"/>
              <a:ext cx="2580468" cy="258046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55" name="Chart">
              <a:extLst>
                <a:ext uri="{FF2B5EF4-FFF2-40B4-BE49-F238E27FC236}">
                  <a16:creationId xmlns:a16="http://schemas.microsoft.com/office/drawing/2014/main" id="{5CD9E1AA-C9E6-9B4A-A9BB-9B26885D9F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9343193"/>
                </p:ext>
              </p:extLst>
            </p:nvPr>
          </p:nvGraphicFramePr>
          <p:xfrm>
            <a:off x="3741441" y="1770770"/>
            <a:ext cx="4709117" cy="3202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1" name="Image">
              <a:extLst>
                <a:ext uri="{FF2B5EF4-FFF2-40B4-BE49-F238E27FC236}">
                  <a16:creationId xmlns:a16="http://schemas.microsoft.com/office/drawing/2014/main" id="{E363B0B8-956C-8442-9B78-032A9E7DF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0152" y="2262451"/>
              <a:ext cx="2196000" cy="2196000"/>
            </a:xfrm>
            <a:prstGeom prst="ellipse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Details Icon">
            <a:extLst>
              <a:ext uri="{FF2B5EF4-FFF2-40B4-BE49-F238E27FC236}">
                <a16:creationId xmlns:a16="http://schemas.microsoft.com/office/drawing/2014/main" id="{BB590058-E8D4-3843-8FD3-19861D9CBB83}"/>
              </a:ext>
            </a:extLst>
          </p:cNvPr>
          <p:cNvGrpSpPr/>
          <p:nvPr/>
        </p:nvGrpSpPr>
        <p:grpSpPr>
          <a:xfrm>
            <a:off x="11381066" y="235370"/>
            <a:ext cx="576000" cy="576000"/>
            <a:chOff x="11273490" y="248817"/>
            <a:chExt cx="576000" cy="5760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AB7C394-F81E-6444-A749-C752AD7CF626}"/>
                </a:ext>
              </a:extLst>
            </p:cNvPr>
            <p:cNvSpPr/>
            <p:nvPr/>
          </p:nvSpPr>
          <p:spPr>
            <a:xfrm>
              <a:off x="11273490" y="248817"/>
              <a:ext cx="576000" cy="576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3E00FD2-424A-AD4B-A50D-55E8910B1502}"/>
                </a:ext>
              </a:extLst>
            </p:cNvPr>
            <p:cNvSpPr/>
            <p:nvPr/>
          </p:nvSpPr>
          <p:spPr>
            <a:xfrm>
              <a:off x="11311524" y="286850"/>
              <a:ext cx="499934" cy="49993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31BF4C1-B8BA-4341-B5DC-F034493C8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8100" y="432805"/>
              <a:ext cx="206780" cy="20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7238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D286BEB-3FCF-5741-AD90-8BC21F01C7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bg2">
                <a:lumMod val="1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6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3144CD-2BC8-8B41-98B8-D9E174D48295}"/>
              </a:ext>
            </a:extLst>
          </p:cNvPr>
          <p:cNvCxnSpPr>
            <a:cxnSpLocks/>
          </p:cNvCxnSpPr>
          <p:nvPr/>
        </p:nvCxnSpPr>
        <p:spPr>
          <a:xfrm>
            <a:off x="587375" y="583159"/>
            <a:ext cx="63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9DFF5F0B-ED44-F84F-93A3-2847147B4B9A}"/>
              </a:ext>
            </a:extLst>
          </p:cNvPr>
          <p:cNvSpPr txBox="1">
            <a:spLocks/>
          </p:cNvSpPr>
          <p:nvPr/>
        </p:nvSpPr>
        <p:spPr>
          <a:xfrm>
            <a:off x="587375" y="878422"/>
            <a:ext cx="3727422" cy="417944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REAL-TIME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TRACKING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4014B5-500D-BA4F-9BD8-A5D8C24514BD}"/>
              </a:ext>
            </a:extLst>
          </p:cNvPr>
          <p:cNvCxnSpPr>
            <a:cxnSpLocks/>
          </p:cNvCxnSpPr>
          <p:nvPr/>
        </p:nvCxnSpPr>
        <p:spPr>
          <a:xfrm flipH="1">
            <a:off x="4683034" y="3604732"/>
            <a:ext cx="1374932" cy="1373523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375C7D-AEC4-3141-AF8B-E4590D6C81D9}"/>
              </a:ext>
            </a:extLst>
          </p:cNvPr>
          <p:cNvCxnSpPr>
            <a:cxnSpLocks/>
          </p:cNvCxnSpPr>
          <p:nvPr/>
        </p:nvCxnSpPr>
        <p:spPr>
          <a:xfrm flipH="1">
            <a:off x="6134034" y="2171790"/>
            <a:ext cx="1364046" cy="1356874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E491D-09BD-0A40-9B27-DD0220A179EA}"/>
              </a:ext>
            </a:extLst>
          </p:cNvPr>
          <p:cNvCxnSpPr>
            <a:cxnSpLocks/>
          </p:cNvCxnSpPr>
          <p:nvPr/>
        </p:nvCxnSpPr>
        <p:spPr>
          <a:xfrm flipH="1" flipV="1">
            <a:off x="6134034" y="3604732"/>
            <a:ext cx="1363666" cy="1374422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AF1C70-8390-FA46-91E2-9E1F5AB329F4}"/>
              </a:ext>
            </a:extLst>
          </p:cNvPr>
          <p:cNvGrpSpPr/>
          <p:nvPr/>
        </p:nvGrpSpPr>
        <p:grpSpPr>
          <a:xfrm>
            <a:off x="7907536" y="1397597"/>
            <a:ext cx="3265093" cy="2330920"/>
            <a:chOff x="7907536" y="1397597"/>
            <a:chExt cx="3265093" cy="23309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0DE73F-0D40-5142-A1F9-0000ECCA1F7D}"/>
                </a:ext>
              </a:extLst>
            </p:cNvPr>
            <p:cNvSpPr/>
            <p:nvPr/>
          </p:nvSpPr>
          <p:spPr>
            <a:xfrm>
              <a:off x="7907536" y="1397597"/>
              <a:ext cx="3265093" cy="178510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POST ANALYSE AND MONITOR MEDIA QUALITY IN REAL TIME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Spots with adjacent competitors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Advert breaks with competitors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Position in break/program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Post analyse TV in the moment.  </a:t>
              </a:r>
              <a:b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No delay for data and have copies of </a:t>
              </a:r>
              <a:b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EVERY competitors ad on hand in real-time 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FCE63C4-5967-5644-840B-0C364586A1FB}"/>
                </a:ext>
              </a:extLst>
            </p:cNvPr>
            <p:cNvSpPr/>
            <p:nvPr/>
          </p:nvSpPr>
          <p:spPr>
            <a:xfrm>
              <a:off x="7907536" y="3368517"/>
              <a:ext cx="3060000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BE AWARE AND NEGOTIATE </a:t>
              </a:r>
              <a:b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</a:b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WITH A STRONGER HAND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F031CF-52FA-9844-BF47-CFD20FE921F2}"/>
                </a:ext>
              </a:extLst>
            </p:cNvPr>
            <p:cNvCxnSpPr>
              <a:cxnSpLocks/>
            </p:cNvCxnSpPr>
            <p:nvPr/>
          </p:nvCxnSpPr>
          <p:spPr>
            <a:xfrm>
              <a:off x="7907536" y="1950999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EBCAAA-CCAD-BD40-957B-3CA8A19AC636}"/>
              </a:ext>
            </a:extLst>
          </p:cNvPr>
          <p:cNvGrpSpPr/>
          <p:nvPr/>
        </p:nvGrpSpPr>
        <p:grpSpPr>
          <a:xfrm>
            <a:off x="7909038" y="4621577"/>
            <a:ext cx="3265093" cy="1648165"/>
            <a:chOff x="7909038" y="4411265"/>
            <a:chExt cx="3265093" cy="164816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95AF42-5534-DA43-B5FF-AD65236177CC}"/>
                </a:ext>
              </a:extLst>
            </p:cNvPr>
            <p:cNvSpPr/>
            <p:nvPr/>
          </p:nvSpPr>
          <p:spPr>
            <a:xfrm>
              <a:off x="7909038" y="4411265"/>
              <a:ext cx="3265093" cy="1107996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MONITOR SPONSORSHIPS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Monitor in-program mentions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Ensure value delivery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Police competitor lock-outs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78892336-EFB3-2644-94B3-D7335C0CB837}"/>
                </a:ext>
              </a:extLst>
            </p:cNvPr>
            <p:cNvSpPr/>
            <p:nvPr/>
          </p:nvSpPr>
          <p:spPr>
            <a:xfrm>
              <a:off x="7909038" y="5699430"/>
              <a:ext cx="3060000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ENSURE MAXIMUM RETURN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B6D5C4-660B-7C4E-B92B-1D5769964F5E}"/>
                </a:ext>
              </a:extLst>
            </p:cNvPr>
            <p:cNvCxnSpPr>
              <a:cxnSpLocks/>
            </p:cNvCxnSpPr>
            <p:nvPr/>
          </p:nvCxnSpPr>
          <p:spPr>
            <a:xfrm>
              <a:off x="7909038" y="4787046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616C7AC-F2F9-6E4E-9A6F-40CEACB52A15}"/>
              </a:ext>
            </a:extLst>
          </p:cNvPr>
          <p:cNvGrpSpPr/>
          <p:nvPr/>
        </p:nvGrpSpPr>
        <p:grpSpPr>
          <a:xfrm>
            <a:off x="697425" y="4614123"/>
            <a:ext cx="3582869" cy="1489232"/>
            <a:chOff x="697425" y="4403811"/>
            <a:chExt cx="3582869" cy="14892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70BBA-26E2-964E-B47D-24CC40510FBA}"/>
                </a:ext>
              </a:extLst>
            </p:cNvPr>
            <p:cNvSpPr/>
            <p:nvPr/>
          </p:nvSpPr>
          <p:spPr>
            <a:xfrm>
              <a:off x="697425" y="4403811"/>
              <a:ext cx="3564581" cy="938719"/>
            </a:xfrm>
            <a:prstGeom prst="rect">
              <a:avLst/>
            </a:prstGeom>
          </p:spPr>
          <p:txBody>
            <a:bodyPr wrap="square" lIns="144000" r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MONITOR LOGO LICENSING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Understand the value your brand partners are receiving from your credibility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B8E79B23-D35B-9F47-B8E0-B522E07C071F}"/>
                </a:ext>
              </a:extLst>
            </p:cNvPr>
            <p:cNvSpPr/>
            <p:nvPr/>
          </p:nvSpPr>
          <p:spPr>
            <a:xfrm>
              <a:off x="1220294" y="5533043"/>
              <a:ext cx="3060000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NEGOTIATE WITH A STRONGER HAND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71A543-0B8E-E145-B14D-703BFAA4BE42}"/>
                </a:ext>
              </a:extLst>
            </p:cNvPr>
            <p:cNvCxnSpPr>
              <a:cxnSpLocks/>
            </p:cNvCxnSpPr>
            <p:nvPr/>
          </p:nvCxnSpPr>
          <p:spPr>
            <a:xfrm>
              <a:off x="3836673" y="4793016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75BA52A-CE6F-9F40-AD12-C330D7BF7788}"/>
              </a:ext>
            </a:extLst>
          </p:cNvPr>
          <p:cNvGrpSpPr/>
          <p:nvPr/>
        </p:nvGrpSpPr>
        <p:grpSpPr>
          <a:xfrm>
            <a:off x="3741441" y="1981082"/>
            <a:ext cx="4709117" cy="3202247"/>
            <a:chOff x="3741441" y="1770770"/>
            <a:chExt cx="4709117" cy="3202247"/>
          </a:xfrm>
        </p:grpSpPr>
        <p:sp>
          <p:nvSpPr>
            <p:cNvPr id="56" name="White Circle">
              <a:extLst>
                <a:ext uri="{FF2B5EF4-FFF2-40B4-BE49-F238E27FC236}">
                  <a16:creationId xmlns:a16="http://schemas.microsoft.com/office/drawing/2014/main" id="{E388398C-C698-DE4D-8DD9-45E23ED423F2}"/>
                </a:ext>
              </a:extLst>
            </p:cNvPr>
            <p:cNvSpPr/>
            <p:nvPr/>
          </p:nvSpPr>
          <p:spPr>
            <a:xfrm>
              <a:off x="4807918" y="2070217"/>
              <a:ext cx="2580468" cy="258046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55" name="Chart">
              <a:extLst>
                <a:ext uri="{FF2B5EF4-FFF2-40B4-BE49-F238E27FC236}">
                  <a16:creationId xmlns:a16="http://schemas.microsoft.com/office/drawing/2014/main" id="{5CD9E1AA-C9E6-9B4A-A9BB-9B26885D9F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45983096"/>
                </p:ext>
              </p:extLst>
            </p:nvPr>
          </p:nvGraphicFramePr>
          <p:xfrm>
            <a:off x="3741441" y="1770770"/>
            <a:ext cx="4709117" cy="3202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1" name="Image">
              <a:extLst>
                <a:ext uri="{FF2B5EF4-FFF2-40B4-BE49-F238E27FC236}">
                  <a16:creationId xmlns:a16="http://schemas.microsoft.com/office/drawing/2014/main" id="{E363B0B8-956C-8442-9B78-032A9E7DF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0152" y="2262451"/>
              <a:ext cx="2196000" cy="2196000"/>
            </a:xfrm>
            <a:prstGeom prst="ellipse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Details Icon">
            <a:extLst>
              <a:ext uri="{FF2B5EF4-FFF2-40B4-BE49-F238E27FC236}">
                <a16:creationId xmlns:a16="http://schemas.microsoft.com/office/drawing/2014/main" id="{47029ADA-8E8A-E94E-BC2E-41BC314E9148}"/>
              </a:ext>
            </a:extLst>
          </p:cNvPr>
          <p:cNvGrpSpPr/>
          <p:nvPr/>
        </p:nvGrpSpPr>
        <p:grpSpPr>
          <a:xfrm>
            <a:off x="11381066" y="235370"/>
            <a:ext cx="576000" cy="576000"/>
            <a:chOff x="11273490" y="248817"/>
            <a:chExt cx="576000" cy="5760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E12A865-BADB-964B-B4A9-5153006346AE}"/>
                </a:ext>
              </a:extLst>
            </p:cNvPr>
            <p:cNvSpPr/>
            <p:nvPr/>
          </p:nvSpPr>
          <p:spPr>
            <a:xfrm>
              <a:off x="11273490" y="248817"/>
              <a:ext cx="576000" cy="576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3032AF2-024B-D344-9B4D-7C115E8F343F}"/>
                </a:ext>
              </a:extLst>
            </p:cNvPr>
            <p:cNvSpPr/>
            <p:nvPr/>
          </p:nvSpPr>
          <p:spPr>
            <a:xfrm>
              <a:off x="11311524" y="286850"/>
              <a:ext cx="499934" cy="49993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9EB8283-C64D-B244-8F3F-3465A6988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8100" y="432805"/>
              <a:ext cx="206780" cy="20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015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D286BEB-3FCF-5741-AD90-8BC21F01C7B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duotone>
              <a:prstClr val="black"/>
              <a:schemeClr val="bg2">
                <a:lumMod val="10000"/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06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3144CD-2BC8-8B41-98B8-D9E174D48295}"/>
              </a:ext>
            </a:extLst>
          </p:cNvPr>
          <p:cNvCxnSpPr>
            <a:cxnSpLocks/>
          </p:cNvCxnSpPr>
          <p:nvPr/>
        </p:nvCxnSpPr>
        <p:spPr>
          <a:xfrm>
            <a:off x="587375" y="583159"/>
            <a:ext cx="63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3">
            <a:extLst>
              <a:ext uri="{FF2B5EF4-FFF2-40B4-BE49-F238E27FC236}">
                <a16:creationId xmlns:a16="http://schemas.microsoft.com/office/drawing/2014/main" id="{9DFF5F0B-ED44-F84F-93A3-2847147B4B9A}"/>
              </a:ext>
            </a:extLst>
          </p:cNvPr>
          <p:cNvSpPr txBox="1">
            <a:spLocks/>
          </p:cNvSpPr>
          <p:nvPr/>
        </p:nvSpPr>
        <p:spPr>
          <a:xfrm>
            <a:off x="587375" y="878422"/>
            <a:ext cx="3727422" cy="417944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solidFill>
                  <a:srgbClr val="FFFFFF"/>
                </a:solidFill>
                <a:latin typeface="Gotham Bold" panose="02000604030000020004" pitchFamily="2" charset="0"/>
              </a:rPr>
              <a:t>REAL-TIME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TRACKING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D4014B5-500D-BA4F-9BD8-A5D8C24514BD}"/>
              </a:ext>
            </a:extLst>
          </p:cNvPr>
          <p:cNvCxnSpPr>
            <a:cxnSpLocks/>
          </p:cNvCxnSpPr>
          <p:nvPr/>
        </p:nvCxnSpPr>
        <p:spPr>
          <a:xfrm flipH="1">
            <a:off x="4683034" y="3604732"/>
            <a:ext cx="1374932" cy="1373523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5375C7D-AEC4-3141-AF8B-E4590D6C81D9}"/>
              </a:ext>
            </a:extLst>
          </p:cNvPr>
          <p:cNvCxnSpPr>
            <a:cxnSpLocks/>
          </p:cNvCxnSpPr>
          <p:nvPr/>
        </p:nvCxnSpPr>
        <p:spPr>
          <a:xfrm flipH="1">
            <a:off x="6134034" y="2171790"/>
            <a:ext cx="1364046" cy="1356874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D1C746B-81BB-9F40-9DCB-894E3585359E}"/>
              </a:ext>
            </a:extLst>
          </p:cNvPr>
          <p:cNvCxnSpPr>
            <a:cxnSpLocks/>
          </p:cNvCxnSpPr>
          <p:nvPr/>
        </p:nvCxnSpPr>
        <p:spPr>
          <a:xfrm>
            <a:off x="4680340" y="2179550"/>
            <a:ext cx="1377626" cy="1349114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B5E491D-09BD-0A40-9B27-DD0220A179EA}"/>
              </a:ext>
            </a:extLst>
          </p:cNvPr>
          <p:cNvCxnSpPr>
            <a:cxnSpLocks/>
          </p:cNvCxnSpPr>
          <p:nvPr/>
        </p:nvCxnSpPr>
        <p:spPr>
          <a:xfrm flipH="1" flipV="1">
            <a:off x="6134034" y="3604732"/>
            <a:ext cx="1363666" cy="1374422"/>
          </a:xfrm>
          <a:prstGeom prst="line">
            <a:avLst/>
          </a:prstGeom>
          <a:ln>
            <a:solidFill>
              <a:schemeClr val="bg1"/>
            </a:solidFill>
            <a:headEnd type="oval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AAF1C70-8390-FA46-91E2-9E1F5AB329F4}"/>
              </a:ext>
            </a:extLst>
          </p:cNvPr>
          <p:cNvGrpSpPr/>
          <p:nvPr/>
        </p:nvGrpSpPr>
        <p:grpSpPr>
          <a:xfrm>
            <a:off x="7907536" y="1397597"/>
            <a:ext cx="3265093" cy="2330920"/>
            <a:chOff x="7907536" y="1397597"/>
            <a:chExt cx="3265093" cy="23309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D0DE73F-0D40-5142-A1F9-0000ECCA1F7D}"/>
                </a:ext>
              </a:extLst>
            </p:cNvPr>
            <p:cNvSpPr/>
            <p:nvPr/>
          </p:nvSpPr>
          <p:spPr>
            <a:xfrm>
              <a:off x="7907536" y="1397597"/>
              <a:ext cx="3265093" cy="178510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100" spc="300" dirty="0">
                  <a:solidFill>
                    <a:srgbClr val="ED1010"/>
                  </a:solidFill>
                  <a:latin typeface="Gotham Light" pitchFamily="2" charset="0"/>
                </a:rPr>
                <a:t>POST ANALYSE AND MONITOR MEDIA QUALITY IN REAL TIME</a:t>
              </a:r>
              <a:endParaRPr kumimoji="0" lang="en-GB" sz="1100" b="0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lvl="0">
                <a:defRPr/>
              </a:pPr>
              <a:r>
                <a:rPr lang="en-GB" sz="1100" dirty="0">
                  <a:solidFill>
                    <a:srgbClr val="FFFFFF"/>
                  </a:solidFill>
                  <a:latin typeface="Gotham Light" pitchFamily="2" charset="0"/>
                </a:rPr>
                <a:t>Spots with adjacent competitors</a:t>
              </a:r>
            </a:p>
            <a:p>
              <a:pPr lvl="0">
                <a:defRPr/>
              </a:pPr>
              <a:r>
                <a:rPr lang="en-GB" sz="1100" dirty="0">
                  <a:solidFill>
                    <a:srgbClr val="FFFFFF"/>
                  </a:solidFill>
                  <a:latin typeface="Gotham Light" pitchFamily="2" charset="0"/>
                </a:rPr>
                <a:t>Advert breaks with competitors</a:t>
              </a:r>
            </a:p>
            <a:p>
              <a:pPr lvl="0">
                <a:defRPr/>
              </a:pPr>
              <a:r>
                <a:rPr lang="en-GB" sz="1100" dirty="0">
                  <a:solidFill>
                    <a:srgbClr val="FFFFFF"/>
                  </a:solidFill>
                  <a:latin typeface="Gotham Light" pitchFamily="2" charset="0"/>
                </a:rPr>
                <a:t>Position in break/program</a:t>
              </a:r>
            </a:p>
            <a:p>
              <a:pPr marR="0" lvl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Post analyse TV in the moment.  </a:t>
              </a:r>
              <a:b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No delay for data</a:t>
              </a:r>
              <a:r>
                <a:rPr kumimoji="0" lang="en-GB" sz="11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 and have copies of </a:t>
              </a:r>
              <a:br>
                <a:rPr kumimoji="0" lang="en-GB" sz="11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100" b="0" i="0" u="none" strike="noStrike" kern="1200" cap="none" spc="0" normalizeH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EVERY competitors ad on hand in real-time</a:t>
              </a: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5FCE63C4-5967-5644-840B-0C364586A1FB}"/>
                </a:ext>
              </a:extLst>
            </p:cNvPr>
            <p:cNvSpPr/>
            <p:nvPr/>
          </p:nvSpPr>
          <p:spPr>
            <a:xfrm>
              <a:off x="7907536" y="3368517"/>
              <a:ext cx="3060000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noProof="0" dirty="0">
                  <a:solidFill>
                    <a:srgbClr val="ED1010"/>
                  </a:solidFill>
                  <a:latin typeface="Gotham Bold" panose="02000604030000020004" pitchFamily="2" charset="0"/>
                </a:rPr>
                <a:t>BE AWARE AND NEGOTIATE </a:t>
              </a:r>
              <a:br>
                <a:rPr lang="en-US" sz="1000" b="1" noProof="0" dirty="0">
                  <a:solidFill>
                    <a:srgbClr val="ED1010"/>
                  </a:solidFill>
                  <a:latin typeface="Gotham Bold" panose="02000604030000020004" pitchFamily="2" charset="0"/>
                </a:rPr>
              </a:br>
              <a:r>
                <a:rPr lang="en-US" sz="1000" b="1" noProof="0" dirty="0">
                  <a:solidFill>
                    <a:srgbClr val="ED1010"/>
                  </a:solidFill>
                  <a:latin typeface="Gotham Bold" panose="02000604030000020004" pitchFamily="2" charset="0"/>
                </a:rPr>
                <a:t>WITH A STRONGER HAND</a:t>
              </a:r>
              <a:endPara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endParaRP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3F031CF-52FA-9844-BF47-CFD20FE921F2}"/>
                </a:ext>
              </a:extLst>
            </p:cNvPr>
            <p:cNvCxnSpPr>
              <a:cxnSpLocks/>
            </p:cNvCxnSpPr>
            <p:nvPr/>
          </p:nvCxnSpPr>
          <p:spPr>
            <a:xfrm>
              <a:off x="7907536" y="1950999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84C8242-22AE-974D-ABD3-6E5DBAA01BA2}"/>
              </a:ext>
            </a:extLst>
          </p:cNvPr>
          <p:cNvGrpSpPr/>
          <p:nvPr/>
        </p:nvGrpSpPr>
        <p:grpSpPr>
          <a:xfrm>
            <a:off x="688015" y="1772106"/>
            <a:ext cx="3582869" cy="1489232"/>
            <a:chOff x="688015" y="1561794"/>
            <a:chExt cx="3582869" cy="14892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21315E8-8215-D84A-BDC3-BCA1A12CC8E7}"/>
                </a:ext>
              </a:extLst>
            </p:cNvPr>
            <p:cNvSpPr/>
            <p:nvPr/>
          </p:nvSpPr>
          <p:spPr>
            <a:xfrm>
              <a:off x="688015" y="1561794"/>
              <a:ext cx="3564581" cy="938719"/>
            </a:xfrm>
            <a:prstGeom prst="rect">
              <a:avLst/>
            </a:prstGeom>
          </p:spPr>
          <p:txBody>
            <a:bodyPr wrap="square" lIns="144000" rIns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CO-OPS/PRODUCT PROMOS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Track brand airtime within co-op </a:t>
              </a:r>
              <a:b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</a:br>
              <a:r>
                <a:rPr kumimoji="0" lang="en-GB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+mn-ea"/>
                  <a:cs typeface="+mn-cs"/>
                </a:rPr>
                <a:t>adverts and product promotions</a:t>
              </a: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DAD9E99-8500-544B-9203-E499AC9A623B}"/>
                </a:ext>
              </a:extLst>
            </p:cNvPr>
            <p:cNvSpPr/>
            <p:nvPr/>
          </p:nvSpPr>
          <p:spPr>
            <a:xfrm>
              <a:off x="1210884" y="2691026"/>
              <a:ext cx="3060000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144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old" panose="02000604030000020004" pitchFamily="2" charset="0"/>
                  <a:ea typeface="+mn-ea"/>
                  <a:cs typeface="+mn-cs"/>
                </a:rPr>
                <a:t>GET THE FULL PICTURE</a:t>
              </a: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AC779B5-15E0-2E48-8538-B7A3A4E19CB8}"/>
                </a:ext>
              </a:extLst>
            </p:cNvPr>
            <p:cNvCxnSpPr>
              <a:cxnSpLocks/>
            </p:cNvCxnSpPr>
            <p:nvPr/>
          </p:nvCxnSpPr>
          <p:spPr>
            <a:xfrm>
              <a:off x="3827263" y="1950999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5EBCAAA-CCAD-BD40-957B-3CA8A19AC636}"/>
              </a:ext>
            </a:extLst>
          </p:cNvPr>
          <p:cNvGrpSpPr/>
          <p:nvPr/>
        </p:nvGrpSpPr>
        <p:grpSpPr>
          <a:xfrm>
            <a:off x="7909038" y="4621577"/>
            <a:ext cx="3265093" cy="1648165"/>
            <a:chOff x="7909038" y="4411265"/>
            <a:chExt cx="3265093" cy="164816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B95AF42-5534-DA43-B5FF-AD65236177CC}"/>
                </a:ext>
              </a:extLst>
            </p:cNvPr>
            <p:cNvSpPr/>
            <p:nvPr/>
          </p:nvSpPr>
          <p:spPr>
            <a:xfrm>
              <a:off x="7909038" y="4411265"/>
              <a:ext cx="3265093" cy="1107996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lvl="0">
                <a:defRPr/>
              </a:pPr>
              <a:r>
                <a:rPr lang="en-GB" sz="1100" spc="300" dirty="0">
                  <a:solidFill>
                    <a:srgbClr val="ED1010"/>
                  </a:solidFill>
                  <a:latin typeface="Gotham Light" pitchFamily="2" charset="0"/>
                </a:rPr>
                <a:t>MONITOR SPONSORSHIPS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lvl="0">
                <a:defRPr/>
              </a:pPr>
              <a:r>
                <a:rPr lang="en-GB" sz="1100" dirty="0">
                  <a:solidFill>
                    <a:srgbClr val="FFFFFF"/>
                  </a:solidFill>
                  <a:latin typeface="Gotham Light" pitchFamily="2" charset="0"/>
                </a:rPr>
                <a:t>Monitor in-program mentions</a:t>
              </a:r>
            </a:p>
            <a:p>
              <a:pPr lvl="0">
                <a:defRPr/>
              </a:pPr>
              <a:r>
                <a:rPr lang="en-GB" sz="1100" dirty="0">
                  <a:solidFill>
                    <a:srgbClr val="FFFFFF"/>
                  </a:solidFill>
                  <a:latin typeface="Gotham Light" pitchFamily="2" charset="0"/>
                </a:rPr>
                <a:t>Ensure value delivery</a:t>
              </a:r>
            </a:p>
            <a:p>
              <a:pPr lvl="0">
                <a:defRPr/>
              </a:pPr>
              <a:r>
                <a:rPr lang="en-GB" sz="1100" dirty="0">
                  <a:solidFill>
                    <a:srgbClr val="FFFFFF"/>
                  </a:solidFill>
                  <a:latin typeface="Gotham Light" pitchFamily="2" charset="0"/>
                </a:rPr>
                <a:t>Police competitor lock-outs</a:t>
              </a:r>
            </a:p>
          </p:txBody>
        </p:sp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78892336-EFB3-2644-94B3-D7335C0CB837}"/>
                </a:ext>
              </a:extLst>
            </p:cNvPr>
            <p:cNvSpPr/>
            <p:nvPr/>
          </p:nvSpPr>
          <p:spPr>
            <a:xfrm>
              <a:off x="7909038" y="5699430"/>
              <a:ext cx="3060000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rtlCol="0" anchor="ctr"/>
            <a:lstStyle/>
            <a:p>
              <a:pPr lvl="0" algn="ctr">
                <a:defRPr/>
              </a:pPr>
              <a:r>
                <a:rPr lang="en-US" sz="1000" b="1" dirty="0">
                  <a:solidFill>
                    <a:srgbClr val="ED1010"/>
                  </a:solidFill>
                  <a:latin typeface="Gotham Bold" panose="02000604030000020004" pitchFamily="2" charset="0"/>
                </a:rPr>
                <a:t>ENSURE MAXIMUM RETURN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B6D5C4-660B-7C4E-B92B-1D5769964F5E}"/>
                </a:ext>
              </a:extLst>
            </p:cNvPr>
            <p:cNvCxnSpPr>
              <a:cxnSpLocks/>
            </p:cNvCxnSpPr>
            <p:nvPr/>
          </p:nvCxnSpPr>
          <p:spPr>
            <a:xfrm>
              <a:off x="7909038" y="4787046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4616C7AC-F2F9-6E4E-9A6F-40CEACB52A15}"/>
              </a:ext>
            </a:extLst>
          </p:cNvPr>
          <p:cNvGrpSpPr/>
          <p:nvPr/>
        </p:nvGrpSpPr>
        <p:grpSpPr>
          <a:xfrm>
            <a:off x="697425" y="4614123"/>
            <a:ext cx="3582869" cy="1489232"/>
            <a:chOff x="697425" y="4403811"/>
            <a:chExt cx="3582869" cy="14892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9E70BBA-26E2-964E-B47D-24CC40510FBA}"/>
                </a:ext>
              </a:extLst>
            </p:cNvPr>
            <p:cNvSpPr/>
            <p:nvPr/>
          </p:nvSpPr>
          <p:spPr>
            <a:xfrm>
              <a:off x="697425" y="4403811"/>
              <a:ext cx="3564581" cy="938719"/>
            </a:xfrm>
            <a:prstGeom prst="rect">
              <a:avLst/>
            </a:prstGeom>
          </p:spPr>
          <p:txBody>
            <a:bodyPr wrap="square" lIns="144000" rIns="0">
              <a:spAutoFit/>
            </a:bodyPr>
            <a:lstStyle/>
            <a:p>
              <a:pPr lvl="0" algn="r">
                <a:defRPr/>
              </a:pPr>
              <a:r>
                <a:rPr lang="en-GB" sz="1100" spc="300" dirty="0">
                  <a:solidFill>
                    <a:srgbClr val="ED1010"/>
                  </a:solidFill>
                  <a:latin typeface="Gotham Light" pitchFamily="2" charset="0"/>
                </a:rPr>
                <a:t>MONITOR LOGO LICENSING</a:t>
              </a:r>
            </a:p>
            <a:p>
              <a:pPr lvl="0" algn="ctr">
                <a:defRPr/>
              </a:pPr>
              <a:endParaRPr kumimoji="0" lang="en-GB" sz="1100" b="0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lvl="0" algn="ctr">
                <a:defRPr/>
              </a:pPr>
              <a:endPara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endParaRPr>
            </a:p>
            <a:p>
              <a:pPr lvl="0" algn="r">
                <a:defRPr/>
              </a:pPr>
              <a:r>
                <a:rPr lang="en-GB" sz="1100" dirty="0">
                  <a:solidFill>
                    <a:srgbClr val="FFFFFF"/>
                  </a:solidFill>
                  <a:latin typeface="Gotham Light" pitchFamily="2" charset="0"/>
                </a:rPr>
                <a:t>Understand the value your brand partners are receiving from your credibility</a:t>
              </a:r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B8E79B23-D35B-9F47-B8E0-B522E07C071F}"/>
                </a:ext>
              </a:extLst>
            </p:cNvPr>
            <p:cNvSpPr/>
            <p:nvPr/>
          </p:nvSpPr>
          <p:spPr>
            <a:xfrm>
              <a:off x="1220294" y="5533043"/>
              <a:ext cx="3060000" cy="3600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144000" rtlCol="0" anchor="ctr"/>
            <a:lstStyle/>
            <a:p>
              <a:pPr lvl="0" algn="ctr">
                <a:defRPr/>
              </a:pPr>
              <a:r>
                <a:rPr lang="en-US" sz="1000" b="1" dirty="0">
                  <a:solidFill>
                    <a:srgbClr val="ED1010"/>
                  </a:solidFill>
                  <a:latin typeface="Gotham Bold" panose="02000604030000020004" pitchFamily="2" charset="0"/>
                </a:rPr>
                <a:t>NEGOTIATE WITH A STRONGER HAND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871A543-0B8E-E145-B14D-703BFAA4BE42}"/>
                </a:ext>
              </a:extLst>
            </p:cNvPr>
            <p:cNvCxnSpPr>
              <a:cxnSpLocks/>
            </p:cNvCxnSpPr>
            <p:nvPr/>
          </p:nvCxnSpPr>
          <p:spPr>
            <a:xfrm>
              <a:off x="3836673" y="4793016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675BA52A-CE6F-9F40-AD12-C330D7BF7788}"/>
              </a:ext>
            </a:extLst>
          </p:cNvPr>
          <p:cNvGrpSpPr/>
          <p:nvPr/>
        </p:nvGrpSpPr>
        <p:grpSpPr>
          <a:xfrm>
            <a:off x="3741441" y="1981082"/>
            <a:ext cx="4709117" cy="3202247"/>
            <a:chOff x="3741441" y="1770770"/>
            <a:chExt cx="4709117" cy="3202247"/>
          </a:xfrm>
        </p:grpSpPr>
        <p:sp>
          <p:nvSpPr>
            <p:cNvPr id="56" name="White Circle">
              <a:extLst>
                <a:ext uri="{FF2B5EF4-FFF2-40B4-BE49-F238E27FC236}">
                  <a16:creationId xmlns:a16="http://schemas.microsoft.com/office/drawing/2014/main" id="{E388398C-C698-DE4D-8DD9-45E23ED423F2}"/>
                </a:ext>
              </a:extLst>
            </p:cNvPr>
            <p:cNvSpPr/>
            <p:nvPr/>
          </p:nvSpPr>
          <p:spPr>
            <a:xfrm>
              <a:off x="4807918" y="2070217"/>
              <a:ext cx="2580468" cy="258046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aphicFrame>
          <p:nvGraphicFramePr>
            <p:cNvPr id="55" name="Chart">
              <a:extLst>
                <a:ext uri="{FF2B5EF4-FFF2-40B4-BE49-F238E27FC236}">
                  <a16:creationId xmlns:a16="http://schemas.microsoft.com/office/drawing/2014/main" id="{5CD9E1AA-C9E6-9B4A-A9BB-9B26885D9F6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70701770"/>
                </p:ext>
              </p:extLst>
            </p:nvPr>
          </p:nvGraphicFramePr>
          <p:xfrm>
            <a:off x="3741441" y="1770770"/>
            <a:ext cx="4709117" cy="320224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1" name="Image">
              <a:extLst>
                <a:ext uri="{FF2B5EF4-FFF2-40B4-BE49-F238E27FC236}">
                  <a16:creationId xmlns:a16="http://schemas.microsoft.com/office/drawing/2014/main" id="{E363B0B8-956C-8442-9B78-032A9E7DFB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00152" y="2262451"/>
              <a:ext cx="2196000" cy="2196000"/>
            </a:xfrm>
            <a:prstGeom prst="ellipse">
              <a:avLst/>
            </a:pr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Details Icon">
            <a:extLst>
              <a:ext uri="{FF2B5EF4-FFF2-40B4-BE49-F238E27FC236}">
                <a16:creationId xmlns:a16="http://schemas.microsoft.com/office/drawing/2014/main" id="{4DBD19A2-5544-564B-9C19-56DEB5D3C131}"/>
              </a:ext>
            </a:extLst>
          </p:cNvPr>
          <p:cNvGrpSpPr/>
          <p:nvPr/>
        </p:nvGrpSpPr>
        <p:grpSpPr>
          <a:xfrm>
            <a:off x="11381066" y="235370"/>
            <a:ext cx="576000" cy="576000"/>
            <a:chOff x="11273490" y="248817"/>
            <a:chExt cx="576000" cy="57600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DEA4098E-9B95-AC40-9134-ECB06C0FAD56}"/>
                </a:ext>
              </a:extLst>
            </p:cNvPr>
            <p:cNvSpPr/>
            <p:nvPr/>
          </p:nvSpPr>
          <p:spPr>
            <a:xfrm>
              <a:off x="11273490" y="248817"/>
              <a:ext cx="576000" cy="576000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BDD0486-8F12-1548-83FA-3FBAA91A0C88}"/>
                </a:ext>
              </a:extLst>
            </p:cNvPr>
            <p:cNvSpPr/>
            <p:nvPr/>
          </p:nvSpPr>
          <p:spPr>
            <a:xfrm>
              <a:off x="11311524" y="286850"/>
              <a:ext cx="499934" cy="499934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8CA46B3-5F20-654A-BB6F-14DDDA8043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58100" y="432805"/>
              <a:ext cx="206780" cy="208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7481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0C42A759-4F0C-004C-AD33-A847BF8962CA}"/>
              </a:ext>
            </a:extLst>
          </p:cNvPr>
          <p:cNvSpPr/>
          <p:nvPr/>
        </p:nvSpPr>
        <p:spPr>
          <a:xfrm rot="5400000">
            <a:off x="5915024" y="-557212"/>
            <a:ext cx="4019551" cy="85344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127000" dir="13500000" algn="br" rotWithShape="0">
              <a:schemeClr val="accent3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5E113E-33F1-6743-A9EA-6CA2C7991CF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38"/>
          <a:stretch/>
        </p:blipFill>
        <p:spPr>
          <a:xfrm>
            <a:off x="6708775" y="0"/>
            <a:ext cx="2433636" cy="6866836"/>
          </a:xfrm>
          <a:prstGeom prst="rect">
            <a:avLst/>
          </a:prstGeom>
          <a:solidFill>
            <a:schemeClr val="tx2"/>
          </a:solidFill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54F00E-1EA3-9949-8D32-BE50CA7CBB2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4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59263" y="0"/>
            <a:ext cx="2449512" cy="6854951"/>
          </a:xfrm>
          <a:prstGeom prst="rect">
            <a:avLst/>
          </a:prstGeom>
          <a:solidFill>
            <a:schemeClr val="tx2"/>
          </a:solidFill>
          <a:effectLst/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7FEC7002-FD01-D843-8972-236BF9C98F13}"/>
              </a:ext>
            </a:extLst>
          </p:cNvPr>
          <p:cNvSpPr txBox="1">
            <a:spLocks/>
          </p:cNvSpPr>
          <p:nvPr/>
        </p:nvSpPr>
        <p:spPr>
          <a:xfrm>
            <a:off x="565150" y="2209333"/>
            <a:ext cx="2932111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noProof="0" dirty="0">
                <a:solidFill>
                  <a:srgbClr val="FFFFFF"/>
                </a:solidFill>
                <a:latin typeface="Gotham Bold" panose="02000604030000020004" pitchFamily="2" charset="0"/>
              </a:rPr>
              <a:t>TV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REFLEX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ld" panose="02000604030000020004" pitchFamily="2" charset="0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A0A010D-6044-4146-BD06-E255B0E46DFE}"/>
              </a:ext>
            </a:extLst>
          </p:cNvPr>
          <p:cNvCxnSpPr>
            <a:cxnSpLocks/>
          </p:cNvCxnSpPr>
          <p:nvPr/>
        </p:nvCxnSpPr>
        <p:spPr>
          <a:xfrm>
            <a:off x="587375" y="1948761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EB0A915-0C3D-E54F-9F84-84A2E13D316D}"/>
              </a:ext>
            </a:extLst>
          </p:cNvPr>
          <p:cNvSpPr txBox="1">
            <a:spLocks/>
          </p:cNvSpPr>
          <p:nvPr/>
        </p:nvSpPr>
        <p:spPr>
          <a:xfrm>
            <a:off x="609308" y="3429000"/>
            <a:ext cx="2780467" cy="1653073"/>
          </a:xfrm>
          <a:prstGeom prst="rect">
            <a:avLst/>
          </a:prstGeom>
        </p:spPr>
        <p:txBody>
          <a:bodyPr lIns="0" tIns="0" rIns="28800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Adgile media enables brands to combine the strengths of TV and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Digital media to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improve the effectiveness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of advertising campaigns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and increase the return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on investment.</a:t>
            </a:r>
          </a:p>
        </p:txBody>
      </p:sp>
      <p:pic>
        <p:nvPicPr>
          <p:cNvPr id="26" name="Picture Placeholder 25">
            <a:extLst>
              <a:ext uri="{FF2B5EF4-FFF2-40B4-BE49-F238E27FC236}">
                <a16:creationId xmlns:a16="http://schemas.microsoft.com/office/drawing/2014/main" id="{D40222A3-AA51-1749-8177-E2AE76A5EA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2412" y="0"/>
            <a:ext cx="2403474" cy="6857999"/>
          </a:xfrm>
          <a:prstGeom prst="rect">
            <a:avLst/>
          </a:prstGeom>
          <a:solidFill>
            <a:schemeClr val="tx2"/>
          </a:solidFill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D2C424FF-562F-7648-B072-C7983D378D1B}"/>
              </a:ext>
            </a:extLst>
          </p:cNvPr>
          <p:cNvGrpSpPr/>
          <p:nvPr/>
        </p:nvGrpSpPr>
        <p:grpSpPr>
          <a:xfrm>
            <a:off x="4479461" y="3437836"/>
            <a:ext cx="2069446" cy="919852"/>
            <a:chOff x="3343695" y="3252733"/>
            <a:chExt cx="2069446" cy="919852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D5CDB66-CB03-2A4E-918F-75855B425E97}"/>
                </a:ext>
              </a:extLst>
            </p:cNvPr>
            <p:cNvCxnSpPr>
              <a:cxnSpLocks/>
            </p:cNvCxnSpPr>
            <p:nvPr/>
          </p:nvCxnSpPr>
          <p:spPr>
            <a:xfrm>
              <a:off x="3343695" y="3252733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itle 3">
              <a:extLst>
                <a:ext uri="{FF2B5EF4-FFF2-40B4-BE49-F238E27FC236}">
                  <a16:creationId xmlns:a16="http://schemas.microsoft.com/office/drawing/2014/main" id="{872B2B35-A10C-7F46-B693-7C0A8D339785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3491691"/>
              <a:ext cx="2069446" cy="680894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PERSUASIVE POWER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OF TV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j-ea"/>
                <a:cs typeface="+mj-cs"/>
              </a:endParaRP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91F2CB17-3809-274B-BC30-5F1F038E41E9}"/>
              </a:ext>
            </a:extLst>
          </p:cNvPr>
          <p:cNvSpPr/>
          <p:nvPr/>
        </p:nvSpPr>
        <p:spPr>
          <a:xfrm>
            <a:off x="6394449" y="3414712"/>
            <a:ext cx="628650" cy="628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+mn-cs"/>
              </a:rPr>
              <a:t>+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B743056-3483-3149-82FC-5B864274004C}"/>
              </a:ext>
            </a:extLst>
          </p:cNvPr>
          <p:cNvGrpSpPr/>
          <p:nvPr/>
        </p:nvGrpSpPr>
        <p:grpSpPr>
          <a:xfrm>
            <a:off x="7160748" y="3433073"/>
            <a:ext cx="1523342" cy="572190"/>
            <a:chOff x="3343695" y="3252733"/>
            <a:chExt cx="1523342" cy="57219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7812F80-4C71-864F-AF7D-EE6C58233593}"/>
                </a:ext>
              </a:extLst>
            </p:cNvPr>
            <p:cNvCxnSpPr>
              <a:cxnSpLocks/>
            </p:cNvCxnSpPr>
            <p:nvPr/>
          </p:nvCxnSpPr>
          <p:spPr>
            <a:xfrm>
              <a:off x="3343695" y="3252733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itle 3">
              <a:extLst>
                <a:ext uri="{FF2B5EF4-FFF2-40B4-BE49-F238E27FC236}">
                  <a16:creationId xmlns:a16="http://schemas.microsoft.com/office/drawing/2014/main" id="{B8D768E2-79EA-3B46-9420-FCA2702E72D0}"/>
                </a:ext>
              </a:extLst>
            </p:cNvPr>
            <p:cNvSpPr txBox="1">
              <a:spLocks/>
            </p:cNvSpPr>
            <p:nvPr/>
          </p:nvSpPr>
          <p:spPr>
            <a:xfrm>
              <a:off x="3343695" y="3491691"/>
              <a:ext cx="1523342" cy="333232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PERSONALI-SATION OF DIGITAL</a:t>
              </a: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2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j-ea"/>
                <a:cs typeface="+mj-cs"/>
              </a:endParaRPr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F7BBE90C-6A9C-8D42-BF98-90773EFE1040}"/>
              </a:ext>
            </a:extLst>
          </p:cNvPr>
          <p:cNvSpPr/>
          <p:nvPr/>
        </p:nvSpPr>
        <p:spPr>
          <a:xfrm>
            <a:off x="8858245" y="3448054"/>
            <a:ext cx="628650" cy="628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+mn-cs"/>
              </a:rPr>
              <a:t>=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817EEA-67B9-3747-94DD-4CE0B9BCD3F6}"/>
              </a:ext>
            </a:extLst>
          </p:cNvPr>
          <p:cNvGrpSpPr/>
          <p:nvPr/>
        </p:nvGrpSpPr>
        <p:grpSpPr>
          <a:xfrm>
            <a:off x="9754718" y="3457230"/>
            <a:ext cx="1791167" cy="600420"/>
            <a:chOff x="3343694" y="3252733"/>
            <a:chExt cx="1791167" cy="600420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084FCFF-D84F-5E4E-80D5-A8E011620486}"/>
                </a:ext>
              </a:extLst>
            </p:cNvPr>
            <p:cNvCxnSpPr>
              <a:cxnSpLocks/>
            </p:cNvCxnSpPr>
            <p:nvPr/>
          </p:nvCxnSpPr>
          <p:spPr>
            <a:xfrm>
              <a:off x="3343695" y="3252733"/>
              <a:ext cx="4320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itle 3">
              <a:extLst>
                <a:ext uri="{FF2B5EF4-FFF2-40B4-BE49-F238E27FC236}">
                  <a16:creationId xmlns:a16="http://schemas.microsoft.com/office/drawing/2014/main" id="{C96996C8-7310-D44C-B439-366891FA4551}"/>
                </a:ext>
              </a:extLst>
            </p:cNvPr>
            <p:cNvSpPr txBox="1">
              <a:spLocks/>
            </p:cNvSpPr>
            <p:nvPr/>
          </p:nvSpPr>
          <p:spPr>
            <a:xfrm>
              <a:off x="3343694" y="3491691"/>
              <a:ext cx="1791167" cy="361462"/>
            </a:xfrm>
            <a:prstGeom prst="rect">
              <a:avLst/>
            </a:prstGeom>
          </p:spPr>
          <p:txBody>
            <a:bodyPr lIns="0" tIns="0" bIns="21600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rPr>
                <a:t>INCREASED ROI</a:t>
              </a:r>
              <a:endParaRPr kumimoji="0" lang="en-GB" sz="14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4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j-ea"/>
                <a:cs typeface="+mj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3E1D4CC-13B3-E744-8087-9786D85FA226}"/>
              </a:ext>
            </a:extLst>
          </p:cNvPr>
          <p:cNvGrpSpPr/>
          <p:nvPr/>
        </p:nvGrpSpPr>
        <p:grpSpPr>
          <a:xfrm>
            <a:off x="11381066" y="248817"/>
            <a:ext cx="576000" cy="576000"/>
            <a:chOff x="11273490" y="248817"/>
            <a:chExt cx="576000" cy="576000"/>
          </a:xfrm>
        </p:grpSpPr>
        <p:grpSp>
          <p:nvGrpSpPr>
            <p:cNvPr id="27" name="Details Icon">
              <a:extLst>
                <a:ext uri="{FF2B5EF4-FFF2-40B4-BE49-F238E27FC236}">
                  <a16:creationId xmlns:a16="http://schemas.microsoft.com/office/drawing/2014/main" id="{7A97F569-A44B-5D4F-808B-4A2C4E1531BD}"/>
                </a:ext>
              </a:extLst>
            </p:cNvPr>
            <p:cNvGrpSpPr/>
            <p:nvPr/>
          </p:nvGrpSpPr>
          <p:grpSpPr>
            <a:xfrm>
              <a:off x="11273490" y="248817"/>
              <a:ext cx="576000" cy="576000"/>
              <a:chOff x="11273490" y="248817"/>
              <a:chExt cx="576000" cy="576000"/>
            </a:xfrm>
          </p:grpSpPr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9FD5BF6-AA46-D44C-95C2-4A581AA13C55}"/>
                  </a:ext>
                </a:extLst>
              </p:cNvPr>
              <p:cNvSpPr/>
              <p:nvPr/>
            </p:nvSpPr>
            <p:spPr>
              <a:xfrm>
                <a:off x="11273490" y="248817"/>
                <a:ext cx="576000" cy="576000"/>
              </a:xfrm>
              <a:prstGeom prst="ellipse">
                <a:avLst/>
              </a:prstGeom>
              <a:solidFill>
                <a:schemeClr val="accent4"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C98E003-304F-274C-8C76-A02DE2CF3613}"/>
                  </a:ext>
                </a:extLst>
              </p:cNvPr>
              <p:cNvSpPr/>
              <p:nvPr/>
            </p:nvSpPr>
            <p:spPr>
              <a:xfrm>
                <a:off x="11311524" y="286850"/>
                <a:ext cx="499934" cy="499934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BF9AF98-C679-494F-8854-32B5DAD4C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8910" y="406458"/>
              <a:ext cx="265161" cy="26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57285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8014133-6A5C-D644-BC04-3B7E447AB088}"/>
              </a:ext>
            </a:extLst>
          </p:cNvPr>
          <p:cNvGrpSpPr/>
          <p:nvPr/>
        </p:nvGrpSpPr>
        <p:grpSpPr>
          <a:xfrm>
            <a:off x="-3540" y="1556"/>
            <a:ext cx="12199084" cy="6862656"/>
            <a:chOff x="0" y="-2"/>
            <a:chExt cx="12192000" cy="686265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192453-42B5-4544-9215-6AFC4D8AD15E}"/>
                </a:ext>
              </a:extLst>
            </p:cNvPr>
            <p:cNvSpPr/>
            <p:nvPr/>
          </p:nvSpPr>
          <p:spPr>
            <a:xfrm>
              <a:off x="0" y="-2"/>
              <a:ext cx="12191996" cy="68626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CF9B7218-D0EE-4F48-B8DE-B1B77D210355}"/>
                </a:ext>
              </a:extLst>
            </p:cNvPr>
            <p:cNvSpPr/>
            <p:nvPr/>
          </p:nvSpPr>
          <p:spPr>
            <a:xfrm>
              <a:off x="4259262" y="0"/>
              <a:ext cx="7932734" cy="6862654"/>
            </a:xfrm>
            <a:custGeom>
              <a:avLst/>
              <a:gdLst>
                <a:gd name="connsiteX0" fmla="*/ 0 w 7932734"/>
                <a:gd name="connsiteY0" fmla="*/ 0 h 6862654"/>
                <a:gd name="connsiteX1" fmla="*/ 7932734 w 7932734"/>
                <a:gd name="connsiteY1" fmla="*/ 0 h 6862654"/>
                <a:gd name="connsiteX2" fmla="*/ 7932734 w 7932734"/>
                <a:gd name="connsiteY2" fmla="*/ 6862654 h 6862654"/>
                <a:gd name="connsiteX3" fmla="*/ 7607360 w 7932734"/>
                <a:gd name="connsiteY3" fmla="*/ 6862654 h 6862654"/>
                <a:gd name="connsiteX4" fmla="*/ 0 w 7932734"/>
                <a:gd name="connsiteY4" fmla="*/ 0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2734" h="6862654">
                  <a:moveTo>
                    <a:pt x="0" y="0"/>
                  </a:moveTo>
                  <a:lnTo>
                    <a:pt x="7932734" y="0"/>
                  </a:lnTo>
                  <a:lnTo>
                    <a:pt x="7932734" y="6862654"/>
                  </a:lnTo>
                  <a:lnTo>
                    <a:pt x="7607360" y="6862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E4CDCCF-0AC8-7F4D-8E4A-6D3A896B0F01}"/>
                </a:ext>
              </a:extLst>
            </p:cNvPr>
            <p:cNvSpPr/>
            <p:nvPr/>
          </p:nvSpPr>
          <p:spPr>
            <a:xfrm>
              <a:off x="6183269" y="-2"/>
              <a:ext cx="6008731" cy="6862654"/>
            </a:xfrm>
            <a:custGeom>
              <a:avLst/>
              <a:gdLst>
                <a:gd name="connsiteX0" fmla="*/ 4613068 w 6008731"/>
                <a:gd name="connsiteY0" fmla="*/ 0 h 6862654"/>
                <a:gd name="connsiteX1" fmla="*/ 6008731 w 6008731"/>
                <a:gd name="connsiteY1" fmla="*/ 0 h 6862654"/>
                <a:gd name="connsiteX2" fmla="*/ 6008731 w 6008731"/>
                <a:gd name="connsiteY2" fmla="*/ 6858002 h 6862654"/>
                <a:gd name="connsiteX3" fmla="*/ 5797024 w 6008731"/>
                <a:gd name="connsiteY3" fmla="*/ 6858002 h 6862654"/>
                <a:gd name="connsiteX4" fmla="*/ 0 w 6008731"/>
                <a:gd name="connsiteY4" fmla="*/ 6862654 h 6862654"/>
                <a:gd name="connsiteX5" fmla="*/ 4592697 w 6008731"/>
                <a:gd name="connsiteY5" fmla="*/ 2 h 6862654"/>
                <a:gd name="connsiteX6" fmla="*/ 4613068 w 6008731"/>
                <a:gd name="connsiteY6" fmla="*/ 2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8731" h="6862654">
                  <a:moveTo>
                    <a:pt x="4613068" y="0"/>
                  </a:moveTo>
                  <a:lnTo>
                    <a:pt x="6008731" y="0"/>
                  </a:lnTo>
                  <a:lnTo>
                    <a:pt x="6008731" y="6858002"/>
                  </a:lnTo>
                  <a:lnTo>
                    <a:pt x="5797024" y="6858002"/>
                  </a:lnTo>
                  <a:lnTo>
                    <a:pt x="0" y="6862654"/>
                  </a:lnTo>
                  <a:lnTo>
                    <a:pt x="4592697" y="2"/>
                  </a:lnTo>
                  <a:lnTo>
                    <a:pt x="4613068" y="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7C54081-7BFC-F148-82CD-152389846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2192000" cy="686265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04BCBF0-A10E-3C47-964D-3155D98BE0BC}"/>
              </a:ext>
            </a:extLst>
          </p:cNvPr>
          <p:cNvSpPr txBox="1"/>
          <p:nvPr/>
        </p:nvSpPr>
        <p:spPr>
          <a:xfrm>
            <a:off x="-320633" y="1703750"/>
            <a:ext cx="226287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6000" b="1" dirty="0">
                <a:solidFill>
                  <a:srgbClr val="E7E6E6">
                    <a:lumMod val="75000"/>
                    <a:alpha val="10000"/>
                  </a:srgbClr>
                </a:solidFill>
                <a:latin typeface="Gotham Black" panose="02000604030000020004" pitchFamily="2" charset="0"/>
              </a:rPr>
              <a:t>1</a:t>
            </a:r>
            <a:r>
              <a:rPr lang="en-US" sz="27500" b="1" dirty="0">
                <a:solidFill>
                  <a:srgbClr val="E7E6E6">
                    <a:lumMod val="75000"/>
                    <a:alpha val="10000"/>
                  </a:srgbClr>
                </a:solidFill>
                <a:latin typeface="Gotham Black" panose="02000604030000020004" pitchFamily="2" charset="0"/>
              </a:rPr>
              <a:t>       </a:t>
            </a:r>
            <a:endParaRPr lang="en-US" sz="57000" b="1" dirty="0">
              <a:solidFill>
                <a:srgbClr val="E7E6E6">
                  <a:lumMod val="75000"/>
                  <a:alpha val="10000"/>
                </a:srgbClr>
              </a:solidFill>
              <a:latin typeface="Gotham Black" panose="02000604030000020004" pitchFamily="2" charset="0"/>
            </a:endParaRPr>
          </a:p>
        </p:txBody>
      </p:sp>
      <p:sp>
        <p:nvSpPr>
          <p:cNvPr id="20" name="Title 2">
            <a:extLst>
              <a:ext uri="{FF2B5EF4-FFF2-40B4-BE49-F238E27FC236}">
                <a16:creationId xmlns:a16="http://schemas.microsoft.com/office/drawing/2014/main" id="{0CDBBD2D-423C-CE40-BC51-9BFF3834A572}"/>
              </a:ext>
            </a:extLst>
          </p:cNvPr>
          <p:cNvSpPr txBox="1">
            <a:spLocks/>
          </p:cNvSpPr>
          <p:nvPr/>
        </p:nvSpPr>
        <p:spPr>
          <a:xfrm>
            <a:off x="586429" y="3752352"/>
            <a:ext cx="6358466" cy="1158481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rgbClr val="FFFFFF"/>
                </a:solidFill>
                <a:latin typeface="Gotham Bold" panose="02000604030000020004" pitchFamily="2" charset="0"/>
              </a:rPr>
              <a:t>WHY</a:t>
            </a:r>
            <a:br>
              <a:rPr lang="en-US" b="1" dirty="0">
                <a:solidFill>
                  <a:srgbClr val="ED1010"/>
                </a:solidFill>
                <a:latin typeface="Gotham Bold" panose="02000604030000020004" pitchFamily="2" charset="0"/>
              </a:rPr>
            </a:br>
            <a:r>
              <a:rPr lang="en-US" b="1" dirty="0">
                <a:solidFill>
                  <a:srgbClr val="ED1010"/>
                </a:solidFill>
                <a:latin typeface="Gotham Bold" panose="02000604030000020004" pitchFamily="2" charset="0"/>
              </a:rPr>
              <a:t>ADGILE MEDIA?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4659EE0-1298-AB45-BA44-55D5C449B9EE}"/>
              </a:ext>
            </a:extLst>
          </p:cNvPr>
          <p:cNvCxnSpPr>
            <a:cxnSpLocks/>
          </p:cNvCxnSpPr>
          <p:nvPr/>
        </p:nvCxnSpPr>
        <p:spPr>
          <a:xfrm>
            <a:off x="618328" y="3475919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75651E6-AB42-1D44-9B63-4C52A968DE3B}"/>
              </a:ext>
            </a:extLst>
          </p:cNvPr>
          <p:cNvSpPr txBox="1"/>
          <p:nvPr/>
        </p:nvSpPr>
        <p:spPr>
          <a:xfrm>
            <a:off x="496525" y="416436"/>
            <a:ext cx="22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spc="80" dirty="0">
                <a:solidFill>
                  <a:srgbClr val="E60000"/>
                </a:solidFill>
                <a:latin typeface="Handel Gothic D" pitchFamily="2" charset="77"/>
              </a:rPr>
              <a:t>adgile</a:t>
            </a:r>
          </a:p>
        </p:txBody>
      </p:sp>
      <p:sp>
        <p:nvSpPr>
          <p:cNvPr id="29" name="Oval 28">
            <a:hlinkClick r:id="rId4" action="ppaction://hlinksldjump"/>
            <a:extLst>
              <a:ext uri="{FF2B5EF4-FFF2-40B4-BE49-F238E27FC236}">
                <a16:creationId xmlns:a16="http://schemas.microsoft.com/office/drawing/2014/main" id="{0B5E69E7-A75D-4E42-9F24-D3DB05590864}"/>
              </a:ext>
            </a:extLst>
          </p:cNvPr>
          <p:cNvSpPr/>
          <p:nvPr/>
        </p:nvSpPr>
        <p:spPr>
          <a:xfrm>
            <a:off x="11346128" y="341798"/>
            <a:ext cx="443970" cy="44397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31" name="Straight Connector 30">
            <a:hlinkClick r:id="rId4" action="ppaction://hlinksldjump"/>
            <a:extLst>
              <a:ext uri="{FF2B5EF4-FFF2-40B4-BE49-F238E27FC236}">
                <a16:creationId xmlns:a16="http://schemas.microsoft.com/office/drawing/2014/main" id="{2925C13F-E769-834C-A9DC-07C97D30B4B9}"/>
              </a:ext>
            </a:extLst>
          </p:cNvPr>
          <p:cNvCxnSpPr/>
          <p:nvPr/>
        </p:nvCxnSpPr>
        <p:spPr>
          <a:xfrm>
            <a:off x="11470803" y="513238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hlinkClick r:id="rId4" action="ppaction://hlinksldjump"/>
            <a:extLst>
              <a:ext uri="{FF2B5EF4-FFF2-40B4-BE49-F238E27FC236}">
                <a16:creationId xmlns:a16="http://schemas.microsoft.com/office/drawing/2014/main" id="{EA0384D0-CA63-5548-B322-3319CA44AF0E}"/>
              </a:ext>
            </a:extLst>
          </p:cNvPr>
          <p:cNvCxnSpPr/>
          <p:nvPr/>
        </p:nvCxnSpPr>
        <p:spPr>
          <a:xfrm>
            <a:off x="11470803" y="563784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hlinkClick r:id="rId4" action="ppaction://hlinksldjump"/>
            <a:extLst>
              <a:ext uri="{FF2B5EF4-FFF2-40B4-BE49-F238E27FC236}">
                <a16:creationId xmlns:a16="http://schemas.microsoft.com/office/drawing/2014/main" id="{49EDE73B-7BF8-764C-89C8-9733C5B670F7}"/>
              </a:ext>
            </a:extLst>
          </p:cNvPr>
          <p:cNvCxnSpPr/>
          <p:nvPr/>
        </p:nvCxnSpPr>
        <p:spPr>
          <a:xfrm>
            <a:off x="11470803" y="614329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2681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Placeholder 126">
            <a:extLst>
              <a:ext uri="{FF2B5EF4-FFF2-40B4-BE49-F238E27FC236}">
                <a16:creationId xmlns:a16="http://schemas.microsoft.com/office/drawing/2014/main" id="{F25A8313-19B4-3549-B721-ACD489DA4F0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2998" y="-1"/>
            <a:ext cx="3043022" cy="3407664"/>
          </a:xfrm>
          <a:solidFill>
            <a:schemeClr val="tx2"/>
          </a:solidFill>
        </p:spPr>
      </p:pic>
      <p:pic>
        <p:nvPicPr>
          <p:cNvPr id="60" name="Picture Placeholder 59">
            <a:extLst>
              <a:ext uri="{FF2B5EF4-FFF2-40B4-BE49-F238E27FC236}">
                <a16:creationId xmlns:a16="http://schemas.microsoft.com/office/drawing/2014/main" id="{30A0EAF6-E2E8-4543-AF0E-76AF60CC3EA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tx2"/>
          </a:solidFill>
          <a:ln>
            <a:noFill/>
          </a:ln>
        </p:spPr>
      </p:pic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F2A3C681-18F7-BD48-8DC8-27C36E77FBF0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3022" y="0"/>
            <a:ext cx="3043022" cy="3450336"/>
          </a:xfrm>
          <a:solidFill>
            <a:schemeClr val="tx2"/>
          </a:solidFill>
          <a:ln>
            <a:noFill/>
          </a:ln>
        </p:spPr>
      </p:pic>
      <p:pic>
        <p:nvPicPr>
          <p:cNvPr id="101" name="Picture Placeholder 100">
            <a:extLst>
              <a:ext uri="{FF2B5EF4-FFF2-40B4-BE49-F238E27FC236}">
                <a16:creationId xmlns:a16="http://schemas.microsoft.com/office/drawing/2014/main" id="{BE602A39-9705-844F-9365-AFF64F198BA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6" y="3392235"/>
            <a:ext cx="3075126" cy="3450336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16" name="Picture Placeholder 115">
            <a:extLst>
              <a:ext uri="{FF2B5EF4-FFF2-40B4-BE49-F238E27FC236}">
                <a16:creationId xmlns:a16="http://schemas.microsoft.com/office/drawing/2014/main" id="{77E5D47D-35CF-B145-B771-71E0BAB848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6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3048" y="3451405"/>
            <a:ext cx="3043022" cy="3407664"/>
          </a:xfrm>
          <a:solidFill>
            <a:schemeClr val="tx2"/>
          </a:solidFill>
        </p:spPr>
      </p:pic>
      <p:pic>
        <p:nvPicPr>
          <p:cNvPr id="119" name="Picture Placeholder 111">
            <a:extLst>
              <a:ext uri="{FF2B5EF4-FFF2-40B4-BE49-F238E27FC236}">
                <a16:creationId xmlns:a16="http://schemas.microsoft.com/office/drawing/2014/main" id="{8B18DE31-C8E5-5D45-B4A2-064DB2B0560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7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6171" y="3450336"/>
            <a:ext cx="3043022" cy="3407664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23" name="Picture Placeholder 122">
            <a:extLst>
              <a:ext uri="{FF2B5EF4-FFF2-40B4-BE49-F238E27FC236}">
                <a16:creationId xmlns:a16="http://schemas.microsoft.com/office/drawing/2014/main" id="{67F68A95-C7FE-A341-B53E-B712E824853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8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27222" y="1069"/>
            <a:ext cx="3067211" cy="3450336"/>
          </a:xfrm>
          <a:solidFill>
            <a:schemeClr val="tx2"/>
          </a:solidFill>
        </p:spPr>
      </p:pic>
      <p:pic>
        <p:nvPicPr>
          <p:cNvPr id="131" name="Picture Placeholder 130">
            <a:extLst>
              <a:ext uri="{FF2B5EF4-FFF2-40B4-BE49-F238E27FC236}">
                <a16:creationId xmlns:a16="http://schemas.microsoft.com/office/drawing/2014/main" id="{A111B0F8-6D23-FB4A-91A3-5DD725D7638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tx2"/>
          </a:solidFill>
        </p:spPr>
      </p:pic>
      <p:sp>
        <p:nvSpPr>
          <p:cNvPr id="132" name="Rectangle 131">
            <a:extLst>
              <a:ext uri="{FF2B5EF4-FFF2-40B4-BE49-F238E27FC236}">
                <a16:creationId xmlns:a16="http://schemas.microsoft.com/office/drawing/2014/main" id="{63C951E6-4B78-4F49-BC65-16B5AF651F5C}"/>
              </a:ext>
            </a:extLst>
          </p:cNvPr>
          <p:cNvSpPr/>
          <p:nvPr/>
        </p:nvSpPr>
        <p:spPr>
          <a:xfrm>
            <a:off x="-4940" y="1709739"/>
            <a:ext cx="3173710" cy="1740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88000" rIns="28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itchFamily="50" charset="0"/>
              </a:rPr>
              <a:t>REAL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Activate while the advert is on air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For </a:t>
            </a:r>
            <a:r>
              <a:rPr lang="en-GB" sz="1050" dirty="0">
                <a:solidFill>
                  <a:srgbClr val="262626"/>
                </a:solidFill>
                <a:latin typeface="Gotham Light" pitchFamily="2" charset="0"/>
              </a:rPr>
              <a:t>any specified period </a:t>
            </a:r>
            <a:r>
              <a:rPr lang="en-GB" sz="800" dirty="0">
                <a:solidFill>
                  <a:srgbClr val="262626"/>
                </a:solidFill>
                <a:latin typeface="Gotham Light" pitchFamily="2" charset="0"/>
              </a:rPr>
              <a:t>(</a:t>
            </a:r>
            <a:r>
              <a:rPr kumimoji="0" lang="en-GB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</a:rPr>
              <a:t>adbreak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</a:rPr>
              <a:t>, program)</a:t>
            </a:r>
          </a:p>
          <a:p>
            <a:pPr lvl="0">
              <a:spcAft>
                <a:spcPts val="400"/>
              </a:spcAft>
              <a:defRPr/>
            </a:pPr>
            <a:r>
              <a:rPr lang="en-GB" sz="1050" dirty="0">
                <a:solidFill>
                  <a:srgbClr val="262626"/>
                </a:solidFill>
                <a:latin typeface="Gotham Light" pitchFamily="2" charset="0"/>
              </a:rPr>
              <a:t>Target the demographic watching TV</a:t>
            </a:r>
          </a:p>
          <a:p>
            <a:pPr lvl="0">
              <a:spcAft>
                <a:spcPts val="400"/>
              </a:spcAft>
              <a:defRPr/>
            </a:pPr>
            <a:r>
              <a:rPr lang="en-GB" sz="1050" dirty="0">
                <a:solidFill>
                  <a:srgbClr val="262626"/>
                </a:solidFill>
                <a:latin typeface="Gotham Light" pitchFamily="2" charset="0"/>
              </a:rPr>
              <a:t>Target other demos to extend reach</a:t>
            </a:r>
            <a:endParaRPr lang="en-GB" sz="1100" dirty="0">
              <a:solidFill>
                <a:srgbClr val="262626"/>
              </a:solidFill>
              <a:latin typeface="Gotham Light" pitchFamily="2" charset="0"/>
            </a:endParaRP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AD58F18-4F2A-D645-8607-CD59057D60A2}"/>
              </a:ext>
            </a:extLst>
          </p:cNvPr>
          <p:cNvSpPr/>
          <p:nvPr/>
        </p:nvSpPr>
        <p:spPr>
          <a:xfrm>
            <a:off x="3036435" y="1709739"/>
            <a:ext cx="3047962" cy="1740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88000" r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itchFamily="50" charset="0"/>
              </a:rPr>
              <a:t>MACRO MOMENTS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Target sporting events, cultural events, Target key programs </a:t>
            </a:r>
            <a:r>
              <a:rPr kumimoji="0" lang="en-GB" sz="8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(The BLOCK, Bachelorette etc.),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GB" sz="1050" dirty="0">
                <a:solidFill>
                  <a:srgbClr val="262626"/>
                </a:solidFill>
                <a:latin typeface="Gotham Light" pitchFamily="2" charset="0"/>
              </a:rPr>
              <a:t>Target key retail events (</a:t>
            </a:r>
            <a:r>
              <a:rPr lang="en-GB" sz="800" dirty="0">
                <a:solidFill>
                  <a:srgbClr val="262626"/>
                </a:solidFill>
                <a:latin typeface="Gotham Light" pitchFamily="2" charset="0"/>
              </a:rPr>
              <a:t>Back to School, </a:t>
            </a:r>
            <a:r>
              <a:rPr lang="en-GB" sz="800" dirty="0" err="1">
                <a:solidFill>
                  <a:srgbClr val="262626"/>
                </a:solidFill>
                <a:latin typeface="Gotham Light" pitchFamily="2" charset="0"/>
              </a:rPr>
              <a:t>EOFY</a:t>
            </a:r>
            <a:r>
              <a:rPr lang="en-GB" sz="800" dirty="0">
                <a:solidFill>
                  <a:srgbClr val="262626"/>
                </a:solidFill>
                <a:latin typeface="Gotham Light" pitchFamily="2" charset="0"/>
              </a:rPr>
              <a:t>)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</a:endParaRP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4F2FD18B-8715-E54C-973A-31257164D39D}"/>
              </a:ext>
            </a:extLst>
          </p:cNvPr>
          <p:cNvSpPr/>
          <p:nvPr/>
        </p:nvSpPr>
        <p:spPr>
          <a:xfrm>
            <a:off x="9134079" y="1710808"/>
            <a:ext cx="3057059" cy="1740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88000" r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itchFamily="50" charset="0"/>
              </a:rPr>
              <a:t>BRAND TARGETING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Target one or more brands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Target when retailers promote a brand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CA80F640-E67D-064C-AE2C-440D94920BA5}"/>
              </a:ext>
            </a:extLst>
          </p:cNvPr>
          <p:cNvSpPr/>
          <p:nvPr/>
        </p:nvSpPr>
        <p:spPr>
          <a:xfrm>
            <a:off x="-8334" y="5132832"/>
            <a:ext cx="3085006" cy="1709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88000" r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itchFamily="50" charset="0"/>
              </a:rPr>
              <a:t>PRODUCT TARGETING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Target specific products</a:t>
            </a:r>
          </a:p>
          <a:p>
            <a:pPr lvl="0">
              <a:spcAft>
                <a:spcPts val="400"/>
              </a:spcAft>
              <a:defRPr/>
            </a:pPr>
            <a:r>
              <a:rPr lang="en-GB" sz="1050" dirty="0">
                <a:solidFill>
                  <a:srgbClr val="262626"/>
                </a:solidFill>
                <a:latin typeface="Gotham Light" pitchFamily="2" charset="0"/>
              </a:rPr>
              <a:t>Target competitor ‘Sales’ or promotions</a:t>
            </a:r>
          </a:p>
          <a:p>
            <a:pPr lvl="0">
              <a:spcAft>
                <a:spcPts val="400"/>
              </a:spcAft>
              <a:defRPr/>
            </a:pPr>
            <a:r>
              <a:rPr lang="en-GB" sz="1050" dirty="0">
                <a:solidFill>
                  <a:srgbClr val="262626"/>
                </a:solidFill>
                <a:latin typeface="Gotham Light" pitchFamily="2" charset="0"/>
              </a:rPr>
              <a:t>Target product launch or message type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Target when retailers promote a product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2872542-A44D-5E46-A4E2-DE2BFC2C0ADD}"/>
              </a:ext>
            </a:extLst>
          </p:cNvPr>
          <p:cNvCxnSpPr>
            <a:cxnSpLocks/>
          </p:cNvCxnSpPr>
          <p:nvPr/>
        </p:nvCxnSpPr>
        <p:spPr>
          <a:xfrm>
            <a:off x="232703" y="2301757"/>
            <a:ext cx="43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D25EDC7-3B9C-114F-BB53-BAF0F8D82247}"/>
              </a:ext>
            </a:extLst>
          </p:cNvPr>
          <p:cNvCxnSpPr>
            <a:cxnSpLocks/>
          </p:cNvCxnSpPr>
          <p:nvPr/>
        </p:nvCxnSpPr>
        <p:spPr>
          <a:xfrm>
            <a:off x="3286799" y="2301757"/>
            <a:ext cx="43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9A4734A5-3588-9E42-AE65-B6D976DC024B}"/>
              </a:ext>
            </a:extLst>
          </p:cNvPr>
          <p:cNvCxnSpPr>
            <a:cxnSpLocks/>
          </p:cNvCxnSpPr>
          <p:nvPr/>
        </p:nvCxnSpPr>
        <p:spPr>
          <a:xfrm>
            <a:off x="9358415" y="2301757"/>
            <a:ext cx="43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47">
            <a:extLst>
              <a:ext uri="{FF2B5EF4-FFF2-40B4-BE49-F238E27FC236}">
                <a16:creationId xmlns:a16="http://schemas.microsoft.com/office/drawing/2014/main" id="{99C93247-FE15-7544-B26B-A35F82BD1BE0}"/>
              </a:ext>
            </a:extLst>
          </p:cNvPr>
          <p:cNvSpPr/>
          <p:nvPr/>
        </p:nvSpPr>
        <p:spPr>
          <a:xfrm>
            <a:off x="3074695" y="5118472"/>
            <a:ext cx="3047962" cy="1740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88000" rIns="28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itchFamily="50" charset="0"/>
              </a:rPr>
              <a:t>SHARE OF VOICE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GB" sz="1050" dirty="0">
                <a:solidFill>
                  <a:srgbClr val="262626"/>
                </a:solidFill>
                <a:latin typeface="Gotham Light" pitchFamily="2" charset="0"/>
              </a:rPr>
              <a:t>Reflex</a:t>
            </a: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 based on SOV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Increase / Decrease bids or budget</a:t>
            </a: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FB8177E1-8E7B-BB48-A128-E5F5FEDF026B}"/>
              </a:ext>
            </a:extLst>
          </p:cNvPr>
          <p:cNvSpPr/>
          <p:nvPr/>
        </p:nvSpPr>
        <p:spPr>
          <a:xfrm>
            <a:off x="6116171" y="5117403"/>
            <a:ext cx="3047962" cy="1740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88000" r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itchFamily="50" charset="0"/>
              </a:rPr>
              <a:t>PROGRAM CONTENT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Monitor program content for keywords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Target based on program genre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29D432A-60E5-A24E-B65A-0ABEA3583022}"/>
              </a:ext>
            </a:extLst>
          </p:cNvPr>
          <p:cNvSpPr/>
          <p:nvPr/>
        </p:nvSpPr>
        <p:spPr>
          <a:xfrm>
            <a:off x="9125773" y="5117403"/>
            <a:ext cx="3085006" cy="1740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88000" r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itchFamily="50" charset="0"/>
              </a:rPr>
              <a:t>REMARKETING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Continue the sales process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Exclude existing customers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09D46073-1536-2A4B-85BD-3766AE8BF2A0}"/>
              </a:ext>
            </a:extLst>
          </p:cNvPr>
          <p:cNvCxnSpPr>
            <a:cxnSpLocks/>
          </p:cNvCxnSpPr>
          <p:nvPr/>
        </p:nvCxnSpPr>
        <p:spPr>
          <a:xfrm>
            <a:off x="239290" y="5709421"/>
            <a:ext cx="43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932B6493-A864-B642-A61E-A77F3A93A219}"/>
              </a:ext>
            </a:extLst>
          </p:cNvPr>
          <p:cNvCxnSpPr>
            <a:cxnSpLocks/>
          </p:cNvCxnSpPr>
          <p:nvPr/>
        </p:nvCxnSpPr>
        <p:spPr>
          <a:xfrm>
            <a:off x="3293386" y="5709421"/>
            <a:ext cx="43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F94334B5-4301-4C47-8595-8B4761D79F00}"/>
              </a:ext>
            </a:extLst>
          </p:cNvPr>
          <p:cNvCxnSpPr>
            <a:cxnSpLocks/>
          </p:cNvCxnSpPr>
          <p:nvPr/>
        </p:nvCxnSpPr>
        <p:spPr>
          <a:xfrm>
            <a:off x="6335290" y="5709421"/>
            <a:ext cx="43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0F908EC0-9375-C841-B7B2-50821B0F2B32}"/>
              </a:ext>
            </a:extLst>
          </p:cNvPr>
          <p:cNvCxnSpPr>
            <a:cxnSpLocks/>
          </p:cNvCxnSpPr>
          <p:nvPr/>
        </p:nvCxnSpPr>
        <p:spPr>
          <a:xfrm>
            <a:off x="9352810" y="5709421"/>
            <a:ext cx="43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000A1A04-B518-B14A-9CF9-D5EF240FEDB9}"/>
              </a:ext>
            </a:extLst>
          </p:cNvPr>
          <p:cNvCxnSpPr>
            <a:cxnSpLocks/>
          </p:cNvCxnSpPr>
          <p:nvPr/>
        </p:nvCxnSpPr>
        <p:spPr>
          <a:xfrm flipH="1">
            <a:off x="-15307" y="3450336"/>
            <a:ext cx="12219499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1FE5694-D23A-0F4D-9F5B-C6F7F13BA665}"/>
              </a:ext>
            </a:extLst>
          </p:cNvPr>
          <p:cNvSpPr/>
          <p:nvPr/>
        </p:nvSpPr>
        <p:spPr>
          <a:xfrm>
            <a:off x="6101351" y="1707601"/>
            <a:ext cx="3032728" cy="1740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288000" rIns="10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30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itchFamily="50" charset="0"/>
              </a:rPr>
              <a:t>MICRO MOMENTS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05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Target a change in the weather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GB" sz="1050" dirty="0">
                <a:solidFill>
                  <a:srgbClr val="262626"/>
                </a:solidFill>
                <a:latin typeface="Gotham Light" pitchFamily="2" charset="0"/>
              </a:rPr>
              <a:t>Target results of key events (Sports, X-Factor, The voice)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F43FFFF0-FA6F-4E41-A74F-4BEC56CCAAC5}"/>
              </a:ext>
            </a:extLst>
          </p:cNvPr>
          <p:cNvCxnSpPr>
            <a:cxnSpLocks/>
          </p:cNvCxnSpPr>
          <p:nvPr/>
        </p:nvCxnSpPr>
        <p:spPr>
          <a:xfrm>
            <a:off x="6328703" y="2342292"/>
            <a:ext cx="43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33976A5C-88FE-9744-81AE-4E14B03E83E1}"/>
              </a:ext>
            </a:extLst>
          </p:cNvPr>
          <p:cNvCxnSpPr>
            <a:cxnSpLocks/>
          </p:cNvCxnSpPr>
          <p:nvPr/>
        </p:nvCxnSpPr>
        <p:spPr>
          <a:xfrm>
            <a:off x="3041375" y="0"/>
            <a:ext cx="19659" cy="6858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635FBDE4-D483-544D-A7EF-AE4965CDA6EF}"/>
              </a:ext>
            </a:extLst>
          </p:cNvPr>
          <p:cNvCxnSpPr>
            <a:cxnSpLocks/>
          </p:cNvCxnSpPr>
          <p:nvPr/>
        </p:nvCxnSpPr>
        <p:spPr>
          <a:xfrm>
            <a:off x="6083339" y="0"/>
            <a:ext cx="19659" cy="6858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702735CD-773E-6A4C-A48F-C1C3E9ABDFD8}"/>
              </a:ext>
            </a:extLst>
          </p:cNvPr>
          <p:cNvCxnSpPr>
            <a:cxnSpLocks/>
          </p:cNvCxnSpPr>
          <p:nvPr/>
        </p:nvCxnSpPr>
        <p:spPr>
          <a:xfrm>
            <a:off x="9134079" y="0"/>
            <a:ext cx="19659" cy="685800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56981A-C20D-6644-8F33-EDEEE0534497}"/>
              </a:ext>
            </a:extLst>
          </p:cNvPr>
          <p:cNvGrpSpPr/>
          <p:nvPr/>
        </p:nvGrpSpPr>
        <p:grpSpPr>
          <a:xfrm>
            <a:off x="11381066" y="248817"/>
            <a:ext cx="576000" cy="576000"/>
            <a:chOff x="11273490" y="248817"/>
            <a:chExt cx="576000" cy="576000"/>
          </a:xfrm>
        </p:grpSpPr>
        <p:grpSp>
          <p:nvGrpSpPr>
            <p:cNvPr id="36" name="Details Icon">
              <a:extLst>
                <a:ext uri="{FF2B5EF4-FFF2-40B4-BE49-F238E27FC236}">
                  <a16:creationId xmlns:a16="http://schemas.microsoft.com/office/drawing/2014/main" id="{07FBFB95-FC47-2849-A989-D7200033974D}"/>
                </a:ext>
              </a:extLst>
            </p:cNvPr>
            <p:cNvGrpSpPr/>
            <p:nvPr/>
          </p:nvGrpSpPr>
          <p:grpSpPr>
            <a:xfrm>
              <a:off x="11273490" y="248817"/>
              <a:ext cx="576000" cy="576000"/>
              <a:chOff x="11273490" y="248817"/>
              <a:chExt cx="576000" cy="576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E49F418A-8944-F041-BF5B-7268EF42E4CA}"/>
                  </a:ext>
                </a:extLst>
              </p:cNvPr>
              <p:cNvSpPr/>
              <p:nvPr/>
            </p:nvSpPr>
            <p:spPr>
              <a:xfrm>
                <a:off x="11273490" y="248817"/>
                <a:ext cx="576000" cy="576000"/>
              </a:xfrm>
              <a:prstGeom prst="ellipse">
                <a:avLst/>
              </a:prstGeom>
              <a:solidFill>
                <a:schemeClr val="accent4"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37353C3-0F30-844B-81C7-F9155527EB45}"/>
                  </a:ext>
                </a:extLst>
              </p:cNvPr>
              <p:cNvSpPr/>
              <p:nvPr/>
            </p:nvSpPr>
            <p:spPr>
              <a:xfrm>
                <a:off x="11311524" y="286850"/>
                <a:ext cx="499934" cy="499934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89E6D498-4A61-8B4B-A553-750FD34AD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8910" y="406458"/>
              <a:ext cx="265161" cy="2607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8154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BCE8230-AD4B-414F-99AB-8F168F7F057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grayscl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solidFill>
            <a:schemeClr val="tx1">
              <a:lumMod val="95000"/>
              <a:lumOff val="5000"/>
            </a:schemeClr>
          </a:solidFill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7E136D-C307-0149-823C-53B1912F9872}"/>
              </a:ext>
            </a:extLst>
          </p:cNvPr>
          <p:cNvSpPr txBox="1">
            <a:spLocks/>
          </p:cNvSpPr>
          <p:nvPr/>
        </p:nvSpPr>
        <p:spPr>
          <a:xfrm>
            <a:off x="578898" y="844962"/>
            <a:ext cx="4011611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HOW DOES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TV             REFLEX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WORK?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79626F2-69EC-3148-8BC6-4BDAF4FE7069}"/>
              </a:ext>
            </a:extLst>
          </p:cNvPr>
          <p:cNvCxnSpPr>
            <a:cxnSpLocks/>
          </p:cNvCxnSpPr>
          <p:nvPr/>
        </p:nvCxnSpPr>
        <p:spPr>
          <a:xfrm>
            <a:off x="578898" y="584390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B1D5E8-6DF4-164E-B479-619698D9CB51}"/>
              </a:ext>
            </a:extLst>
          </p:cNvPr>
          <p:cNvGrpSpPr/>
          <p:nvPr/>
        </p:nvGrpSpPr>
        <p:grpSpPr>
          <a:xfrm>
            <a:off x="11381066" y="248817"/>
            <a:ext cx="576000" cy="576000"/>
            <a:chOff x="11273490" y="248817"/>
            <a:chExt cx="576000" cy="576000"/>
          </a:xfrm>
        </p:grpSpPr>
        <p:grpSp>
          <p:nvGrpSpPr>
            <p:cNvPr id="49" name="Details Icon">
              <a:extLst>
                <a:ext uri="{FF2B5EF4-FFF2-40B4-BE49-F238E27FC236}">
                  <a16:creationId xmlns:a16="http://schemas.microsoft.com/office/drawing/2014/main" id="{B2AE0ED1-5C5D-F349-BD29-7567D17348A9}"/>
                </a:ext>
              </a:extLst>
            </p:cNvPr>
            <p:cNvGrpSpPr/>
            <p:nvPr/>
          </p:nvGrpSpPr>
          <p:grpSpPr>
            <a:xfrm>
              <a:off x="11273490" y="248817"/>
              <a:ext cx="576000" cy="576000"/>
              <a:chOff x="11273490" y="248817"/>
              <a:chExt cx="576000" cy="576000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CCBEC3E-8513-2B4A-B7E8-27DE560F17AB}"/>
                  </a:ext>
                </a:extLst>
              </p:cNvPr>
              <p:cNvSpPr/>
              <p:nvPr/>
            </p:nvSpPr>
            <p:spPr>
              <a:xfrm>
                <a:off x="11273490" y="248817"/>
                <a:ext cx="576000" cy="576000"/>
              </a:xfrm>
              <a:prstGeom prst="ellipse">
                <a:avLst/>
              </a:prstGeom>
              <a:solidFill>
                <a:schemeClr val="accent4"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27C721B-F689-664C-8CF1-FC72B4E85A23}"/>
                  </a:ext>
                </a:extLst>
              </p:cNvPr>
              <p:cNvSpPr/>
              <p:nvPr/>
            </p:nvSpPr>
            <p:spPr>
              <a:xfrm>
                <a:off x="11311524" y="286850"/>
                <a:ext cx="499934" cy="499934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D9D17FB-8714-6141-948A-C39C7D487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8910" y="406458"/>
              <a:ext cx="265161" cy="260718"/>
            </a:xfrm>
            <a:prstGeom prst="rect">
              <a:avLst/>
            </a:prstGeom>
          </p:spPr>
        </p:pic>
      </p:grp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4A7A7B5-4706-8C4D-8BE7-53ACB85F35D6}"/>
              </a:ext>
            </a:extLst>
          </p:cNvPr>
          <p:cNvCxnSpPr>
            <a:cxnSpLocks/>
          </p:cNvCxnSpPr>
          <p:nvPr/>
        </p:nvCxnSpPr>
        <p:spPr>
          <a:xfrm>
            <a:off x="3934510" y="3041342"/>
            <a:ext cx="360000" cy="0"/>
          </a:xfrm>
          <a:prstGeom prst="straightConnector1">
            <a:avLst/>
          </a:prstGeom>
          <a:ln w="19050" cap="rnd"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38EE16BB-EDB1-0441-894B-6C842567688B}"/>
              </a:ext>
            </a:extLst>
          </p:cNvPr>
          <p:cNvCxnSpPr>
            <a:cxnSpLocks/>
          </p:cNvCxnSpPr>
          <p:nvPr/>
        </p:nvCxnSpPr>
        <p:spPr>
          <a:xfrm>
            <a:off x="7733347" y="3041342"/>
            <a:ext cx="360000" cy="0"/>
          </a:xfrm>
          <a:prstGeom prst="straightConnector1">
            <a:avLst/>
          </a:prstGeom>
          <a:ln w="19050" cap="rnd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8B3751B-DEA9-1940-9F63-517F13706C03}"/>
              </a:ext>
            </a:extLst>
          </p:cNvPr>
          <p:cNvCxnSpPr>
            <a:cxnSpLocks/>
          </p:cNvCxnSpPr>
          <p:nvPr/>
        </p:nvCxnSpPr>
        <p:spPr>
          <a:xfrm rot="5400000">
            <a:off x="8311712" y="4005263"/>
            <a:ext cx="648000" cy="0"/>
          </a:xfrm>
          <a:prstGeom prst="straightConnector1">
            <a:avLst/>
          </a:prstGeom>
          <a:ln w="19050" cap="rnd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07A3CC4-3642-054B-8831-70DD1C89AC0F}"/>
              </a:ext>
            </a:extLst>
          </p:cNvPr>
          <p:cNvGrpSpPr/>
          <p:nvPr/>
        </p:nvGrpSpPr>
        <p:grpSpPr>
          <a:xfrm>
            <a:off x="6140115" y="4639459"/>
            <a:ext cx="4975201" cy="1898500"/>
            <a:chOff x="6140115" y="4639459"/>
            <a:chExt cx="4975201" cy="1898500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5D97913-36DC-1A4C-896C-A609E7296B28}"/>
                </a:ext>
              </a:extLst>
            </p:cNvPr>
            <p:cNvSpPr/>
            <p:nvPr/>
          </p:nvSpPr>
          <p:spPr>
            <a:xfrm>
              <a:off x="6140115" y="4639459"/>
              <a:ext cx="4966056" cy="42783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288000" rtlCol="0" anchor="ctr"/>
            <a:lstStyle/>
            <a:p>
              <a:pPr marL="0" marR="0" lvl="0" indent="0" algn="ctr" defTabSz="79984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9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Deploy </a:t>
              </a:r>
              <a:r>
                <a:rPr kumimoji="0" lang="en-AU" sz="900" b="0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any ad format, in any </a:t>
              </a:r>
              <a:br>
                <a:rPr kumimoji="0" lang="en-AU" sz="900" b="0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Verdana" panose="020B0604030504040204" pitchFamily="34" charset="0"/>
                  <a:cs typeface="Arial" panose="020B0604020202020204" pitchFamily="34" charset="0"/>
                </a:rPr>
              </a:br>
              <a:r>
                <a:rPr kumimoji="0" lang="en-AU" sz="900" b="0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digital channel, through any platform partner.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38E1947-158B-D342-979D-BA412A7A4E5E}"/>
                </a:ext>
              </a:extLst>
            </p:cNvPr>
            <p:cNvSpPr/>
            <p:nvPr/>
          </p:nvSpPr>
          <p:spPr>
            <a:xfrm>
              <a:off x="6149259" y="5126232"/>
              <a:ext cx="1608715" cy="14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0062BB1F-EA40-9B46-844F-2D36D9C6A10F}"/>
                </a:ext>
              </a:extLst>
            </p:cNvPr>
            <p:cNvSpPr/>
            <p:nvPr/>
          </p:nvSpPr>
          <p:spPr>
            <a:xfrm>
              <a:off x="7831086" y="5126232"/>
              <a:ext cx="1608715" cy="14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B3AF065F-E789-B441-98DB-C20CC8B6BC91}"/>
                </a:ext>
              </a:extLst>
            </p:cNvPr>
            <p:cNvSpPr/>
            <p:nvPr/>
          </p:nvSpPr>
          <p:spPr>
            <a:xfrm>
              <a:off x="9506601" y="5120639"/>
              <a:ext cx="1608715" cy="1411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192A050-81B3-874A-AD1E-0AFCB61378B3}"/>
                </a:ext>
              </a:extLst>
            </p:cNvPr>
            <p:cNvSpPr txBox="1"/>
            <p:nvPr/>
          </p:nvSpPr>
          <p:spPr>
            <a:xfrm>
              <a:off x="6149259" y="5174172"/>
              <a:ext cx="16087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/>
                  </a:solidFill>
                  <a:latin typeface="Gotham Bold" panose="02000604030000020004" pitchFamily="2" charset="0"/>
                </a:rPr>
                <a:t>VIDEO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1F89BE3-0FC9-5146-816A-8EF0F77A6662}"/>
                </a:ext>
              </a:extLst>
            </p:cNvPr>
            <p:cNvSpPr txBox="1"/>
            <p:nvPr/>
          </p:nvSpPr>
          <p:spPr>
            <a:xfrm>
              <a:off x="7824773" y="5174172"/>
              <a:ext cx="16087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/>
                  </a:solidFill>
                  <a:latin typeface="Gotham Bold" panose="02000604030000020004" pitchFamily="2" charset="0"/>
                </a:rPr>
                <a:t>SOCIAL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51242D08-8D70-4942-B942-DE10111B275A}"/>
                </a:ext>
              </a:extLst>
            </p:cNvPr>
            <p:cNvSpPr txBox="1"/>
            <p:nvPr/>
          </p:nvSpPr>
          <p:spPr>
            <a:xfrm>
              <a:off x="9506601" y="5179878"/>
              <a:ext cx="160871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tx2"/>
                  </a:solidFill>
                  <a:latin typeface="Gotham Bold" panose="02000604030000020004" pitchFamily="2" charset="0"/>
                </a:rPr>
                <a:t>DISPLAY</a:t>
              </a:r>
            </a:p>
          </p:txBody>
        </p:sp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56D34F87-8BE3-564C-AA87-599BBE000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5796" y="6065594"/>
              <a:ext cx="855640" cy="208206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5BB49532-B32D-BA40-A229-C73391FF7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32518" y="5641392"/>
              <a:ext cx="806385" cy="188364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29906E6F-1D22-3543-B35F-486602565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86189" y="5602397"/>
              <a:ext cx="659757" cy="273774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1B88390-893B-2E49-B79E-3BA0CDB2C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40570" y="6024232"/>
              <a:ext cx="790283" cy="282131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9294E9F2-83F7-EC42-9B56-B453E1CA6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11017" y="5615607"/>
              <a:ext cx="799777" cy="23993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1625383-F9F0-B145-8A48-8E7CFF349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39278" y="5983652"/>
              <a:ext cx="647701" cy="363289"/>
            </a:xfrm>
            <a:prstGeom prst="rect">
              <a:avLst/>
            </a:prstGeom>
          </p:spPr>
        </p:pic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DF64AD2-015C-5043-AC5C-0DE2DCCD95CA}"/>
              </a:ext>
            </a:extLst>
          </p:cNvPr>
          <p:cNvGrpSpPr/>
          <p:nvPr/>
        </p:nvGrpSpPr>
        <p:grpSpPr>
          <a:xfrm>
            <a:off x="587518" y="2528183"/>
            <a:ext cx="3506503" cy="1026318"/>
            <a:chOff x="587518" y="2528183"/>
            <a:chExt cx="3506503" cy="1026318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EE09F314-4F70-674A-AD2C-688457AE7807}"/>
                </a:ext>
              </a:extLst>
            </p:cNvPr>
            <p:cNvSpPr/>
            <p:nvPr/>
          </p:nvSpPr>
          <p:spPr>
            <a:xfrm>
              <a:off x="1601137" y="2595950"/>
              <a:ext cx="2492884" cy="8907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288000" rtlCol="0" anchor="ctr"/>
            <a:lstStyle/>
            <a:p>
              <a:pPr lvl="0" defTabSz="7998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AU" sz="1100" b="1" spc="100" dirty="0">
                  <a:solidFill>
                    <a:srgbClr val="FFFFFF"/>
                  </a:solidFill>
                  <a:latin typeface="Gotham Bold" panose="02000604030000020004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Content recognition </a:t>
              </a:r>
              <a:r>
                <a:rPr lang="en-AU" sz="1100" spc="100" dirty="0">
                  <a:solidFill>
                    <a:srgbClr val="FFFFFF"/>
                  </a:solidFill>
                  <a:latin typeface="Gotham Light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technology listens </a:t>
              </a:r>
              <a:br>
                <a:rPr lang="en-AU" sz="1100" spc="100" dirty="0">
                  <a:solidFill>
                    <a:srgbClr val="FFFFFF"/>
                  </a:solidFill>
                  <a:latin typeface="Gotham Light" pitchFamily="2" charset="0"/>
                  <a:ea typeface="Verdana" panose="020B0604030504040204" pitchFamily="34" charset="0"/>
                  <a:cs typeface="Arial" panose="020B0604020202020204" pitchFamily="34" charset="0"/>
                </a:rPr>
              </a:br>
              <a:r>
                <a:rPr lang="en-AU" sz="1100" spc="100" dirty="0">
                  <a:solidFill>
                    <a:srgbClr val="FFFFFF"/>
                  </a:solidFill>
                  <a:latin typeface="Gotham Light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and watches all TV channels 24/7.</a:t>
              </a:r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B4C16C32-EE51-194D-9458-C3917DE94E5D}"/>
                </a:ext>
              </a:extLst>
            </p:cNvPr>
            <p:cNvGrpSpPr/>
            <p:nvPr/>
          </p:nvGrpSpPr>
          <p:grpSpPr>
            <a:xfrm>
              <a:off x="587518" y="2528183"/>
              <a:ext cx="1026318" cy="1026318"/>
              <a:chOff x="587518" y="2528183"/>
              <a:chExt cx="1026318" cy="1026318"/>
            </a:xfrm>
          </p:grpSpPr>
          <p:grpSp>
            <p:nvGrpSpPr>
              <p:cNvPr id="88" name="Group 87">
                <a:extLst>
                  <a:ext uri="{FF2B5EF4-FFF2-40B4-BE49-F238E27FC236}">
                    <a16:creationId xmlns:a16="http://schemas.microsoft.com/office/drawing/2014/main" id="{65FA9A28-CFB8-5B42-9314-6BC9E88F9977}"/>
                  </a:ext>
                </a:extLst>
              </p:cNvPr>
              <p:cNvGrpSpPr/>
              <p:nvPr/>
            </p:nvGrpSpPr>
            <p:grpSpPr>
              <a:xfrm>
                <a:off x="587518" y="2528183"/>
                <a:ext cx="1026318" cy="1026318"/>
                <a:chOff x="1788527" y="2380267"/>
                <a:chExt cx="966021" cy="96602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299587D2-E331-764B-A86E-2FA944214619}"/>
                    </a:ext>
                  </a:extLst>
                </p:cNvPr>
                <p:cNvSpPr/>
                <p:nvPr/>
              </p:nvSpPr>
              <p:spPr>
                <a:xfrm>
                  <a:off x="1788527" y="2380267"/>
                  <a:ext cx="966021" cy="966021"/>
                </a:xfrm>
                <a:prstGeom prst="ellipse">
                  <a:avLst/>
                </a:prstGeom>
                <a:solidFill>
                  <a:schemeClr val="accent1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C15F620C-4186-5148-AFCF-D237BD6FDA94}"/>
                    </a:ext>
                  </a:extLst>
                </p:cNvPr>
                <p:cNvSpPr/>
                <p:nvPr/>
              </p:nvSpPr>
              <p:spPr>
                <a:xfrm>
                  <a:off x="1852314" y="2444053"/>
                  <a:ext cx="838449" cy="838449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90A6EE4F-D9EE-4C43-B045-F87892885F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9232" y="2819897"/>
                <a:ext cx="442890" cy="442890"/>
              </a:xfrm>
              <a:prstGeom prst="rect">
                <a:avLst/>
              </a:prstGeom>
            </p:spPr>
          </p:pic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D33EC53-32AF-4A4A-B216-D503954D6D5D}"/>
              </a:ext>
            </a:extLst>
          </p:cNvPr>
          <p:cNvGrpSpPr/>
          <p:nvPr/>
        </p:nvGrpSpPr>
        <p:grpSpPr>
          <a:xfrm>
            <a:off x="8157209" y="2528183"/>
            <a:ext cx="3692281" cy="1026318"/>
            <a:chOff x="8157209" y="2528183"/>
            <a:chExt cx="3692281" cy="1026318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AC44F23-91D2-AC4E-84CA-F989AFDE6B6B}"/>
                </a:ext>
              </a:extLst>
            </p:cNvPr>
            <p:cNvSpPr/>
            <p:nvPr/>
          </p:nvSpPr>
          <p:spPr>
            <a:xfrm>
              <a:off x="9170827" y="2595950"/>
              <a:ext cx="2678663" cy="8907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288000" rtlCol="0" anchor="ctr"/>
            <a:lstStyle/>
            <a:p>
              <a:pPr lvl="0" defTabSz="7998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AU" sz="1100" b="1" spc="100" dirty="0">
                  <a:solidFill>
                    <a:srgbClr val="FFFFFF"/>
                  </a:solidFill>
                  <a:latin typeface="Gotham Bold" panose="02000604030000020004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Instant API connection </a:t>
              </a:r>
              <a:r>
                <a:rPr lang="en-AU" sz="1100" spc="100" dirty="0">
                  <a:solidFill>
                    <a:srgbClr val="FFFFFF"/>
                  </a:solidFill>
                  <a:latin typeface="Gotham Light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with media buying technologies automatically triggers a digital campaign within 3 seconds.</a:t>
              </a:r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E8B5C77-DE78-DD4B-B899-42C40D3DD70E}"/>
                </a:ext>
              </a:extLst>
            </p:cNvPr>
            <p:cNvGrpSpPr/>
            <p:nvPr/>
          </p:nvGrpSpPr>
          <p:grpSpPr>
            <a:xfrm>
              <a:off x="8157209" y="2528183"/>
              <a:ext cx="1026318" cy="1026318"/>
              <a:chOff x="8157209" y="2528183"/>
              <a:chExt cx="1026318" cy="1026318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E9F9A91B-C9F0-A24F-ACCD-FEB5B3F24E38}"/>
                  </a:ext>
                </a:extLst>
              </p:cNvPr>
              <p:cNvGrpSpPr/>
              <p:nvPr/>
            </p:nvGrpSpPr>
            <p:grpSpPr>
              <a:xfrm>
                <a:off x="8157209" y="2528183"/>
                <a:ext cx="1026318" cy="1026318"/>
                <a:chOff x="1788527" y="2380267"/>
                <a:chExt cx="966021" cy="966021"/>
              </a:xfrm>
            </p:grpSpPr>
            <p:sp>
              <p:nvSpPr>
                <p:cNvPr id="97" name="Oval 96">
                  <a:extLst>
                    <a:ext uri="{FF2B5EF4-FFF2-40B4-BE49-F238E27FC236}">
                      <a16:creationId xmlns:a16="http://schemas.microsoft.com/office/drawing/2014/main" id="{23DA3D5C-017E-3B4B-8E1D-A5E1F53E7B45}"/>
                    </a:ext>
                  </a:extLst>
                </p:cNvPr>
                <p:cNvSpPr/>
                <p:nvPr/>
              </p:nvSpPr>
              <p:spPr>
                <a:xfrm>
                  <a:off x="1788527" y="2380267"/>
                  <a:ext cx="966021" cy="966021"/>
                </a:xfrm>
                <a:prstGeom prst="ellipse">
                  <a:avLst/>
                </a:prstGeom>
                <a:solidFill>
                  <a:schemeClr val="accent1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D1CD9DBE-B434-7C4D-B865-28A019534B4F}"/>
                    </a:ext>
                  </a:extLst>
                </p:cNvPr>
                <p:cNvSpPr/>
                <p:nvPr/>
              </p:nvSpPr>
              <p:spPr>
                <a:xfrm>
                  <a:off x="1852314" y="2444053"/>
                  <a:ext cx="838449" cy="838449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37AF37BB-EAB6-B24D-98AE-194B69AEE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441839" y="2798308"/>
                <a:ext cx="457059" cy="486068"/>
              </a:xfrm>
              <a:prstGeom prst="rect">
                <a:avLst/>
              </a:prstGeom>
            </p:spPr>
          </p:pic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524DE5D-7AEB-1E4D-BCE3-AA2E829C0A97}"/>
              </a:ext>
            </a:extLst>
          </p:cNvPr>
          <p:cNvGrpSpPr/>
          <p:nvPr/>
        </p:nvGrpSpPr>
        <p:grpSpPr>
          <a:xfrm>
            <a:off x="4372363" y="2528183"/>
            <a:ext cx="3506503" cy="1026318"/>
            <a:chOff x="4372363" y="2528183"/>
            <a:chExt cx="3506503" cy="1026318"/>
          </a:xfrm>
        </p:grpSpPr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FCF68ABA-9361-3447-A5AC-D41C8BE10EAD}"/>
                </a:ext>
              </a:extLst>
            </p:cNvPr>
            <p:cNvGrpSpPr/>
            <p:nvPr/>
          </p:nvGrpSpPr>
          <p:grpSpPr>
            <a:xfrm>
              <a:off x="4372363" y="2528183"/>
              <a:ext cx="1026318" cy="1026318"/>
              <a:chOff x="1788527" y="2380267"/>
              <a:chExt cx="966021" cy="966021"/>
            </a:xfrm>
          </p:grpSpPr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165CE08-027E-064B-A720-8A591B4908ED}"/>
                  </a:ext>
                </a:extLst>
              </p:cNvPr>
              <p:cNvSpPr/>
              <p:nvPr/>
            </p:nvSpPr>
            <p:spPr>
              <a:xfrm>
                <a:off x="1788527" y="2380267"/>
                <a:ext cx="966021" cy="966021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8515A097-8F42-8A4E-94CE-C221DC609007}"/>
                  </a:ext>
                </a:extLst>
              </p:cNvPr>
              <p:cNvSpPr/>
              <p:nvPr/>
            </p:nvSpPr>
            <p:spPr>
              <a:xfrm>
                <a:off x="1852314" y="2444053"/>
                <a:ext cx="838449" cy="838449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E3762D66-453D-2B45-8E26-96ECBCE483EA}"/>
                </a:ext>
              </a:extLst>
            </p:cNvPr>
            <p:cNvSpPr/>
            <p:nvPr/>
          </p:nvSpPr>
          <p:spPr>
            <a:xfrm>
              <a:off x="5385981" y="2595950"/>
              <a:ext cx="2492885" cy="8907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288000" rtlCol="0" anchor="ctr"/>
            <a:lstStyle/>
            <a:p>
              <a:pPr marL="0" marR="0" lvl="0" indent="0" defTabSz="79984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100" b="1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Bold" panose="02000604030000020004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Fingerprinting technology </a:t>
              </a:r>
              <a:r>
                <a:rPr kumimoji="0" lang="en-AU" sz="1100" b="0" i="0" u="none" strike="noStrike" kern="1200" cap="none" spc="10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otham Light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recognises TVC, TV show or keyword mention.</a:t>
              </a:r>
            </a:p>
          </p:txBody>
        </p:sp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A2DE8FD4-2436-DE43-9D24-196F38841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01729" y="2803568"/>
              <a:ext cx="367586" cy="475548"/>
            </a:xfrm>
            <a:prstGeom prst="rect">
              <a:avLst/>
            </a:prstGeom>
          </p:spPr>
        </p:pic>
      </p:grp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260EB04-BD36-004E-84FD-949176C94991}"/>
              </a:ext>
            </a:extLst>
          </p:cNvPr>
          <p:cNvCxnSpPr>
            <a:cxnSpLocks/>
          </p:cNvCxnSpPr>
          <p:nvPr/>
        </p:nvCxnSpPr>
        <p:spPr>
          <a:xfrm>
            <a:off x="11936539" y="3041342"/>
            <a:ext cx="756000" cy="0"/>
          </a:xfrm>
          <a:prstGeom prst="straightConnector1">
            <a:avLst/>
          </a:prstGeom>
          <a:ln w="19050" cap="rnd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27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12">
            <a:extLst>
              <a:ext uri="{FF2B5EF4-FFF2-40B4-BE49-F238E27FC236}">
                <a16:creationId xmlns:a16="http://schemas.microsoft.com/office/drawing/2014/main" id="{0E19D5BE-171A-CC43-BF14-E92CDCA9E9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grayscl/>
            <a:alphaModFix amt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411627BB-C02E-4140-B20A-EBA35FDB8AEA}"/>
              </a:ext>
            </a:extLst>
          </p:cNvPr>
          <p:cNvCxnSpPr>
            <a:cxnSpLocks/>
          </p:cNvCxnSpPr>
          <p:nvPr/>
        </p:nvCxnSpPr>
        <p:spPr>
          <a:xfrm rot="5400000">
            <a:off x="4571816" y="4041839"/>
            <a:ext cx="648000" cy="0"/>
          </a:xfrm>
          <a:prstGeom prst="straightConnector1">
            <a:avLst/>
          </a:prstGeom>
          <a:ln w="19050" cap="rnd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D601F5C1-1304-F245-B021-2FD52F00E871}"/>
              </a:ext>
            </a:extLst>
          </p:cNvPr>
          <p:cNvGrpSpPr/>
          <p:nvPr/>
        </p:nvGrpSpPr>
        <p:grpSpPr>
          <a:xfrm>
            <a:off x="1613836" y="4570667"/>
            <a:ext cx="6542533" cy="1950972"/>
            <a:chOff x="1613836" y="4570667"/>
            <a:chExt cx="6542533" cy="195097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CBCD961-EC43-F548-8DF2-A930448B7BBE}"/>
                </a:ext>
              </a:extLst>
            </p:cNvPr>
            <p:cNvSpPr/>
            <p:nvPr/>
          </p:nvSpPr>
          <p:spPr>
            <a:xfrm>
              <a:off x="1613836" y="4570667"/>
              <a:ext cx="3168000" cy="427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288000" rtlCol="0" anchor="t"/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  <a:latin typeface="Gotham Light" pitchFamily="2" charset="0"/>
                </a:rPr>
                <a:t>Measure your </a:t>
              </a:r>
              <a:r>
                <a:rPr lang="en-GB" sz="900" b="1" dirty="0">
                  <a:solidFill>
                    <a:schemeClr val="bg1"/>
                  </a:solidFill>
                  <a:latin typeface="Gotham Bold" panose="02000604030000020004" pitchFamily="2" charset="0"/>
                </a:rPr>
                <a:t>website activity </a:t>
              </a:r>
              <a:br>
                <a:rPr lang="en-GB" sz="900" b="1" dirty="0">
                  <a:solidFill>
                    <a:schemeClr val="bg1"/>
                  </a:solidFill>
                  <a:latin typeface="Gotham Bold" panose="02000604030000020004" pitchFamily="2" charset="0"/>
                </a:rPr>
              </a:br>
              <a:r>
                <a:rPr lang="en-GB" sz="900" dirty="0">
                  <a:solidFill>
                    <a:schemeClr val="bg1"/>
                  </a:solidFill>
                  <a:latin typeface="Gotham Light" pitchFamily="2" charset="0"/>
                </a:rPr>
                <a:t>against TV spots in </a:t>
              </a:r>
              <a:r>
                <a:rPr lang="en-GB" sz="900" b="1" dirty="0">
                  <a:solidFill>
                    <a:schemeClr val="bg1"/>
                  </a:solidFill>
                  <a:latin typeface="Gotham Bold" pitchFamily="50" charset="0"/>
                </a:rPr>
                <a:t>real time.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6B0CB5B-B1D5-CF46-86D8-C796D923CF72}"/>
                </a:ext>
              </a:extLst>
            </p:cNvPr>
            <p:cNvSpPr/>
            <p:nvPr/>
          </p:nvSpPr>
          <p:spPr>
            <a:xfrm>
              <a:off x="1613838" y="5119306"/>
              <a:ext cx="3168000" cy="1400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D973031-489F-8E45-9A58-E575FAE2AB13}"/>
                </a:ext>
              </a:extLst>
            </p:cNvPr>
            <p:cNvSpPr txBox="1"/>
            <p:nvPr/>
          </p:nvSpPr>
          <p:spPr>
            <a:xfrm>
              <a:off x="1615926" y="5151054"/>
              <a:ext cx="3163824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Gotham Bold" panose="02000604030000020004" pitchFamily="2" charset="0"/>
                </a:rPr>
                <a:t>ADVERT</a:t>
              </a:r>
              <a:r>
                <a:rPr lang="en-US" sz="900" b="1" dirty="0">
                  <a:solidFill>
                    <a:schemeClr val="accent1"/>
                  </a:solidFill>
                  <a:latin typeface="Gotham Bold" panose="02000604030000020004" pitchFamily="2" charset="0"/>
                </a:rPr>
                <a:t> </a:t>
              </a:r>
              <a:r>
                <a:rPr lang="en-US" sz="900" b="1" dirty="0">
                  <a:solidFill>
                    <a:schemeClr val="tx2"/>
                  </a:solidFill>
                  <a:latin typeface="Gotham Bold" panose="02000604030000020004" pitchFamily="2" charset="0"/>
                </a:rPr>
                <a:t>ROI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C8DDDE8-9CF4-B842-87A6-30DC831ECCA3}"/>
                </a:ext>
              </a:extLst>
            </p:cNvPr>
            <p:cNvSpPr/>
            <p:nvPr/>
          </p:nvSpPr>
          <p:spPr>
            <a:xfrm>
              <a:off x="4985884" y="4572635"/>
              <a:ext cx="3168000" cy="4277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288000" rtlCol="0" anchor="t"/>
            <a:lstStyle/>
            <a:p>
              <a:pPr algn="ctr"/>
              <a:r>
                <a:rPr lang="en-GB" sz="900" dirty="0">
                  <a:solidFill>
                    <a:schemeClr val="bg1"/>
                  </a:solidFill>
                  <a:latin typeface="Gotham Light" pitchFamily="2" charset="0"/>
                </a:rPr>
                <a:t>Adgile has real-time API integration with </a:t>
              </a:r>
              <a:r>
                <a:rPr lang="en-GB" sz="900" b="1" dirty="0">
                  <a:solidFill>
                    <a:schemeClr val="bg1"/>
                  </a:solidFill>
                  <a:latin typeface="Gotham Bold" panose="02000604030000020004" pitchFamily="2" charset="0"/>
                </a:rPr>
                <a:t>Google Analytics </a:t>
              </a:r>
              <a:r>
                <a:rPr lang="en-GB" sz="900" dirty="0">
                  <a:solidFill>
                    <a:schemeClr val="bg1"/>
                  </a:solidFill>
                  <a:latin typeface="Gotham Light" pitchFamily="2" charset="0"/>
                </a:rPr>
                <a:t>to measure the campaign contribution in context of competitor activity.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D15CEB5-876E-E14B-B984-5D5363E1DBCF}"/>
                </a:ext>
              </a:extLst>
            </p:cNvPr>
            <p:cNvSpPr/>
            <p:nvPr/>
          </p:nvSpPr>
          <p:spPr>
            <a:xfrm>
              <a:off x="4988369" y="5121274"/>
              <a:ext cx="3168000" cy="14003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4F168882-37F3-E849-9761-BAAE809EC3BE}"/>
                </a:ext>
              </a:extLst>
            </p:cNvPr>
            <p:cNvSpPr txBox="1"/>
            <p:nvPr/>
          </p:nvSpPr>
          <p:spPr>
            <a:xfrm>
              <a:off x="5011857" y="5153022"/>
              <a:ext cx="312102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accent2"/>
                  </a:solidFill>
                  <a:latin typeface="Gotham Bold" panose="02000604030000020004" pitchFamily="2" charset="0"/>
                </a:rPr>
                <a:t>COMPETITOR </a:t>
              </a:r>
              <a:r>
                <a:rPr lang="en-US" sz="900" b="1" dirty="0">
                  <a:solidFill>
                    <a:schemeClr val="tx2"/>
                  </a:solidFill>
                  <a:latin typeface="Gotham Bold" panose="02000604030000020004" pitchFamily="2" charset="0"/>
                </a:rPr>
                <a:t>ACTIVITY</a:t>
              </a: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CF6C7DA6-33FA-2E4A-9673-085AB21F8218}"/>
                </a:ext>
              </a:extLst>
            </p:cNvPr>
            <p:cNvGrpSpPr/>
            <p:nvPr/>
          </p:nvGrpSpPr>
          <p:grpSpPr>
            <a:xfrm>
              <a:off x="1778175" y="5628705"/>
              <a:ext cx="2839326" cy="806400"/>
              <a:chOff x="484696" y="2664982"/>
              <a:chExt cx="4507352" cy="1708523"/>
            </a:xfrm>
          </p:grpSpPr>
          <p:graphicFrame>
            <p:nvGraphicFramePr>
              <p:cNvPr id="73" name="Chart 72">
                <a:extLst>
                  <a:ext uri="{FF2B5EF4-FFF2-40B4-BE49-F238E27FC236}">
                    <a16:creationId xmlns:a16="http://schemas.microsoft.com/office/drawing/2014/main" id="{321B4AE6-56D6-7B41-8723-1821CCCB359A}"/>
                  </a:ext>
                </a:extLst>
              </p:cNvPr>
              <p:cNvGraphicFramePr/>
              <p:nvPr>
                <p:extLst/>
              </p:nvPr>
            </p:nvGraphicFramePr>
            <p:xfrm>
              <a:off x="644166" y="2664982"/>
              <a:ext cx="4188411" cy="17081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graphicFrame>
            <p:nvGraphicFramePr>
              <p:cNvPr id="74" name="Chart 73">
                <a:extLst>
                  <a:ext uri="{FF2B5EF4-FFF2-40B4-BE49-F238E27FC236}">
                    <a16:creationId xmlns:a16="http://schemas.microsoft.com/office/drawing/2014/main" id="{0D7C9798-BB29-0542-B1E4-ED64FEBB270B}"/>
                  </a:ext>
                </a:extLst>
              </p:cNvPr>
              <p:cNvGraphicFramePr/>
              <p:nvPr>
                <p:extLst/>
              </p:nvPr>
            </p:nvGraphicFramePr>
            <p:xfrm>
              <a:off x="484696" y="2665355"/>
              <a:ext cx="4507352" cy="17081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</p:grp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AA00876-0892-1046-AD72-D58DF7F1E272}"/>
                </a:ext>
              </a:extLst>
            </p:cNvPr>
            <p:cNvSpPr/>
            <p:nvPr/>
          </p:nvSpPr>
          <p:spPr>
            <a:xfrm>
              <a:off x="3095159" y="5576716"/>
              <a:ext cx="398657" cy="398657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4875EC6-EAFD-0E4F-841B-6F3C4A2F3B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07194" y="5642019"/>
              <a:ext cx="2930351" cy="806400"/>
              <a:chOff x="484695" y="2664982"/>
              <a:chExt cx="4507352" cy="1708150"/>
            </a:xfrm>
          </p:grpSpPr>
          <p:graphicFrame>
            <p:nvGraphicFramePr>
              <p:cNvPr id="80" name="Chart 79">
                <a:extLst>
                  <a:ext uri="{FF2B5EF4-FFF2-40B4-BE49-F238E27FC236}">
                    <a16:creationId xmlns:a16="http://schemas.microsoft.com/office/drawing/2014/main" id="{43FC88A1-8AF6-674B-AFBD-FAEB485E1B80}"/>
                  </a:ext>
                </a:extLst>
              </p:cNvPr>
              <p:cNvGraphicFramePr/>
              <p:nvPr>
                <p:extLst/>
              </p:nvPr>
            </p:nvGraphicFramePr>
            <p:xfrm>
              <a:off x="644166" y="2664982"/>
              <a:ext cx="4188411" cy="17081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81" name="Chart 80">
                <a:extLst>
                  <a:ext uri="{FF2B5EF4-FFF2-40B4-BE49-F238E27FC236}">
                    <a16:creationId xmlns:a16="http://schemas.microsoft.com/office/drawing/2014/main" id="{201E3641-73D6-F04C-88A4-803FB5227987}"/>
                  </a:ext>
                </a:extLst>
              </p:cNvPr>
              <p:cNvGraphicFramePr/>
              <p:nvPr>
                <p:extLst/>
              </p:nvPr>
            </p:nvGraphicFramePr>
            <p:xfrm>
              <a:off x="484695" y="2664982"/>
              <a:ext cx="4507352" cy="170815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3FE9C789-6D5B-404F-9685-C0DE2229E221}"/>
                </a:ext>
              </a:extLst>
            </p:cNvPr>
            <p:cNvSpPr/>
            <p:nvPr/>
          </p:nvSpPr>
          <p:spPr>
            <a:xfrm>
              <a:off x="6286309" y="5996840"/>
              <a:ext cx="398657" cy="398657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60C8CEAD-C169-E74F-A612-BAE57B324164}"/>
              </a:ext>
            </a:extLst>
          </p:cNvPr>
          <p:cNvGrpSpPr/>
          <p:nvPr/>
        </p:nvGrpSpPr>
        <p:grpSpPr>
          <a:xfrm>
            <a:off x="11381066" y="248817"/>
            <a:ext cx="576000" cy="576000"/>
            <a:chOff x="11273490" y="248817"/>
            <a:chExt cx="576000" cy="576000"/>
          </a:xfrm>
        </p:grpSpPr>
        <p:grpSp>
          <p:nvGrpSpPr>
            <p:cNvPr id="48" name="Details Icon">
              <a:extLst>
                <a:ext uri="{FF2B5EF4-FFF2-40B4-BE49-F238E27FC236}">
                  <a16:creationId xmlns:a16="http://schemas.microsoft.com/office/drawing/2014/main" id="{4689AC13-7DC4-DD46-B835-7BAD28DCE0DF}"/>
                </a:ext>
              </a:extLst>
            </p:cNvPr>
            <p:cNvGrpSpPr/>
            <p:nvPr/>
          </p:nvGrpSpPr>
          <p:grpSpPr>
            <a:xfrm>
              <a:off x="11273490" y="248817"/>
              <a:ext cx="576000" cy="576000"/>
              <a:chOff x="11273490" y="248817"/>
              <a:chExt cx="576000" cy="576000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5E6DB10-9A29-2F40-A4B4-CD41F22DD35A}"/>
                  </a:ext>
                </a:extLst>
              </p:cNvPr>
              <p:cNvSpPr/>
              <p:nvPr/>
            </p:nvSpPr>
            <p:spPr>
              <a:xfrm>
                <a:off x="11273490" y="248817"/>
                <a:ext cx="576000" cy="576000"/>
              </a:xfrm>
              <a:prstGeom prst="ellipse">
                <a:avLst/>
              </a:prstGeom>
              <a:solidFill>
                <a:schemeClr val="accent4"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EE3CE6B0-5BBF-0449-9660-4BE2B4545BDC}"/>
                  </a:ext>
                </a:extLst>
              </p:cNvPr>
              <p:cNvSpPr/>
              <p:nvPr/>
            </p:nvSpPr>
            <p:spPr>
              <a:xfrm>
                <a:off x="11311524" y="286850"/>
                <a:ext cx="499934" cy="499934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8F3ED72-E72C-9446-AFA8-11EA450F8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8910" y="406458"/>
              <a:ext cx="265161" cy="260718"/>
            </a:xfrm>
            <a:prstGeom prst="rect">
              <a:avLst/>
            </a:prstGeom>
          </p:spPr>
        </p:pic>
      </p:grp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D7E275-F651-1D49-B0C0-BA450AADC3BF}"/>
              </a:ext>
            </a:extLst>
          </p:cNvPr>
          <p:cNvCxnSpPr>
            <a:cxnSpLocks/>
          </p:cNvCxnSpPr>
          <p:nvPr/>
        </p:nvCxnSpPr>
        <p:spPr>
          <a:xfrm>
            <a:off x="3934510" y="3041342"/>
            <a:ext cx="360000" cy="0"/>
          </a:xfrm>
          <a:prstGeom prst="straightConnector1">
            <a:avLst/>
          </a:prstGeom>
          <a:ln w="19050" cap="rnd">
            <a:round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6EC6C48-4C75-1D40-954C-8DFE0ADE9CAD}"/>
              </a:ext>
            </a:extLst>
          </p:cNvPr>
          <p:cNvCxnSpPr>
            <a:cxnSpLocks/>
          </p:cNvCxnSpPr>
          <p:nvPr/>
        </p:nvCxnSpPr>
        <p:spPr>
          <a:xfrm>
            <a:off x="-255461" y="3041342"/>
            <a:ext cx="756000" cy="0"/>
          </a:xfrm>
          <a:prstGeom prst="straightConnector1">
            <a:avLst/>
          </a:prstGeom>
          <a:ln w="19050" cap="rnd"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4EB1CF2-B9D3-4D4B-B432-17F8DBD3B39B}"/>
              </a:ext>
            </a:extLst>
          </p:cNvPr>
          <p:cNvGrpSpPr/>
          <p:nvPr/>
        </p:nvGrpSpPr>
        <p:grpSpPr>
          <a:xfrm>
            <a:off x="4372363" y="2528183"/>
            <a:ext cx="3506503" cy="1026318"/>
            <a:chOff x="4372363" y="2528183"/>
            <a:chExt cx="3506503" cy="1026318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28641231-558C-F44F-9097-E5C58DA0AF13}"/>
                </a:ext>
              </a:extLst>
            </p:cNvPr>
            <p:cNvGrpSpPr/>
            <p:nvPr/>
          </p:nvGrpSpPr>
          <p:grpSpPr>
            <a:xfrm>
              <a:off x="4372363" y="2528183"/>
              <a:ext cx="1026318" cy="1026318"/>
              <a:chOff x="1788527" y="2380267"/>
              <a:chExt cx="966021" cy="966021"/>
            </a:xfrm>
          </p:grpSpPr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9467B97F-ED84-C94C-B044-6BE3FA63C381}"/>
                  </a:ext>
                </a:extLst>
              </p:cNvPr>
              <p:cNvSpPr/>
              <p:nvPr/>
            </p:nvSpPr>
            <p:spPr>
              <a:xfrm>
                <a:off x="1788527" y="2380267"/>
                <a:ext cx="966021" cy="966021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C5B9DC95-A95E-C44E-8359-325358D26619}"/>
                  </a:ext>
                </a:extLst>
              </p:cNvPr>
              <p:cNvSpPr/>
              <p:nvPr/>
            </p:nvSpPr>
            <p:spPr>
              <a:xfrm>
                <a:off x="1852314" y="2444053"/>
                <a:ext cx="838449" cy="838449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4FE70A1-D8F8-894E-AE97-1BCF19177866}"/>
                </a:ext>
              </a:extLst>
            </p:cNvPr>
            <p:cNvSpPr/>
            <p:nvPr/>
          </p:nvSpPr>
          <p:spPr>
            <a:xfrm>
              <a:off x="5385981" y="2595950"/>
              <a:ext cx="2492885" cy="8907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288000" rtlCol="0" anchor="ctr"/>
            <a:lstStyle/>
            <a:p>
              <a:pPr lvl="0" defTabSz="7998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AU" sz="1100" spc="100" dirty="0">
                  <a:solidFill>
                    <a:srgbClr val="FFFFFF"/>
                  </a:solidFill>
                  <a:latin typeface="Gotham Light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ROI and competitor activity are measured by analysing </a:t>
              </a:r>
              <a:r>
                <a:rPr lang="en-AU" sz="1100" b="1" spc="100" dirty="0">
                  <a:solidFill>
                    <a:srgbClr val="FFFFFF"/>
                  </a:solidFill>
                  <a:latin typeface="Gotham Bold" panose="02000604030000020004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reflex data.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455A2E96-F833-8E48-A824-055D79918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38525" y="2827560"/>
              <a:ext cx="493995" cy="427565"/>
            </a:xfrm>
            <a:prstGeom prst="rect">
              <a:avLst/>
            </a:prstGeom>
          </p:spPr>
        </p:pic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2D0719-7971-0345-9793-D401A184A8A4}"/>
              </a:ext>
            </a:extLst>
          </p:cNvPr>
          <p:cNvGrpSpPr/>
          <p:nvPr/>
        </p:nvGrpSpPr>
        <p:grpSpPr>
          <a:xfrm>
            <a:off x="587518" y="2528183"/>
            <a:ext cx="3506503" cy="1026318"/>
            <a:chOff x="587518" y="2528183"/>
            <a:chExt cx="3506503" cy="1026318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A4DB0D8-50B3-8046-99B5-CA62802B331F}"/>
                </a:ext>
              </a:extLst>
            </p:cNvPr>
            <p:cNvGrpSpPr/>
            <p:nvPr/>
          </p:nvGrpSpPr>
          <p:grpSpPr>
            <a:xfrm>
              <a:off x="587518" y="2528183"/>
              <a:ext cx="1026318" cy="1026318"/>
              <a:chOff x="1788527" y="2380267"/>
              <a:chExt cx="966021" cy="966021"/>
            </a:xfrm>
          </p:grpSpPr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5B08197E-F675-BB4A-BE68-3A4699EA95F0}"/>
                  </a:ext>
                </a:extLst>
              </p:cNvPr>
              <p:cNvSpPr/>
              <p:nvPr/>
            </p:nvSpPr>
            <p:spPr>
              <a:xfrm>
                <a:off x="1788527" y="2380267"/>
                <a:ext cx="966021" cy="966021"/>
              </a:xfrm>
              <a:prstGeom prst="ellipse">
                <a:avLst/>
              </a:prstGeom>
              <a:solidFill>
                <a:schemeClr val="accent1"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DFFA229D-7294-B343-BD8A-390F230C8AA2}"/>
                  </a:ext>
                </a:extLst>
              </p:cNvPr>
              <p:cNvSpPr/>
              <p:nvPr/>
            </p:nvSpPr>
            <p:spPr>
              <a:xfrm>
                <a:off x="1852314" y="2444053"/>
                <a:ext cx="838449" cy="838449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0DF83D9-0555-3147-A820-F2C2BF620D26}"/>
                </a:ext>
              </a:extLst>
            </p:cNvPr>
            <p:cNvSpPr/>
            <p:nvPr/>
          </p:nvSpPr>
          <p:spPr>
            <a:xfrm>
              <a:off x="1601137" y="2595950"/>
              <a:ext cx="2492884" cy="89078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288000" rtlCol="0" anchor="ctr"/>
            <a:lstStyle/>
            <a:p>
              <a:pPr lvl="0" defTabSz="7998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/>
              </a:pPr>
              <a:r>
                <a:rPr lang="en-AU" sz="1100" b="1" spc="100" dirty="0">
                  <a:solidFill>
                    <a:srgbClr val="FFFFFF"/>
                  </a:solidFill>
                  <a:latin typeface="Gotham Bold" panose="02000604030000020004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Digital campaign </a:t>
              </a:r>
              <a:br>
                <a:rPr lang="en-AU" sz="1100" b="1" spc="100" dirty="0">
                  <a:solidFill>
                    <a:srgbClr val="FFFFFF"/>
                  </a:solidFill>
                  <a:latin typeface="Gotham Bold" panose="02000604030000020004" pitchFamily="2" charset="0"/>
                  <a:ea typeface="Verdana" panose="020B0604030504040204" pitchFamily="34" charset="0"/>
                  <a:cs typeface="Arial" panose="020B0604020202020204" pitchFamily="34" charset="0"/>
                </a:rPr>
              </a:br>
              <a:r>
                <a:rPr lang="en-AU" sz="1100" spc="100" dirty="0">
                  <a:solidFill>
                    <a:srgbClr val="FFFFFF"/>
                  </a:solidFill>
                  <a:latin typeface="Gotham Light" pitchFamily="2" charset="0"/>
                  <a:ea typeface="Verdana" panose="020B0604030504040204" pitchFamily="34" charset="0"/>
                  <a:cs typeface="Arial" panose="020B0604020202020204" pitchFamily="34" charset="0"/>
                </a:rPr>
                <a:t>runs for a strategically specified duration. </a:t>
              </a:r>
            </a:p>
          </p:txBody>
        </p:sp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77A3DCCB-2262-3E4C-B60D-A0CCC7CC9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6095" y="2870561"/>
              <a:ext cx="529164" cy="341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50164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64DDC5-3E14-7E4A-BDB5-D9A3A8F286A1}"/>
              </a:ext>
            </a:extLst>
          </p:cNvPr>
          <p:cNvSpPr/>
          <p:nvPr/>
        </p:nvSpPr>
        <p:spPr>
          <a:xfrm>
            <a:off x="0" y="549276"/>
            <a:ext cx="2435225" cy="6308724"/>
          </a:xfrm>
          <a:prstGeom prst="rect">
            <a:avLst/>
          </a:prstGeom>
          <a:ln>
            <a:noFill/>
          </a:ln>
          <a:effectLst>
            <a:outerShdw dist="127000" dir="18900000" algn="bl" rotWithShape="0">
              <a:schemeClr val="accent3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746BAD-91C7-0242-A7A3-217D6EC26A4E}"/>
              </a:ext>
            </a:extLst>
          </p:cNvPr>
          <p:cNvGrpSpPr/>
          <p:nvPr/>
        </p:nvGrpSpPr>
        <p:grpSpPr>
          <a:xfrm>
            <a:off x="11381066" y="248817"/>
            <a:ext cx="576000" cy="576000"/>
            <a:chOff x="11273490" y="248817"/>
            <a:chExt cx="576000" cy="576000"/>
          </a:xfrm>
        </p:grpSpPr>
        <p:grpSp>
          <p:nvGrpSpPr>
            <p:cNvPr id="36" name="Details Icon">
              <a:extLst>
                <a:ext uri="{FF2B5EF4-FFF2-40B4-BE49-F238E27FC236}">
                  <a16:creationId xmlns:a16="http://schemas.microsoft.com/office/drawing/2014/main" id="{608C1803-3963-9549-8EA0-507EE02D4888}"/>
                </a:ext>
              </a:extLst>
            </p:cNvPr>
            <p:cNvGrpSpPr/>
            <p:nvPr/>
          </p:nvGrpSpPr>
          <p:grpSpPr>
            <a:xfrm>
              <a:off x="11273490" y="248817"/>
              <a:ext cx="576000" cy="576000"/>
              <a:chOff x="11273490" y="248817"/>
              <a:chExt cx="576000" cy="576000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B95FF6A-DED3-274B-83C0-FFE42829136E}"/>
                  </a:ext>
                </a:extLst>
              </p:cNvPr>
              <p:cNvSpPr/>
              <p:nvPr/>
            </p:nvSpPr>
            <p:spPr>
              <a:xfrm>
                <a:off x="11273490" y="248817"/>
                <a:ext cx="576000" cy="576000"/>
              </a:xfrm>
              <a:prstGeom prst="ellipse">
                <a:avLst/>
              </a:prstGeom>
              <a:solidFill>
                <a:schemeClr val="accent4">
                  <a:alpha val="2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4332446-8448-7746-A736-E003B9B385A3}"/>
                  </a:ext>
                </a:extLst>
              </p:cNvPr>
              <p:cNvSpPr/>
              <p:nvPr/>
            </p:nvSpPr>
            <p:spPr>
              <a:xfrm>
                <a:off x="11311524" y="286850"/>
                <a:ext cx="499934" cy="499934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69B35672-883B-D342-9524-F33871C7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8910" y="406458"/>
              <a:ext cx="265161" cy="260718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481D62C5-6CE7-8147-8632-B66989EB128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55" t="22132" r="14844" b="28001"/>
          <a:stretch/>
        </p:blipFill>
        <p:spPr>
          <a:xfrm>
            <a:off x="510014" y="1641173"/>
            <a:ext cx="5688767" cy="3545998"/>
          </a:xfrm>
          <a:prstGeom prst="rect">
            <a:avLst/>
          </a:prstGeom>
        </p:spPr>
      </p:pic>
      <p:sp>
        <p:nvSpPr>
          <p:cNvPr id="41" name="Title 3">
            <a:extLst>
              <a:ext uri="{FF2B5EF4-FFF2-40B4-BE49-F238E27FC236}">
                <a16:creationId xmlns:a16="http://schemas.microsoft.com/office/drawing/2014/main" id="{935030CE-0E47-0D41-8FF7-CD7D76DE03DD}"/>
              </a:ext>
            </a:extLst>
          </p:cNvPr>
          <p:cNvSpPr txBox="1">
            <a:spLocks/>
          </p:cNvSpPr>
          <p:nvPr/>
        </p:nvSpPr>
        <p:spPr>
          <a:xfrm>
            <a:off x="6708775" y="2028369"/>
            <a:ext cx="4242736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PLUS … SUBTITLE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 EVENTS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ED1010"/>
              </a:solidFill>
              <a:effectLst/>
              <a:uLnTx/>
              <a:uFillTx/>
              <a:latin typeface="Gotham Bold" panose="02000604030000020004" pitchFamily="2" charset="0"/>
              <a:ea typeface="+mj-ea"/>
              <a:cs typeface="+mj-cs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100E7D9-1840-EC45-A260-DF1B2E0D6F6F}"/>
              </a:ext>
            </a:extLst>
          </p:cNvPr>
          <p:cNvCxnSpPr>
            <a:cxnSpLocks/>
          </p:cNvCxnSpPr>
          <p:nvPr/>
        </p:nvCxnSpPr>
        <p:spPr>
          <a:xfrm>
            <a:off x="6687556" y="1733107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54EC68B-F7CC-5E4D-B5C5-B10DF1A6DEBC}"/>
              </a:ext>
            </a:extLst>
          </p:cNvPr>
          <p:cNvGrpSpPr/>
          <p:nvPr/>
        </p:nvGrpSpPr>
        <p:grpSpPr>
          <a:xfrm>
            <a:off x="6708774" y="2853489"/>
            <a:ext cx="2447417" cy="2267151"/>
            <a:chOff x="6708774" y="2853489"/>
            <a:chExt cx="2447417" cy="226715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E7842CD-B033-F042-B091-6E03FEBD07CF}"/>
                </a:ext>
              </a:extLst>
            </p:cNvPr>
            <p:cNvSpPr/>
            <p:nvPr/>
          </p:nvSpPr>
          <p:spPr>
            <a:xfrm>
              <a:off x="6708774" y="2853489"/>
              <a:ext cx="2447417" cy="2267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D3BB2E8-0971-9D40-8F2C-0E13DD6545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99029" y="3242910"/>
              <a:ext cx="1666906" cy="1488309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9C9E7D-5754-DB4C-ADAA-DB544D1B179E}"/>
              </a:ext>
            </a:extLst>
          </p:cNvPr>
          <p:cNvGrpSpPr/>
          <p:nvPr/>
        </p:nvGrpSpPr>
        <p:grpSpPr>
          <a:xfrm>
            <a:off x="9153311" y="2852738"/>
            <a:ext cx="2447417" cy="2267151"/>
            <a:chOff x="9141119" y="2852738"/>
            <a:chExt cx="2447417" cy="2267151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10C82B82-B223-6743-923F-7C2F70C461C3}"/>
                </a:ext>
              </a:extLst>
            </p:cNvPr>
            <p:cNvSpPr/>
            <p:nvPr/>
          </p:nvSpPr>
          <p:spPr>
            <a:xfrm>
              <a:off x="9141119" y="2852738"/>
              <a:ext cx="2447417" cy="2267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61FBAABB-346B-3C42-99DD-498FAE0DA3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47963" y="3720832"/>
              <a:ext cx="1633728" cy="530962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8C92D37-C1A8-D247-9AE2-6DF17FBBA7D6}"/>
              </a:ext>
            </a:extLst>
          </p:cNvPr>
          <p:cNvGrpSpPr/>
          <p:nvPr/>
        </p:nvGrpSpPr>
        <p:grpSpPr>
          <a:xfrm>
            <a:off x="6708773" y="2850452"/>
            <a:ext cx="2447417" cy="2267151"/>
            <a:chOff x="7005056" y="3571617"/>
            <a:chExt cx="2447417" cy="2267151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A503B6C-EFD1-F040-8265-3418F579F7D2}"/>
                </a:ext>
              </a:extLst>
            </p:cNvPr>
            <p:cNvSpPr/>
            <p:nvPr/>
          </p:nvSpPr>
          <p:spPr>
            <a:xfrm>
              <a:off x="7005056" y="3571617"/>
              <a:ext cx="2447417" cy="22671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4EC73EA5-3E60-4243-95D1-57B71F6DE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3901" y="4413196"/>
              <a:ext cx="1849727" cy="583993"/>
            </a:xfrm>
            <a:prstGeom prst="rect">
              <a:avLst/>
            </a:prstGeom>
          </p:spPr>
        </p:pic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69F853F1-5948-C14C-B24A-862BF0884C6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52" t="9140" r="1721" b="8257"/>
          <a:stretch/>
        </p:blipFill>
        <p:spPr>
          <a:xfrm>
            <a:off x="882203" y="2023964"/>
            <a:ext cx="4944389" cy="2780417"/>
          </a:xfrm>
          <a:prstGeom prst="rect">
            <a:avLst/>
          </a:prstGeom>
        </p:spPr>
      </p:pic>
      <p:sp>
        <p:nvSpPr>
          <p:cNvPr id="53" name="Freeform 52">
            <a:extLst>
              <a:ext uri="{FF2B5EF4-FFF2-40B4-BE49-F238E27FC236}">
                <a16:creationId xmlns:a16="http://schemas.microsoft.com/office/drawing/2014/main" id="{6BF4E5EF-6ADB-3242-99D8-77C978F0DB07}"/>
              </a:ext>
            </a:extLst>
          </p:cNvPr>
          <p:cNvSpPr/>
          <p:nvPr/>
        </p:nvSpPr>
        <p:spPr>
          <a:xfrm>
            <a:off x="3891516" y="1734228"/>
            <a:ext cx="2195478" cy="3359888"/>
          </a:xfrm>
          <a:custGeom>
            <a:avLst/>
            <a:gdLst>
              <a:gd name="connsiteX0" fmla="*/ 0 w 1776953"/>
              <a:gd name="connsiteY0" fmla="*/ 0 h 2822220"/>
              <a:gd name="connsiteX1" fmla="*/ 1667555 w 1776953"/>
              <a:gd name="connsiteY1" fmla="*/ 0 h 2822220"/>
              <a:gd name="connsiteX2" fmla="*/ 1776953 w 1776953"/>
              <a:gd name="connsiteY2" fmla="*/ 109398 h 2822220"/>
              <a:gd name="connsiteX3" fmla="*/ 1776953 w 1776953"/>
              <a:gd name="connsiteY3" fmla="*/ 2712822 h 2822220"/>
              <a:gd name="connsiteX4" fmla="*/ 1667555 w 1776953"/>
              <a:gd name="connsiteY4" fmla="*/ 2822220 h 2822220"/>
              <a:gd name="connsiteX5" fmla="*/ 880485 w 1776953"/>
              <a:gd name="connsiteY5" fmla="*/ 2822220 h 2822220"/>
              <a:gd name="connsiteX6" fmla="*/ 0 w 1776953"/>
              <a:gd name="connsiteY6" fmla="*/ 0 h 282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6953" h="2822220">
                <a:moveTo>
                  <a:pt x="0" y="0"/>
                </a:moveTo>
                <a:lnTo>
                  <a:pt x="1667555" y="0"/>
                </a:lnTo>
                <a:cubicBezTo>
                  <a:pt x="1727974" y="0"/>
                  <a:pt x="1776953" y="48979"/>
                  <a:pt x="1776953" y="109398"/>
                </a:cubicBezTo>
                <a:lnTo>
                  <a:pt x="1776953" y="2712822"/>
                </a:lnTo>
                <a:cubicBezTo>
                  <a:pt x="1776953" y="2773241"/>
                  <a:pt x="1727974" y="2822220"/>
                  <a:pt x="1667555" y="2822220"/>
                </a:cubicBezTo>
                <a:lnTo>
                  <a:pt x="880485" y="282222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20000"/>
                </a:schemeClr>
              </a:gs>
              <a:gs pos="100000">
                <a:schemeClr val="bg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83D3416-7E37-F347-8945-917EA1B66616}"/>
              </a:ext>
            </a:extLst>
          </p:cNvPr>
          <p:cNvSpPr txBox="1"/>
          <p:nvPr/>
        </p:nvSpPr>
        <p:spPr>
          <a:xfrm>
            <a:off x="1222375" y="4279696"/>
            <a:ext cx="2457300" cy="288000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Extra Light" panose="02000604030000020004" pitchFamily="2" charset="0"/>
                <a:ea typeface="+mn-ea"/>
                <a:cs typeface="Courier New" panose="02070309020205020404" pitchFamily="49" charset="0"/>
              </a:rPr>
              <a:t>Melt the butter slowly until it’s frothy.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F091FD3-6E4A-3D48-AB6E-0AF81994B447}"/>
              </a:ext>
            </a:extLst>
          </p:cNvPr>
          <p:cNvSpPr txBox="1"/>
          <p:nvPr/>
        </p:nvSpPr>
        <p:spPr>
          <a:xfrm>
            <a:off x="1222375" y="4279696"/>
            <a:ext cx="2054414" cy="288000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Extra Light" panose="02000604030000020004" pitchFamily="2" charset="0"/>
                <a:ea typeface="+mn-ea"/>
                <a:cs typeface="Courier New" panose="02070309020205020404" pitchFamily="49" charset="0"/>
              </a:rPr>
              <a:t>While the </a:t>
            </a: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Courier New" panose="02070309020205020404" pitchFamily="49" charset="0"/>
              </a:rPr>
              <a:t>butter</a:t>
            </a:r>
            <a:r>
              <a:rPr kumimoji="0" lang="en-AU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Extra Light" panose="02000604030000020004" pitchFamily="2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Extra Light" panose="02000604030000020004" pitchFamily="2" charset="0"/>
                <a:ea typeface="+mn-ea"/>
                <a:cs typeface="Courier New" panose="02070309020205020404" pitchFamily="49" charset="0"/>
              </a:rPr>
              <a:t>is melting</a:t>
            </a:r>
            <a:r>
              <a:rPr kumimoji="0" lang="en-AU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Extra Light" panose="02000604030000020004" pitchFamily="2" charset="0"/>
                <a:ea typeface="+mn-ea"/>
                <a:cs typeface="Courier New" panose="02070309020205020404" pitchFamily="49" charset="0"/>
              </a:rPr>
              <a:t>,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8744DCF-4E22-FF47-B06F-EE7DA458820A}"/>
              </a:ext>
            </a:extLst>
          </p:cNvPr>
          <p:cNvSpPr txBox="1"/>
          <p:nvPr/>
        </p:nvSpPr>
        <p:spPr>
          <a:xfrm>
            <a:off x="1222375" y="4279696"/>
            <a:ext cx="3160728" cy="288000"/>
          </a:xfrm>
          <a:prstGeom prst="rect">
            <a:avLst/>
          </a:prstGeom>
          <a:solidFill>
            <a:schemeClr val="tx2">
              <a:alpha val="80000"/>
            </a:schemeClr>
          </a:solidFill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Extra Light" panose="02000604030000020004" pitchFamily="2" charset="0"/>
                <a:ea typeface="+mn-ea"/>
                <a:cs typeface="Courier New" panose="02070309020205020404" pitchFamily="49" charset="0"/>
              </a:rPr>
              <a:t>pop a slice of wholewheat </a:t>
            </a: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Courier New" panose="02070309020205020404" pitchFamily="49" charset="0"/>
              </a:rPr>
              <a:t>bread</a:t>
            </a:r>
            <a:r>
              <a:rPr kumimoji="0" lang="en-AU" sz="10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Extra Light" panose="02000604030000020004" pitchFamily="2" charset="0"/>
                <a:ea typeface="+mn-ea"/>
                <a:cs typeface="Courier New" panose="02070309020205020404" pitchFamily="49" charset="0"/>
              </a:rPr>
              <a:t> </a:t>
            </a:r>
            <a:r>
              <a:rPr kumimoji="0" lang="en-AU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Extra Light" panose="02000604030000020004" pitchFamily="2" charset="0"/>
                <a:ea typeface="+mn-ea"/>
                <a:cs typeface="Courier New" panose="02070309020205020404" pitchFamily="49" charset="0"/>
              </a:rPr>
              <a:t>in the toaster.</a:t>
            </a:r>
            <a:endParaRPr kumimoji="0" lang="en-AU" sz="10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Extra Light" panose="02000604030000020004" pitchFamily="2" charset="0"/>
              <a:ea typeface="+mn-ea"/>
              <a:cs typeface="Courier New" panose="02070309020205020404" pitchFamily="49" charset="0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3B3302D2-139E-5C46-BFE7-586A38FDF93A}"/>
              </a:ext>
            </a:extLst>
          </p:cNvPr>
          <p:cNvCxnSpPr>
            <a:cxnSpLocks/>
            <a:endCxn id="44" idx="1"/>
          </p:cNvCxnSpPr>
          <p:nvPr/>
        </p:nvCxnSpPr>
        <p:spPr>
          <a:xfrm rot="5400000" flipH="1" flipV="1">
            <a:off x="4293031" y="1879223"/>
            <a:ext cx="307900" cy="4523585"/>
          </a:xfrm>
          <a:prstGeom prst="bentConnector2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2D268214-404F-554C-8460-F7F3E8688150}"/>
              </a:ext>
            </a:extLst>
          </p:cNvPr>
          <p:cNvCxnSpPr>
            <a:cxnSpLocks/>
            <a:endCxn id="50" idx="1"/>
          </p:cNvCxnSpPr>
          <p:nvPr/>
        </p:nvCxnSpPr>
        <p:spPr>
          <a:xfrm rot="5400000" flipH="1" flipV="1">
            <a:off x="4786278" y="2357202"/>
            <a:ext cx="295668" cy="3549321"/>
          </a:xfrm>
          <a:prstGeom prst="bentConnector2">
            <a:avLst/>
          </a:prstGeom>
          <a:ln w="1905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123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4" grpId="1" animBg="1"/>
      <p:bldP spid="55" grpId="0" animBg="1" autoUpdateAnimBg="0"/>
      <p:bldP spid="55" grpId="1" animBg="1"/>
      <p:bldP spid="5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D4999A54-C18A-874E-AA48-A4078DA7CCD4}"/>
              </a:ext>
            </a:extLst>
          </p:cNvPr>
          <p:cNvGrpSpPr/>
          <p:nvPr/>
        </p:nvGrpSpPr>
        <p:grpSpPr>
          <a:xfrm>
            <a:off x="0" y="0"/>
            <a:ext cx="12192000" cy="6862654"/>
            <a:chOff x="0" y="-2"/>
            <a:chExt cx="12192000" cy="686265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C006DB-6E4E-D340-9000-6A0C7F2879B2}"/>
                </a:ext>
              </a:extLst>
            </p:cNvPr>
            <p:cNvSpPr/>
            <p:nvPr/>
          </p:nvSpPr>
          <p:spPr>
            <a:xfrm>
              <a:off x="0" y="-2"/>
              <a:ext cx="12191996" cy="68626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19F23224-97FD-A847-89D9-295753B05ED8}"/>
                </a:ext>
              </a:extLst>
            </p:cNvPr>
            <p:cNvSpPr/>
            <p:nvPr/>
          </p:nvSpPr>
          <p:spPr>
            <a:xfrm>
              <a:off x="4259262" y="-2"/>
              <a:ext cx="7932734" cy="6862654"/>
            </a:xfrm>
            <a:custGeom>
              <a:avLst/>
              <a:gdLst>
                <a:gd name="connsiteX0" fmla="*/ 0 w 7932734"/>
                <a:gd name="connsiteY0" fmla="*/ 0 h 6862654"/>
                <a:gd name="connsiteX1" fmla="*/ 7932734 w 7932734"/>
                <a:gd name="connsiteY1" fmla="*/ 0 h 6862654"/>
                <a:gd name="connsiteX2" fmla="*/ 7932734 w 7932734"/>
                <a:gd name="connsiteY2" fmla="*/ 6862654 h 6862654"/>
                <a:gd name="connsiteX3" fmla="*/ 7607360 w 7932734"/>
                <a:gd name="connsiteY3" fmla="*/ 6862654 h 6862654"/>
                <a:gd name="connsiteX4" fmla="*/ 0 w 7932734"/>
                <a:gd name="connsiteY4" fmla="*/ 0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2734" h="6862654">
                  <a:moveTo>
                    <a:pt x="0" y="0"/>
                  </a:moveTo>
                  <a:lnTo>
                    <a:pt x="7932734" y="0"/>
                  </a:lnTo>
                  <a:lnTo>
                    <a:pt x="7932734" y="6862654"/>
                  </a:lnTo>
                  <a:lnTo>
                    <a:pt x="7607360" y="6862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FD0A36B-9586-AC44-9C5B-4BED30E98FDB}"/>
                </a:ext>
              </a:extLst>
            </p:cNvPr>
            <p:cNvSpPr/>
            <p:nvPr/>
          </p:nvSpPr>
          <p:spPr>
            <a:xfrm>
              <a:off x="6183269" y="-2"/>
              <a:ext cx="6008731" cy="6862654"/>
            </a:xfrm>
            <a:custGeom>
              <a:avLst/>
              <a:gdLst>
                <a:gd name="connsiteX0" fmla="*/ 4613068 w 6008731"/>
                <a:gd name="connsiteY0" fmla="*/ 0 h 6862654"/>
                <a:gd name="connsiteX1" fmla="*/ 6008731 w 6008731"/>
                <a:gd name="connsiteY1" fmla="*/ 0 h 6862654"/>
                <a:gd name="connsiteX2" fmla="*/ 6008731 w 6008731"/>
                <a:gd name="connsiteY2" fmla="*/ 6858002 h 6862654"/>
                <a:gd name="connsiteX3" fmla="*/ 5797024 w 6008731"/>
                <a:gd name="connsiteY3" fmla="*/ 6858002 h 6862654"/>
                <a:gd name="connsiteX4" fmla="*/ 0 w 6008731"/>
                <a:gd name="connsiteY4" fmla="*/ 6862654 h 6862654"/>
                <a:gd name="connsiteX5" fmla="*/ 4592697 w 6008731"/>
                <a:gd name="connsiteY5" fmla="*/ 2 h 6862654"/>
                <a:gd name="connsiteX6" fmla="*/ 4613068 w 6008731"/>
                <a:gd name="connsiteY6" fmla="*/ 2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8731" h="6862654">
                  <a:moveTo>
                    <a:pt x="4613068" y="0"/>
                  </a:moveTo>
                  <a:lnTo>
                    <a:pt x="6008731" y="0"/>
                  </a:lnTo>
                  <a:lnTo>
                    <a:pt x="6008731" y="6858002"/>
                  </a:lnTo>
                  <a:lnTo>
                    <a:pt x="5797024" y="6858002"/>
                  </a:lnTo>
                  <a:lnTo>
                    <a:pt x="0" y="6862654"/>
                  </a:lnTo>
                  <a:lnTo>
                    <a:pt x="4592697" y="2"/>
                  </a:lnTo>
                  <a:lnTo>
                    <a:pt x="4613068" y="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70E3CF7-407F-544F-A526-56F92B07E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663"/>
            <a:stretch/>
          </p:blipFill>
          <p:spPr>
            <a:xfrm>
              <a:off x="5932966" y="0"/>
              <a:ext cx="6259033" cy="6858000"/>
            </a:xfrm>
            <a:prstGeom prst="rect">
              <a:avLst/>
            </a:prstGeom>
          </p:spPr>
        </p:pic>
      </p:grpSp>
      <p:sp>
        <p:nvSpPr>
          <p:cNvPr id="11" name="Title 2">
            <a:extLst>
              <a:ext uri="{FF2B5EF4-FFF2-40B4-BE49-F238E27FC236}">
                <a16:creationId xmlns:a16="http://schemas.microsoft.com/office/drawing/2014/main" id="{0F8B3524-94F0-7041-B264-5660B385B4D6}"/>
              </a:ext>
            </a:extLst>
          </p:cNvPr>
          <p:cNvSpPr txBox="1">
            <a:spLocks/>
          </p:cNvSpPr>
          <p:nvPr/>
        </p:nvSpPr>
        <p:spPr>
          <a:xfrm>
            <a:off x="586428" y="3752352"/>
            <a:ext cx="6584997" cy="1158481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b="1" dirty="0">
                <a:solidFill>
                  <a:schemeClr val="bg1"/>
                </a:solidFill>
                <a:latin typeface="Gotham Bold" panose="02000604030000020004" pitchFamily="2" charset="0"/>
              </a:rPr>
              <a:t>BESPOKE DATA</a:t>
            </a:r>
          </a:p>
          <a:p>
            <a:pPr>
              <a:defRPr/>
            </a:pPr>
            <a:r>
              <a:rPr lang="en-US" b="1" dirty="0">
                <a:solidFill>
                  <a:srgbClr val="ED1010"/>
                </a:solidFill>
                <a:latin typeface="Gotham Bold" panose="02000604030000020004" pitchFamily="2" charset="0"/>
              </a:rPr>
              <a:t>INTEGRATIONS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948FED-CB61-3142-AAA0-6BD750D9CBBD}"/>
              </a:ext>
            </a:extLst>
          </p:cNvPr>
          <p:cNvCxnSpPr>
            <a:cxnSpLocks/>
          </p:cNvCxnSpPr>
          <p:nvPr/>
        </p:nvCxnSpPr>
        <p:spPr>
          <a:xfrm>
            <a:off x="618328" y="3475919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18B276D-7C4C-2D47-B8F3-9FEF0DDB598A}"/>
              </a:ext>
            </a:extLst>
          </p:cNvPr>
          <p:cNvSpPr txBox="1"/>
          <p:nvPr/>
        </p:nvSpPr>
        <p:spPr>
          <a:xfrm>
            <a:off x="496525" y="416436"/>
            <a:ext cx="22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b="1" spc="80" dirty="0">
                <a:solidFill>
                  <a:srgbClr val="E60000"/>
                </a:solidFill>
                <a:latin typeface="Handel Gothic D" pitchFamily="2" charset="77"/>
              </a:rPr>
              <a:t>adgile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85B4EF-DAD3-944B-827E-9AE60A185E97}"/>
              </a:ext>
            </a:extLst>
          </p:cNvPr>
          <p:cNvSpPr txBox="1"/>
          <p:nvPr/>
        </p:nvSpPr>
        <p:spPr>
          <a:xfrm>
            <a:off x="-320633" y="1703750"/>
            <a:ext cx="2262878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6000" b="1" dirty="0">
                <a:solidFill>
                  <a:srgbClr val="E7E6E6">
                    <a:lumMod val="75000"/>
                    <a:alpha val="10000"/>
                  </a:srgbClr>
                </a:solidFill>
                <a:latin typeface="Gotham Black" panose="02000604030000020004" pitchFamily="2" charset="0"/>
              </a:rPr>
              <a:t>3</a:t>
            </a:r>
            <a:r>
              <a:rPr lang="en-US" sz="27500" b="1" dirty="0">
                <a:solidFill>
                  <a:srgbClr val="E7E6E6">
                    <a:lumMod val="75000"/>
                    <a:alpha val="10000"/>
                  </a:srgbClr>
                </a:solidFill>
                <a:latin typeface="Gotham Black" panose="02000604030000020004" pitchFamily="2" charset="0"/>
              </a:rPr>
              <a:t>       </a:t>
            </a:r>
            <a:endParaRPr lang="en-US" sz="57000" b="1" dirty="0">
              <a:solidFill>
                <a:srgbClr val="E7E6E6">
                  <a:lumMod val="75000"/>
                  <a:alpha val="10000"/>
                </a:srgbClr>
              </a:solidFill>
              <a:latin typeface="Gotham Black" panose="02000604030000020004" pitchFamily="2" charset="0"/>
            </a:endParaRPr>
          </a:p>
        </p:txBody>
      </p:sp>
      <p:sp>
        <p:nvSpPr>
          <p:cNvPr id="18" name="Oval 17">
            <a:hlinkClick r:id="rId4" action="ppaction://hlinksldjump"/>
            <a:extLst>
              <a:ext uri="{FF2B5EF4-FFF2-40B4-BE49-F238E27FC236}">
                <a16:creationId xmlns:a16="http://schemas.microsoft.com/office/drawing/2014/main" id="{01632DD7-88D4-FD4B-BC11-DCA064FC116A}"/>
              </a:ext>
            </a:extLst>
          </p:cNvPr>
          <p:cNvSpPr/>
          <p:nvPr/>
        </p:nvSpPr>
        <p:spPr>
          <a:xfrm>
            <a:off x="11346128" y="341798"/>
            <a:ext cx="443970" cy="44397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hlinkClick r:id="rId4" action="ppaction://hlinksldjump"/>
            <a:extLst>
              <a:ext uri="{FF2B5EF4-FFF2-40B4-BE49-F238E27FC236}">
                <a16:creationId xmlns:a16="http://schemas.microsoft.com/office/drawing/2014/main" id="{04D883C0-0ECC-4648-8C7D-6F4FC0348D99}"/>
              </a:ext>
            </a:extLst>
          </p:cNvPr>
          <p:cNvCxnSpPr/>
          <p:nvPr/>
        </p:nvCxnSpPr>
        <p:spPr>
          <a:xfrm>
            <a:off x="11470803" y="513238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hlinkClick r:id="rId4" action="ppaction://hlinksldjump"/>
            <a:extLst>
              <a:ext uri="{FF2B5EF4-FFF2-40B4-BE49-F238E27FC236}">
                <a16:creationId xmlns:a16="http://schemas.microsoft.com/office/drawing/2014/main" id="{051B4D57-F036-7949-8882-A141E5DBB629}"/>
              </a:ext>
            </a:extLst>
          </p:cNvPr>
          <p:cNvCxnSpPr/>
          <p:nvPr/>
        </p:nvCxnSpPr>
        <p:spPr>
          <a:xfrm>
            <a:off x="11470803" y="563784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hlinkClick r:id="rId4" action="ppaction://hlinksldjump"/>
            <a:extLst>
              <a:ext uri="{FF2B5EF4-FFF2-40B4-BE49-F238E27FC236}">
                <a16:creationId xmlns:a16="http://schemas.microsoft.com/office/drawing/2014/main" id="{69E587BA-2901-E74A-ADF0-67D09AB298C3}"/>
              </a:ext>
            </a:extLst>
          </p:cNvPr>
          <p:cNvCxnSpPr/>
          <p:nvPr/>
        </p:nvCxnSpPr>
        <p:spPr>
          <a:xfrm>
            <a:off x="11470803" y="614329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424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C24124AC-22F8-CF4B-AD30-017623287A13}"/>
              </a:ext>
            </a:extLst>
          </p:cNvPr>
          <p:cNvSpPr/>
          <p:nvPr/>
        </p:nvSpPr>
        <p:spPr>
          <a:xfrm>
            <a:off x="521546" y="1049866"/>
            <a:ext cx="11670453" cy="4591981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8AB2BA-EEC9-C149-96AA-6D92B123521F}"/>
              </a:ext>
            </a:extLst>
          </p:cNvPr>
          <p:cNvSpPr/>
          <p:nvPr/>
        </p:nvSpPr>
        <p:spPr>
          <a:xfrm>
            <a:off x="600078" y="1138237"/>
            <a:ext cx="11591921" cy="45815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88000" tIns="288000" rIns="28800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Tx/>
              <a:buNone/>
              <a:tabLst/>
              <a:defRPr/>
            </a:pPr>
            <a:endParaRPr kumimoji="0" lang="en-GB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BFC4F73-C40E-2047-914C-7B60DDDDD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36735" y="0"/>
            <a:ext cx="310498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068449D-B4B3-6A4F-AABE-44CAEF005F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91552" y="1"/>
            <a:ext cx="3070225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8055F5-46F6-CC4D-9E04-CB629D556BA2}"/>
              </a:ext>
            </a:extLst>
          </p:cNvPr>
          <p:cNvSpPr txBox="1">
            <a:spLocks/>
          </p:cNvSpPr>
          <p:nvPr/>
        </p:nvSpPr>
        <p:spPr>
          <a:xfrm>
            <a:off x="1241813" y="3224819"/>
            <a:ext cx="3051533" cy="1653073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Give </a:t>
            </a:r>
            <a:r>
              <a:rPr lang="en-GB" sz="1400" b="1" dirty="0">
                <a:latin typeface="Gotham Bold" pitchFamily="50" charset="0"/>
                <a:ea typeface="+mn-ea"/>
                <a:cs typeface="+mn-cs"/>
              </a:rPr>
              <a:t>r</a:t>
            </a:r>
            <a:r>
              <a:rPr kumimoji="0" lang="en-GB" sz="1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Gotham Bold" pitchFamily="50" charset="0"/>
              </a:rPr>
              <a:t>eal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 context to your TV advertising</a:t>
            </a:r>
            <a:r>
              <a:rPr kumimoji="0" lang="en-GB" sz="1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 effectiveness by understanding </a:t>
            </a:r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Gotham Bold" pitchFamily="50" charset="0"/>
              </a:rPr>
              <a:t>ALL</a:t>
            </a:r>
            <a:r>
              <a:rPr kumimoji="0" lang="en-GB" sz="1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 of the variables that contribute to your TV advertising performance.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400" baseline="0" dirty="0">
              <a:solidFill>
                <a:srgbClr val="FFFFFF"/>
              </a:solidFill>
              <a:latin typeface="Gotham Light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Gotham Bold" pitchFamily="50" charset="0"/>
              </a:rPr>
              <a:t>S</a:t>
            </a:r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effectLst/>
                <a:uLnTx/>
                <a:uFillTx/>
                <a:latin typeface="Gotham Bold" pitchFamily="50" charset="0"/>
              </a:rPr>
              <a:t>eamlessly connect TV </a:t>
            </a:r>
            <a:r>
              <a:rPr kumimoji="0" lang="en-GB" sz="14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to your entire Marketing / Advertising stack.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C15E9F-D9C3-874B-9BBB-C35E66DE9AB4}"/>
              </a:ext>
            </a:extLst>
          </p:cNvPr>
          <p:cNvCxnSpPr>
            <a:cxnSpLocks/>
          </p:cNvCxnSpPr>
          <p:nvPr/>
        </p:nvCxnSpPr>
        <p:spPr>
          <a:xfrm>
            <a:off x="1216771" y="1786557"/>
            <a:ext cx="635000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3">
            <a:extLst>
              <a:ext uri="{FF2B5EF4-FFF2-40B4-BE49-F238E27FC236}">
                <a16:creationId xmlns:a16="http://schemas.microsoft.com/office/drawing/2014/main" id="{A410DA4C-4ACD-2044-87DE-9A0F313B400A}"/>
              </a:ext>
            </a:extLst>
          </p:cNvPr>
          <p:cNvSpPr txBox="1">
            <a:spLocks/>
          </p:cNvSpPr>
          <p:nvPr/>
        </p:nvSpPr>
        <p:spPr>
          <a:xfrm>
            <a:off x="1216771" y="2081819"/>
            <a:ext cx="2971588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BESPOKE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DATA INTEGRATIONS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5520089-BA9D-004F-97FD-564CAD76AFE7}"/>
              </a:ext>
            </a:extLst>
          </p:cNvPr>
          <p:cNvCxnSpPr>
            <a:cxnSpLocks/>
          </p:cNvCxnSpPr>
          <p:nvPr/>
        </p:nvCxnSpPr>
        <p:spPr>
          <a:xfrm>
            <a:off x="5791857" y="2907254"/>
            <a:ext cx="43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3">
            <a:extLst>
              <a:ext uri="{FF2B5EF4-FFF2-40B4-BE49-F238E27FC236}">
                <a16:creationId xmlns:a16="http://schemas.microsoft.com/office/drawing/2014/main" id="{9D168081-EBE2-7F4D-8ACE-AEE9BB78994B}"/>
              </a:ext>
            </a:extLst>
          </p:cNvPr>
          <p:cNvSpPr txBox="1">
            <a:spLocks/>
          </p:cNvSpPr>
          <p:nvPr/>
        </p:nvSpPr>
        <p:spPr>
          <a:xfrm>
            <a:off x="5738755" y="3146212"/>
            <a:ext cx="2405340" cy="361462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spc="300" noProof="0" dirty="0">
                <a:solidFill>
                  <a:srgbClr val="FFFFFF"/>
                </a:solidFill>
                <a:latin typeface="Gotham Bold" panose="02000604030000020004" pitchFamily="2" charset="0"/>
              </a:rPr>
              <a:t>BEST PRACTICE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400" b="1" spc="300" dirty="0">
                <a:solidFill>
                  <a:srgbClr val="FFFFFF"/>
                </a:solidFill>
                <a:latin typeface="Gotham Bold" panose="02000604030000020004" pitchFamily="2" charset="0"/>
              </a:rPr>
              <a:t>API CONNECTORS</a:t>
            </a:r>
            <a:r>
              <a:rPr lang="en-GB" sz="1400" b="1" spc="300" noProof="0" dirty="0">
                <a:solidFill>
                  <a:srgbClr val="FFFFFF"/>
                </a:solidFill>
                <a:latin typeface="Gotham Bold" panose="02000604030000020004" pitchFamily="2" charset="0"/>
              </a:rPr>
              <a:t> </a:t>
            </a:r>
            <a:endParaRPr kumimoji="0" lang="en-GB" sz="1400" b="1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Bold" panose="02000604030000020004" pitchFamily="2" charset="0"/>
              <a:ea typeface="+mj-ea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2" charset="0"/>
              <a:ea typeface="+mj-ea"/>
              <a:cs typeface="+mj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1ABA5AB-1637-014F-8A99-6EFD1E6427C9}"/>
              </a:ext>
            </a:extLst>
          </p:cNvPr>
          <p:cNvSpPr txBox="1">
            <a:spLocks/>
          </p:cNvSpPr>
          <p:nvPr/>
        </p:nvSpPr>
        <p:spPr>
          <a:xfrm>
            <a:off x="5791857" y="3791209"/>
            <a:ext cx="2744878" cy="1653073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Multiple API interfaces.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Custom integration team.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Securely integrate with your BI system of choice.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677AFE2-E670-624F-AD12-5656C13CF8DE}"/>
              </a:ext>
            </a:extLst>
          </p:cNvPr>
          <p:cNvSpPr/>
          <p:nvPr/>
        </p:nvSpPr>
        <p:spPr>
          <a:xfrm>
            <a:off x="5791857" y="4776741"/>
            <a:ext cx="1522503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r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SEAMLESS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3015F1E-AFED-FD46-8E8F-9EBBD017F727}"/>
              </a:ext>
            </a:extLst>
          </p:cNvPr>
          <p:cNvCxnSpPr>
            <a:cxnSpLocks/>
          </p:cNvCxnSpPr>
          <p:nvPr/>
        </p:nvCxnSpPr>
        <p:spPr>
          <a:xfrm>
            <a:off x="9010212" y="2907254"/>
            <a:ext cx="432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3">
            <a:extLst>
              <a:ext uri="{FF2B5EF4-FFF2-40B4-BE49-F238E27FC236}">
                <a16:creationId xmlns:a16="http://schemas.microsoft.com/office/drawing/2014/main" id="{335B1AF9-B5DD-4D43-925C-3E2BC584B8D7}"/>
              </a:ext>
            </a:extLst>
          </p:cNvPr>
          <p:cNvSpPr txBox="1">
            <a:spLocks/>
          </p:cNvSpPr>
          <p:nvPr/>
        </p:nvSpPr>
        <p:spPr>
          <a:xfrm>
            <a:off x="9010211" y="3146212"/>
            <a:ext cx="2079033" cy="361462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DYNAMIC REPORTING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2" charset="0"/>
              <a:ea typeface="+mj-ea"/>
              <a:cs typeface="+mj-cs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DFB8F71-6376-F841-B680-C235C8EB1A5F}"/>
              </a:ext>
            </a:extLst>
          </p:cNvPr>
          <p:cNvSpPr txBox="1">
            <a:spLocks/>
          </p:cNvSpPr>
          <p:nvPr/>
        </p:nvSpPr>
        <p:spPr>
          <a:xfrm>
            <a:off x="9010211" y="3791209"/>
            <a:ext cx="2744878" cy="1653073"/>
          </a:xfrm>
          <a:prstGeom prst="rect">
            <a:avLst/>
          </a:prstGeom>
        </p:spPr>
        <p:txBody>
          <a:bodyPr lIns="0" t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Online reporting.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White Label websites.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Data extracts to all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common formats.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F46BF94-11B3-5E4C-B936-B1345DF8B4AD}"/>
              </a:ext>
            </a:extLst>
          </p:cNvPr>
          <p:cNvSpPr/>
          <p:nvPr/>
        </p:nvSpPr>
        <p:spPr>
          <a:xfrm>
            <a:off x="9010211" y="4776741"/>
            <a:ext cx="2155407" cy="36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rIns="72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YOUR DATA, YOUR WAY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3491D23-BD00-EA4B-89C6-F245D1F7D815}"/>
              </a:ext>
            </a:extLst>
          </p:cNvPr>
          <p:cNvSpPr/>
          <p:nvPr/>
        </p:nvSpPr>
        <p:spPr>
          <a:xfrm>
            <a:off x="8223250" y="3114674"/>
            <a:ext cx="628650" cy="6286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+mn-cs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6751532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45C4A928-6988-A54C-ABD7-9FD9F1FE0BBA}"/>
              </a:ext>
            </a:extLst>
          </p:cNvPr>
          <p:cNvSpPr txBox="1">
            <a:spLocks/>
          </p:cNvSpPr>
          <p:nvPr/>
        </p:nvSpPr>
        <p:spPr>
          <a:xfrm>
            <a:off x="580121" y="1658709"/>
            <a:ext cx="2971588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GB" sz="2400" b="1" dirty="0">
                <a:solidFill>
                  <a:srgbClr val="262626"/>
                </a:solidFill>
                <a:latin typeface="Gotham Bold" panose="02000604030000020004" pitchFamily="2" charset="0"/>
              </a:rPr>
              <a:t>ADVANCED   </a:t>
            </a:r>
          </a:p>
          <a:p>
            <a:pPr lvl="0">
              <a:defRPr/>
            </a:pPr>
            <a:r>
              <a:rPr lang="en-GB" sz="2400" b="1" dirty="0">
                <a:solidFill>
                  <a:srgbClr val="ED1010"/>
                </a:solidFill>
                <a:latin typeface="Gotham Bold" panose="02000604030000020004" pitchFamily="2" charset="0"/>
              </a:rPr>
              <a:t>ANALYTICS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CF9A3B-BB8F-E34B-8C9E-0F65DF78972E}"/>
              </a:ext>
            </a:extLst>
          </p:cNvPr>
          <p:cNvSpPr/>
          <p:nvPr/>
        </p:nvSpPr>
        <p:spPr>
          <a:xfrm>
            <a:off x="6718864" y="549276"/>
            <a:ext cx="5473136" cy="572452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127000" dir="13500000" algn="br" rotWithShape="0">
              <a:schemeClr val="accent4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3AE331-0F63-2B4B-AFAC-608A071F58A0}"/>
              </a:ext>
            </a:extLst>
          </p:cNvPr>
          <p:cNvSpPr txBox="1">
            <a:spLocks/>
          </p:cNvSpPr>
          <p:nvPr/>
        </p:nvSpPr>
        <p:spPr>
          <a:xfrm>
            <a:off x="4554534" y="3197823"/>
            <a:ext cx="2503813" cy="858202"/>
          </a:xfrm>
          <a:prstGeom prst="rect">
            <a:avLst/>
          </a:prstGeom>
        </p:spPr>
        <p:txBody>
          <a:bodyPr lIns="0" tIns="0" rIns="72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14F9A97-03B9-8140-A625-D2D7E2219BC2}"/>
              </a:ext>
            </a:extLst>
          </p:cNvPr>
          <p:cNvSpPr txBox="1">
            <a:spLocks/>
          </p:cNvSpPr>
          <p:nvPr/>
        </p:nvSpPr>
        <p:spPr>
          <a:xfrm>
            <a:off x="569228" y="2811922"/>
            <a:ext cx="3679875" cy="2053705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Go well beyond traditional measurement metrics with a </a:t>
            </a:r>
            <a:r>
              <a:rPr lang="en-GB" sz="1400" b="1" dirty="0">
                <a:solidFill>
                  <a:schemeClr val="accent1"/>
                </a:solidFill>
                <a:latin typeface="Gotham Bold" panose="02000604030000020004" pitchFamily="2" charset="0"/>
              </a:rPr>
              <a:t>real-time</a:t>
            </a:r>
            <a:r>
              <a:rPr lang="en-GB" sz="1400" b="1" dirty="0">
                <a:solidFill>
                  <a:srgbClr val="262626"/>
                </a:solidFill>
                <a:latin typeface="Gotham Bold" panose="02000604030000020004" pitchFamily="2" charset="0"/>
              </a:rPr>
              <a:t> </a:t>
            </a:r>
            <a:r>
              <a:rPr lang="en-GB" sz="1400" dirty="0">
                <a:solidFill>
                  <a:srgbClr val="262626"/>
                </a:solidFill>
                <a:latin typeface="Gotham Light" pitchFamily="50" charset="0"/>
              </a:rPr>
              <a:t>lens at the most granular level.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1400" dirty="0">
              <a:solidFill>
                <a:srgbClr val="262626"/>
              </a:solidFill>
              <a:latin typeface="Gotham Light" pitchFamily="50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rgbClr val="262626"/>
                </a:solidFill>
                <a:latin typeface="Gotham Light" pitchFamily="50" charset="0"/>
              </a:rPr>
              <a:t>Integrating actual sales, with of media, viewed with total </a:t>
            </a:r>
            <a:r>
              <a:rPr lang="en-GB" sz="1400" b="1" dirty="0">
                <a:solidFill>
                  <a:srgbClr val="F90F10"/>
                </a:solidFill>
                <a:latin typeface="Gotham Black" panose="02000604040000020004" pitchFamily="50" charset="0"/>
              </a:rPr>
              <a:t>competitive context </a:t>
            </a:r>
            <a:r>
              <a:rPr lang="en-GB" sz="1400" dirty="0">
                <a:solidFill>
                  <a:srgbClr val="262626"/>
                </a:solidFill>
                <a:latin typeface="Gotham Light" pitchFamily="50" charset="0"/>
              </a:rPr>
              <a:t>is delivering </a:t>
            </a:r>
            <a:r>
              <a:rPr lang="en-GB" sz="1400" b="1" dirty="0">
                <a:solidFill>
                  <a:srgbClr val="262626"/>
                </a:solidFill>
                <a:latin typeface="Gotham Bold" pitchFamily="50" charset="0"/>
              </a:rPr>
              <a:t>REAL television ROI.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1400" dirty="0">
              <a:solidFill>
                <a:srgbClr val="262626"/>
              </a:solidFill>
              <a:latin typeface="Gotham Light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B40EB8-A28F-B24E-9828-53115353C5B8}"/>
              </a:ext>
            </a:extLst>
          </p:cNvPr>
          <p:cNvCxnSpPr>
            <a:cxnSpLocks/>
          </p:cNvCxnSpPr>
          <p:nvPr/>
        </p:nvCxnSpPr>
        <p:spPr>
          <a:xfrm>
            <a:off x="596597" y="1382490"/>
            <a:ext cx="63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1F10F9-DE4C-F246-A951-30787AFF4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3" t="26752" r="19847" b="23299"/>
          <a:stretch/>
        </p:blipFill>
        <p:spPr>
          <a:xfrm>
            <a:off x="3625977" y="1087030"/>
            <a:ext cx="8600966" cy="51867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978C7B-ABDB-6F4D-86F2-1D824FA0E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192" y="1533538"/>
            <a:ext cx="5744536" cy="361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9750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45C4A928-6988-A54C-ABD7-9FD9F1FE0BBA}"/>
              </a:ext>
            </a:extLst>
          </p:cNvPr>
          <p:cNvSpPr txBox="1">
            <a:spLocks/>
          </p:cNvSpPr>
          <p:nvPr/>
        </p:nvSpPr>
        <p:spPr>
          <a:xfrm>
            <a:off x="580121" y="1658709"/>
            <a:ext cx="2971588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GB" sz="2400" b="1" dirty="0">
                <a:solidFill>
                  <a:srgbClr val="262626"/>
                </a:solidFill>
                <a:latin typeface="Gotham Bold" panose="02000604030000020004" pitchFamily="2" charset="0"/>
              </a:rPr>
              <a:t>ADVANCED   </a:t>
            </a:r>
          </a:p>
          <a:p>
            <a:pPr lvl="0">
              <a:defRPr/>
            </a:pPr>
            <a:r>
              <a:rPr lang="en-GB" sz="2400" b="1" dirty="0">
                <a:solidFill>
                  <a:srgbClr val="ED1010"/>
                </a:solidFill>
                <a:latin typeface="Gotham Bold" panose="02000604030000020004" pitchFamily="2" charset="0"/>
              </a:rPr>
              <a:t>ANALYTICS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CF9A3B-BB8F-E34B-8C9E-0F65DF78972E}"/>
              </a:ext>
            </a:extLst>
          </p:cNvPr>
          <p:cNvSpPr/>
          <p:nvPr/>
        </p:nvSpPr>
        <p:spPr>
          <a:xfrm>
            <a:off x="6718864" y="549276"/>
            <a:ext cx="5473136" cy="5724524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127000" dir="13500000" algn="br" rotWithShape="0">
              <a:schemeClr val="accent4">
                <a:lumMod val="20000"/>
                <a:lumOff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33AE331-0F63-2B4B-AFAC-608A071F58A0}"/>
              </a:ext>
            </a:extLst>
          </p:cNvPr>
          <p:cNvSpPr txBox="1">
            <a:spLocks/>
          </p:cNvSpPr>
          <p:nvPr/>
        </p:nvSpPr>
        <p:spPr>
          <a:xfrm>
            <a:off x="4554534" y="3197823"/>
            <a:ext cx="2503813" cy="858202"/>
          </a:xfrm>
          <a:prstGeom prst="rect">
            <a:avLst/>
          </a:prstGeom>
        </p:spPr>
        <p:txBody>
          <a:bodyPr lIns="0" tIns="0" rIns="72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B40EB8-A28F-B24E-9828-53115353C5B8}"/>
              </a:ext>
            </a:extLst>
          </p:cNvPr>
          <p:cNvCxnSpPr>
            <a:cxnSpLocks/>
          </p:cNvCxnSpPr>
          <p:nvPr/>
        </p:nvCxnSpPr>
        <p:spPr>
          <a:xfrm>
            <a:off x="596597" y="1382490"/>
            <a:ext cx="63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F1F10F9-DE4C-F246-A951-30787AFF4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3" t="26752" r="19847" b="23299"/>
          <a:stretch/>
        </p:blipFill>
        <p:spPr>
          <a:xfrm>
            <a:off x="3625977" y="1010222"/>
            <a:ext cx="8600966" cy="5186770"/>
          </a:xfrm>
          <a:prstGeom prst="rect">
            <a:avLst/>
          </a:prstGeom>
        </p:spPr>
      </p:pic>
      <p:pic>
        <p:nvPicPr>
          <p:cNvPr id="2050" name="Picture 7" descr="image0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273" y="1413366"/>
            <a:ext cx="5962185" cy="386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14F9A97-03B9-8140-A625-D2D7E2219BC2}"/>
              </a:ext>
            </a:extLst>
          </p:cNvPr>
          <p:cNvSpPr txBox="1">
            <a:spLocks/>
          </p:cNvSpPr>
          <p:nvPr/>
        </p:nvSpPr>
        <p:spPr>
          <a:xfrm>
            <a:off x="569228" y="2811922"/>
            <a:ext cx="3679875" cy="2053705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rgbClr val="262626"/>
                </a:solidFill>
                <a:latin typeface="Gotham Light" pitchFamily="50" charset="0"/>
              </a:rPr>
              <a:t>You now have the ability to correlate competitor </a:t>
            </a:r>
            <a:r>
              <a:rPr lang="en-GB" sz="1400" dirty="0" err="1">
                <a:solidFill>
                  <a:srgbClr val="262626"/>
                </a:solidFill>
                <a:latin typeface="Gotham Light" pitchFamily="50" charset="0"/>
              </a:rPr>
              <a:t>TVC</a:t>
            </a:r>
            <a:r>
              <a:rPr lang="en-GB" sz="1400" dirty="0">
                <a:solidFill>
                  <a:srgbClr val="262626"/>
                </a:solidFill>
                <a:latin typeface="Gotham Light" pitchFamily="50" charset="0"/>
              </a:rPr>
              <a:t> activity with +/- web visitation to your site </a:t>
            </a:r>
            <a:r>
              <a:rPr lang="en-GB" sz="1400" b="1" dirty="0">
                <a:solidFill>
                  <a:srgbClr val="F90F10"/>
                </a:solidFill>
                <a:latin typeface="Gotham Bold" pitchFamily="50" charset="0"/>
              </a:rPr>
              <a:t>in real time</a:t>
            </a:r>
            <a:r>
              <a:rPr lang="en-GB" sz="1400" dirty="0">
                <a:solidFill>
                  <a:srgbClr val="262626"/>
                </a:solidFill>
                <a:latin typeface="Gotham Light" pitchFamily="50" charset="0"/>
              </a:rPr>
              <a:t>.</a:t>
            </a:r>
            <a:endParaRPr lang="en-GB" sz="1400" b="1" dirty="0">
              <a:solidFill>
                <a:schemeClr val="accent1"/>
              </a:solidFill>
              <a:latin typeface="Gotham Bold" pitchFamily="50" charset="0"/>
            </a:endParaRPr>
          </a:p>
          <a:p>
            <a:pPr marL="0" lvl="0" indent="0">
              <a:buNone/>
              <a:defRPr/>
            </a:pPr>
            <a:r>
              <a:rPr lang="en-GB" sz="1400" dirty="0">
                <a:solidFill>
                  <a:srgbClr val="262626"/>
                </a:solidFill>
                <a:latin typeface="Gotham Light" pitchFamily="50" charset="0"/>
              </a:rPr>
              <a:t>Understand competitive activity and optimise your investment to deliver </a:t>
            </a:r>
            <a:r>
              <a:rPr lang="en-GB" sz="1400" b="1" dirty="0">
                <a:latin typeface="Gotham Bold" pitchFamily="50" charset="0"/>
              </a:rPr>
              <a:t>continually improve ROI.  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Bold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31682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64DDC5-3E14-7E4A-BDB5-D9A3A8F286A1}"/>
              </a:ext>
            </a:extLst>
          </p:cNvPr>
          <p:cNvSpPr/>
          <p:nvPr/>
        </p:nvSpPr>
        <p:spPr>
          <a:xfrm>
            <a:off x="0" y="304800"/>
            <a:ext cx="2435225" cy="6553200"/>
          </a:xfrm>
          <a:prstGeom prst="rect">
            <a:avLst/>
          </a:prstGeom>
          <a:ln>
            <a:noFill/>
          </a:ln>
          <a:effectLst>
            <a:outerShdw dist="127000" dir="18900000" algn="bl" rotWithShape="0">
              <a:schemeClr val="accent3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4F1F10F9-DE4C-F246-A951-30787AFF4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3" t="26752" r="19847" b="23299"/>
          <a:stretch/>
        </p:blipFill>
        <p:spPr>
          <a:xfrm>
            <a:off x="87848" y="1795776"/>
            <a:ext cx="6257196" cy="5367018"/>
          </a:xfrm>
          <a:prstGeom prst="rect">
            <a:avLst/>
          </a:prstGeom>
        </p:spPr>
      </p:pic>
      <p:pic>
        <p:nvPicPr>
          <p:cNvPr id="28" name="Picture 6" descr="image0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54" y="2219523"/>
            <a:ext cx="4249686" cy="4110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F1F10F9-DE4C-F246-A951-30787AFF4D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33" t="26752" r="19847" b="23299"/>
          <a:stretch/>
        </p:blipFill>
        <p:spPr>
          <a:xfrm>
            <a:off x="6192644" y="1769316"/>
            <a:ext cx="6257196" cy="5367018"/>
          </a:xfrm>
          <a:prstGeom prst="rect">
            <a:avLst/>
          </a:prstGeom>
        </p:spPr>
      </p:pic>
      <p:pic>
        <p:nvPicPr>
          <p:cNvPr id="4098" name="Picture 9" descr="image0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48" y="2219523"/>
            <a:ext cx="4194098" cy="4066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itle 3">
            <a:extLst>
              <a:ext uri="{FF2B5EF4-FFF2-40B4-BE49-F238E27FC236}">
                <a16:creationId xmlns:a16="http://schemas.microsoft.com/office/drawing/2014/main" id="{45C4A928-6988-A54C-ABD7-9FD9F1FE0BBA}"/>
              </a:ext>
            </a:extLst>
          </p:cNvPr>
          <p:cNvSpPr txBox="1">
            <a:spLocks/>
          </p:cNvSpPr>
          <p:nvPr/>
        </p:nvSpPr>
        <p:spPr>
          <a:xfrm>
            <a:off x="224397" y="1019330"/>
            <a:ext cx="2971588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GB" sz="2400" b="1" dirty="0">
                <a:solidFill>
                  <a:srgbClr val="262626"/>
                </a:solidFill>
                <a:latin typeface="Gotham Bold" panose="02000604030000020004" pitchFamily="2" charset="0"/>
              </a:rPr>
              <a:t>ADVANCED   </a:t>
            </a:r>
          </a:p>
          <a:p>
            <a:pPr lvl="0">
              <a:defRPr/>
            </a:pPr>
            <a:r>
              <a:rPr lang="en-GB" sz="2400" b="1" dirty="0">
                <a:solidFill>
                  <a:schemeClr val="bg1"/>
                </a:solidFill>
                <a:latin typeface="Gotham Bold" panose="02000604030000020004" pitchFamily="2" charset="0"/>
              </a:rPr>
              <a:t>ANALYTICS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6B40EB8-A28F-B24E-9828-53115353C5B8}"/>
              </a:ext>
            </a:extLst>
          </p:cNvPr>
          <p:cNvCxnSpPr>
            <a:cxnSpLocks/>
          </p:cNvCxnSpPr>
          <p:nvPr/>
        </p:nvCxnSpPr>
        <p:spPr>
          <a:xfrm>
            <a:off x="240873" y="743111"/>
            <a:ext cx="635000" cy="0"/>
          </a:xfrm>
          <a:prstGeom prst="line">
            <a:avLst/>
          </a:prstGeom>
          <a:ln w="571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814F9A97-03B9-8140-A625-D2D7E2219BC2}"/>
              </a:ext>
            </a:extLst>
          </p:cNvPr>
          <p:cNvSpPr txBox="1">
            <a:spLocks/>
          </p:cNvSpPr>
          <p:nvPr/>
        </p:nvSpPr>
        <p:spPr>
          <a:xfrm>
            <a:off x="3053150" y="1438061"/>
            <a:ext cx="8579200" cy="2053705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chemeClr val="bg1"/>
                </a:solidFill>
                <a:latin typeface="Gotham Light" pitchFamily="2" charset="0"/>
              </a:rPr>
              <a:t>Have all of your performance metrics automated in </a:t>
            </a:r>
            <a:r>
              <a:rPr lang="en-GB" sz="1400" b="1" dirty="0">
                <a:solidFill>
                  <a:srgbClr val="F90F10"/>
                </a:solidFill>
                <a:latin typeface="Gotham Bold" panose="02000604030000020004" pitchFamily="2" charset="0"/>
              </a:rPr>
              <a:t>real-time</a:t>
            </a:r>
            <a:r>
              <a:rPr lang="en-GB" sz="1400" b="1" dirty="0">
                <a:solidFill>
                  <a:schemeClr val="bg1"/>
                </a:solidFill>
                <a:latin typeface="Gotham Bold" panose="02000604030000020004" pitchFamily="2" charset="0"/>
              </a:rPr>
              <a:t> </a:t>
            </a:r>
            <a:r>
              <a:rPr lang="en-GB" sz="1400" dirty="0">
                <a:solidFill>
                  <a:schemeClr val="bg1"/>
                </a:solidFill>
                <a:latin typeface="Gotham Light" pitchFamily="50" charset="0"/>
              </a:rPr>
              <a:t>with a single key stroke. </a:t>
            </a:r>
            <a:endParaRPr lang="en-GB" sz="1400" dirty="0">
              <a:solidFill>
                <a:srgbClr val="F90F10"/>
              </a:solidFill>
              <a:latin typeface="Gotham Light" pitchFamily="50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pic>
        <p:nvPicPr>
          <p:cNvPr id="61" name="Picture 7" descr="image00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150" y="329426"/>
            <a:ext cx="7482160" cy="865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5796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D435954-6A46-2242-BEDB-E8AFD930D73E}"/>
              </a:ext>
            </a:extLst>
          </p:cNvPr>
          <p:cNvGrpSpPr/>
          <p:nvPr/>
        </p:nvGrpSpPr>
        <p:grpSpPr>
          <a:xfrm>
            <a:off x="0" y="0"/>
            <a:ext cx="12192000" cy="6862656"/>
            <a:chOff x="0" y="-2"/>
            <a:chExt cx="12192000" cy="686265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7950D1-3339-AB41-B601-9FA3B4929376}"/>
                </a:ext>
              </a:extLst>
            </p:cNvPr>
            <p:cNvSpPr/>
            <p:nvPr/>
          </p:nvSpPr>
          <p:spPr>
            <a:xfrm>
              <a:off x="0" y="-2"/>
              <a:ext cx="12191996" cy="68626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64E0A6E-63D9-4D4B-A1DD-4E771D78E93F}"/>
                </a:ext>
              </a:extLst>
            </p:cNvPr>
            <p:cNvGrpSpPr/>
            <p:nvPr/>
          </p:nvGrpSpPr>
          <p:grpSpPr>
            <a:xfrm>
              <a:off x="4259257" y="-2"/>
              <a:ext cx="7932743" cy="6862656"/>
              <a:chOff x="4259257" y="-2"/>
              <a:chExt cx="7932743" cy="6862656"/>
            </a:xfrm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F47CCBF-02F0-2B4F-97AB-08688AAE763A}"/>
                  </a:ext>
                </a:extLst>
              </p:cNvPr>
              <p:cNvSpPr/>
              <p:nvPr/>
            </p:nvSpPr>
            <p:spPr>
              <a:xfrm>
                <a:off x="4259257" y="0"/>
                <a:ext cx="7932734" cy="6862654"/>
              </a:xfrm>
              <a:custGeom>
                <a:avLst/>
                <a:gdLst>
                  <a:gd name="connsiteX0" fmla="*/ 0 w 7932734"/>
                  <a:gd name="connsiteY0" fmla="*/ 0 h 6862654"/>
                  <a:gd name="connsiteX1" fmla="*/ 7932734 w 7932734"/>
                  <a:gd name="connsiteY1" fmla="*/ 0 h 6862654"/>
                  <a:gd name="connsiteX2" fmla="*/ 7932734 w 7932734"/>
                  <a:gd name="connsiteY2" fmla="*/ 6862654 h 6862654"/>
                  <a:gd name="connsiteX3" fmla="*/ 7607360 w 7932734"/>
                  <a:gd name="connsiteY3" fmla="*/ 6862654 h 6862654"/>
                  <a:gd name="connsiteX4" fmla="*/ 0 w 7932734"/>
                  <a:gd name="connsiteY4" fmla="*/ 0 h 6862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32734" h="6862654">
                    <a:moveTo>
                      <a:pt x="0" y="0"/>
                    </a:moveTo>
                    <a:lnTo>
                      <a:pt x="7932734" y="0"/>
                    </a:lnTo>
                    <a:lnTo>
                      <a:pt x="7932734" y="6862654"/>
                    </a:lnTo>
                    <a:lnTo>
                      <a:pt x="7607360" y="68626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787CC8C-244B-7840-8260-67FF89AFBC91}"/>
                  </a:ext>
                </a:extLst>
              </p:cNvPr>
              <p:cNvSpPr/>
              <p:nvPr/>
            </p:nvSpPr>
            <p:spPr>
              <a:xfrm>
                <a:off x="6183269" y="-2"/>
                <a:ext cx="6008731" cy="6862654"/>
              </a:xfrm>
              <a:custGeom>
                <a:avLst/>
                <a:gdLst>
                  <a:gd name="connsiteX0" fmla="*/ 4613068 w 6008731"/>
                  <a:gd name="connsiteY0" fmla="*/ 0 h 6862654"/>
                  <a:gd name="connsiteX1" fmla="*/ 6008731 w 6008731"/>
                  <a:gd name="connsiteY1" fmla="*/ 0 h 6862654"/>
                  <a:gd name="connsiteX2" fmla="*/ 6008731 w 6008731"/>
                  <a:gd name="connsiteY2" fmla="*/ 6858002 h 6862654"/>
                  <a:gd name="connsiteX3" fmla="*/ 5797024 w 6008731"/>
                  <a:gd name="connsiteY3" fmla="*/ 6858002 h 6862654"/>
                  <a:gd name="connsiteX4" fmla="*/ 0 w 6008731"/>
                  <a:gd name="connsiteY4" fmla="*/ 6862654 h 6862654"/>
                  <a:gd name="connsiteX5" fmla="*/ 4592697 w 6008731"/>
                  <a:gd name="connsiteY5" fmla="*/ 2 h 6862654"/>
                  <a:gd name="connsiteX6" fmla="*/ 4613068 w 6008731"/>
                  <a:gd name="connsiteY6" fmla="*/ 2 h 6862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008731" h="6862654">
                    <a:moveTo>
                      <a:pt x="4613068" y="0"/>
                    </a:moveTo>
                    <a:lnTo>
                      <a:pt x="6008731" y="0"/>
                    </a:lnTo>
                    <a:lnTo>
                      <a:pt x="6008731" y="6858002"/>
                    </a:lnTo>
                    <a:lnTo>
                      <a:pt x="5797024" y="6858002"/>
                    </a:lnTo>
                    <a:lnTo>
                      <a:pt x="0" y="6862654"/>
                    </a:lnTo>
                    <a:lnTo>
                      <a:pt x="4592697" y="2"/>
                    </a:lnTo>
                    <a:lnTo>
                      <a:pt x="4613068" y="2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8E795B8C-6AF4-CB49-A441-F98979D4FE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9273"/>
              <a:stretch/>
            </p:blipFill>
            <p:spPr>
              <a:xfrm>
                <a:off x="6007394" y="3048"/>
                <a:ext cx="6184605" cy="6851904"/>
              </a:xfrm>
              <a:prstGeom prst="rect">
                <a:avLst/>
              </a:prstGeom>
            </p:spPr>
          </p:pic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FCD5D68-A4C0-AC41-8334-CC65C157B262}"/>
              </a:ext>
            </a:extLst>
          </p:cNvPr>
          <p:cNvSpPr txBox="1"/>
          <p:nvPr/>
        </p:nvSpPr>
        <p:spPr>
          <a:xfrm>
            <a:off x="-609389" y="1703750"/>
            <a:ext cx="22628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75000"/>
                    <a:alpha val="10000"/>
                  </a:srgbClr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+mn-cs"/>
              </a:rPr>
              <a:t>4</a:t>
            </a:r>
            <a:endParaRPr kumimoji="0" lang="en-US" sz="57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  <a:alpha val="10000"/>
                </a:srgbClr>
              </a:solidFill>
              <a:effectLst/>
              <a:uLnTx/>
              <a:uFillTx/>
              <a:latin typeface="Gotham Black" panose="02000604030000020004" pitchFamily="2" charset="0"/>
              <a:ea typeface="+mn-ea"/>
              <a:cs typeface="+mn-cs"/>
            </a:endParaRPr>
          </a:p>
        </p:txBody>
      </p:sp>
      <p:sp>
        <p:nvSpPr>
          <p:cNvPr id="15" name="Title 2">
            <a:extLst>
              <a:ext uri="{FF2B5EF4-FFF2-40B4-BE49-F238E27FC236}">
                <a16:creationId xmlns:a16="http://schemas.microsoft.com/office/drawing/2014/main" id="{7E845943-A1A7-0A45-A185-242294270AEF}"/>
              </a:ext>
            </a:extLst>
          </p:cNvPr>
          <p:cNvSpPr txBox="1">
            <a:spLocks/>
          </p:cNvSpPr>
          <p:nvPr/>
        </p:nvSpPr>
        <p:spPr>
          <a:xfrm>
            <a:off x="586429" y="3752352"/>
            <a:ext cx="6358466" cy="1158481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SCALABLE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BENEFITS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75BC17C-6FCB-F242-BFF3-8510565D4F22}"/>
              </a:ext>
            </a:extLst>
          </p:cNvPr>
          <p:cNvCxnSpPr>
            <a:cxnSpLocks/>
          </p:cNvCxnSpPr>
          <p:nvPr/>
        </p:nvCxnSpPr>
        <p:spPr>
          <a:xfrm>
            <a:off x="618328" y="3475919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15C5510-14B7-6741-BD8A-3C36B643C4A2}"/>
              </a:ext>
            </a:extLst>
          </p:cNvPr>
          <p:cNvSpPr txBox="1"/>
          <p:nvPr/>
        </p:nvSpPr>
        <p:spPr>
          <a:xfrm>
            <a:off x="496525" y="416436"/>
            <a:ext cx="22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8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Handel Gothic D" pitchFamily="2" charset="77"/>
                <a:ea typeface="+mn-ea"/>
                <a:cs typeface="+mn-cs"/>
              </a:rPr>
              <a:t>adgile</a:t>
            </a:r>
          </a:p>
        </p:txBody>
      </p:sp>
      <p:sp>
        <p:nvSpPr>
          <p:cNvPr id="18" name="Oval 17">
            <a:hlinkClick r:id="rId4" action="ppaction://hlinksldjump"/>
            <a:extLst>
              <a:ext uri="{FF2B5EF4-FFF2-40B4-BE49-F238E27FC236}">
                <a16:creationId xmlns:a16="http://schemas.microsoft.com/office/drawing/2014/main" id="{52D9034A-9269-5347-BAB5-9742DECCD480}"/>
              </a:ext>
            </a:extLst>
          </p:cNvPr>
          <p:cNvSpPr/>
          <p:nvPr/>
        </p:nvSpPr>
        <p:spPr>
          <a:xfrm>
            <a:off x="11346128" y="341798"/>
            <a:ext cx="443970" cy="44397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9" name="Straight Connector 18">
            <a:hlinkClick r:id="rId4" action="ppaction://hlinksldjump"/>
            <a:extLst>
              <a:ext uri="{FF2B5EF4-FFF2-40B4-BE49-F238E27FC236}">
                <a16:creationId xmlns:a16="http://schemas.microsoft.com/office/drawing/2014/main" id="{10134F0D-20C2-0143-91B9-582266788E31}"/>
              </a:ext>
            </a:extLst>
          </p:cNvPr>
          <p:cNvCxnSpPr/>
          <p:nvPr/>
        </p:nvCxnSpPr>
        <p:spPr>
          <a:xfrm>
            <a:off x="11470803" y="513238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hlinkClick r:id="rId4" action="ppaction://hlinksldjump"/>
            <a:extLst>
              <a:ext uri="{FF2B5EF4-FFF2-40B4-BE49-F238E27FC236}">
                <a16:creationId xmlns:a16="http://schemas.microsoft.com/office/drawing/2014/main" id="{E70CDF9F-D6A6-E14D-9A4C-24774DABEB1A}"/>
              </a:ext>
            </a:extLst>
          </p:cNvPr>
          <p:cNvCxnSpPr/>
          <p:nvPr/>
        </p:nvCxnSpPr>
        <p:spPr>
          <a:xfrm>
            <a:off x="11470803" y="563784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hlinkClick r:id="rId4" action="ppaction://hlinksldjump"/>
            <a:extLst>
              <a:ext uri="{FF2B5EF4-FFF2-40B4-BE49-F238E27FC236}">
                <a16:creationId xmlns:a16="http://schemas.microsoft.com/office/drawing/2014/main" id="{3BB2887F-028C-CB40-AC04-18C50756BEF8}"/>
              </a:ext>
            </a:extLst>
          </p:cNvPr>
          <p:cNvCxnSpPr/>
          <p:nvPr/>
        </p:nvCxnSpPr>
        <p:spPr>
          <a:xfrm>
            <a:off x="11470803" y="614329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0009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944BCD0-A58C-9A4E-8B0E-DB081AB1F1F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screen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EC27D14-807E-5D45-B8AD-33C6AFF9BEED}"/>
              </a:ext>
            </a:extLst>
          </p:cNvPr>
          <p:cNvSpPr/>
          <p:nvPr/>
        </p:nvSpPr>
        <p:spPr>
          <a:xfrm>
            <a:off x="-1" y="1137406"/>
            <a:ext cx="4064400" cy="4582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itle 3">
            <a:extLst>
              <a:ext uri="{FF2B5EF4-FFF2-40B4-BE49-F238E27FC236}">
                <a16:creationId xmlns:a16="http://schemas.microsoft.com/office/drawing/2014/main" id="{69B55174-3295-8D44-A82E-A4D466FF8A33}"/>
              </a:ext>
            </a:extLst>
          </p:cNvPr>
          <p:cNvSpPr txBox="1">
            <a:spLocks/>
          </p:cNvSpPr>
          <p:nvPr/>
        </p:nvSpPr>
        <p:spPr>
          <a:xfrm>
            <a:off x="579121" y="1902440"/>
            <a:ext cx="1865263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THE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solidFill>
                  <a:srgbClr val="262626"/>
                </a:solidFill>
                <a:latin typeface="Gotham Bold" panose="02000604030000020004" pitchFamily="2" charset="0"/>
              </a:rPr>
              <a:t>PROBLEM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anose="02000604030000020004" pitchFamily="2" charset="0"/>
              <a:ea typeface="+mj-ea"/>
              <a:cs typeface="+mj-cs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34C16D1-ADB4-9448-AB64-7535506D7244}"/>
              </a:ext>
            </a:extLst>
          </p:cNvPr>
          <p:cNvCxnSpPr>
            <a:cxnSpLocks/>
          </p:cNvCxnSpPr>
          <p:nvPr/>
        </p:nvCxnSpPr>
        <p:spPr>
          <a:xfrm>
            <a:off x="589281" y="1733556"/>
            <a:ext cx="6372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4CA41E7D-4A0F-6848-BC78-2FD90A5471D4}"/>
              </a:ext>
            </a:extLst>
          </p:cNvPr>
          <p:cNvSpPr/>
          <p:nvPr/>
        </p:nvSpPr>
        <p:spPr>
          <a:xfrm>
            <a:off x="11213847" y="4890443"/>
            <a:ext cx="97815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GB" sz="1000" i="1" dirty="0">
                <a:solidFill>
                  <a:schemeClr val="tx2"/>
                </a:solidFill>
                <a:latin typeface="Gotham Light" pitchFamily="2" charset="0"/>
              </a:rPr>
              <a:t>*Source: SMI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3C2CD40-60F7-7A4B-8728-637DA1DA96F6}"/>
              </a:ext>
            </a:extLst>
          </p:cNvPr>
          <p:cNvSpPr txBox="1">
            <a:spLocks/>
          </p:cNvSpPr>
          <p:nvPr/>
        </p:nvSpPr>
        <p:spPr>
          <a:xfrm>
            <a:off x="579121" y="3052694"/>
            <a:ext cx="3078480" cy="1623753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chemeClr val="bg1"/>
                </a:solidFill>
                <a:latin typeface="Gotham Light" pitchFamily="2" charset="0"/>
              </a:rPr>
              <a:t>With over </a:t>
            </a:r>
            <a:r>
              <a:rPr lang="en-GB" sz="1400" dirty="0">
                <a:solidFill>
                  <a:schemeClr val="bg1"/>
                </a:solidFill>
                <a:latin typeface="Gotham Bold" pitchFamily="50" charset="0"/>
              </a:rPr>
              <a:t>65% </a:t>
            </a:r>
            <a:r>
              <a:rPr lang="en-GB" sz="1400" dirty="0">
                <a:solidFill>
                  <a:schemeClr val="bg1"/>
                </a:solidFill>
                <a:latin typeface="Gotham Light" pitchFamily="2" charset="0"/>
              </a:rPr>
              <a:t>of ATL media invested into TV…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1400" dirty="0">
              <a:solidFill>
                <a:schemeClr val="bg1"/>
              </a:solidFill>
              <a:latin typeface="Gotham Light" pitchFamily="2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chemeClr val="bg1"/>
                </a:solidFill>
                <a:latin typeface="Gotham Light" pitchFamily="2" charset="0"/>
              </a:rPr>
              <a:t>…</a:t>
            </a:r>
            <a:r>
              <a:rPr lang="en-GB" sz="1400" b="1" dirty="0">
                <a:solidFill>
                  <a:schemeClr val="bg1"/>
                </a:solidFill>
                <a:latin typeface="Gotham Bold" pitchFamily="50" charset="0"/>
              </a:rPr>
              <a:t>WHY</a:t>
            </a:r>
            <a:r>
              <a:rPr lang="en-GB" sz="1400" dirty="0">
                <a:solidFill>
                  <a:schemeClr val="bg1"/>
                </a:solidFill>
                <a:latin typeface="Gotham Light" pitchFamily="2" charset="0"/>
              </a:rPr>
              <a:t> is there still </a:t>
            </a:r>
            <a:r>
              <a:rPr lang="en-GB" sz="1400" b="1" dirty="0">
                <a:solidFill>
                  <a:schemeClr val="bg1"/>
                </a:solidFill>
                <a:latin typeface="Gotham Bold" pitchFamily="50" charset="0"/>
              </a:rPr>
              <a:t>NO</a:t>
            </a:r>
            <a:r>
              <a:rPr lang="en-GB" sz="1400" dirty="0">
                <a:solidFill>
                  <a:schemeClr val="bg1"/>
                </a:solidFill>
                <a:latin typeface="Gotham Light" pitchFamily="2" charset="0"/>
              </a:rPr>
              <a:t> way to optimise this investment in terms of a measureable </a:t>
            </a:r>
            <a:r>
              <a:rPr lang="en-GB" sz="1400" b="1" dirty="0">
                <a:solidFill>
                  <a:schemeClr val="bg1"/>
                </a:solidFill>
                <a:latin typeface="Gotham Bold" pitchFamily="50" charset="0"/>
              </a:rPr>
              <a:t>business value? </a:t>
            </a:r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69B55174-3295-8D44-A82E-A4D466FF8A33}"/>
              </a:ext>
            </a:extLst>
          </p:cNvPr>
          <p:cNvSpPr txBox="1">
            <a:spLocks/>
          </p:cNvSpPr>
          <p:nvPr/>
        </p:nvSpPr>
        <p:spPr>
          <a:xfrm>
            <a:off x="3452956" y="6023614"/>
            <a:ext cx="5703743" cy="366147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otham Bold" panose="02000604030000020004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3037EC-2CCB-004A-80E6-8939036BB5B4}"/>
              </a:ext>
            </a:extLst>
          </p:cNvPr>
          <p:cNvSpPr/>
          <p:nvPr/>
        </p:nvSpPr>
        <p:spPr>
          <a:xfrm>
            <a:off x="8120885" y="1138687"/>
            <a:ext cx="4090406" cy="4580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GB" sz="2800" b="1" dirty="0">
                <a:solidFill>
                  <a:schemeClr val="tx2"/>
                </a:solidFill>
                <a:latin typeface="Gotham Bold" panose="02000604030000020004" pitchFamily="2" charset="0"/>
              </a:rPr>
              <a:t>WE HAVE BEEN </a:t>
            </a:r>
            <a:r>
              <a:rPr lang="en-GB" sz="2800" b="1" dirty="0">
                <a:solidFill>
                  <a:schemeClr val="accent1"/>
                </a:solidFill>
                <a:latin typeface="Gotham Bold" panose="02000604030000020004" pitchFamily="2" charset="0"/>
              </a:rPr>
              <a:t>FLYING BLIND!</a:t>
            </a:r>
          </a:p>
        </p:txBody>
      </p:sp>
      <p:pic>
        <p:nvPicPr>
          <p:cNvPr id="30" name="Picture Placeholder 6">
            <a:extLst>
              <a:ext uri="{FF2B5EF4-FFF2-40B4-BE49-F238E27FC236}">
                <a16:creationId xmlns:a16="http://schemas.microsoft.com/office/drawing/2014/main" id="{B5BAF654-ADBE-3649-89F6-9963EEECCE35}"/>
              </a:ext>
            </a:extLst>
          </p:cNvPr>
          <p:cNvPicPr>
            <a:picLocks/>
          </p:cNvPicPr>
          <p:nvPr/>
        </p:nvPicPr>
        <p:blipFill rotWithShape="1">
          <a:blip r:embed="rId4" cstate="screen">
            <a:grayscl/>
            <a:alphaModFix amt="2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399" y="1135350"/>
            <a:ext cx="4056486" cy="4583575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5B737207-DC3F-9147-99F1-0E9309147AC5}"/>
              </a:ext>
            </a:extLst>
          </p:cNvPr>
          <p:cNvSpPr>
            <a:spLocks noChangeAspect="1"/>
          </p:cNvSpPr>
          <p:nvPr/>
        </p:nvSpPr>
        <p:spPr>
          <a:xfrm>
            <a:off x="4903714" y="1631701"/>
            <a:ext cx="2385771" cy="50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spc="300" noProof="0" dirty="0">
                <a:solidFill>
                  <a:schemeClr val="tx1"/>
                </a:solidFill>
                <a:latin typeface="Gotham Bold" pitchFamily="50" charset="0"/>
              </a:rPr>
              <a:t>DATA LAG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otham Bold" pitchFamily="50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DCB013F-0744-8142-A25D-E9CB36E6F889}"/>
              </a:ext>
            </a:extLst>
          </p:cNvPr>
          <p:cNvSpPr>
            <a:spLocks noChangeAspect="1"/>
          </p:cNvSpPr>
          <p:nvPr/>
        </p:nvSpPr>
        <p:spPr>
          <a:xfrm>
            <a:off x="4903714" y="2660363"/>
            <a:ext cx="2385771" cy="50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rtlCol="0" anchor="ctr"/>
          <a:lstStyle/>
          <a:p>
            <a:pPr algn="ctr"/>
            <a:r>
              <a:rPr lang="en-US" sz="900" spc="300" dirty="0">
                <a:solidFill>
                  <a:schemeClr val="tx1"/>
                </a:solidFill>
                <a:latin typeface="Gotham Bold" pitchFamily="50" charset="0"/>
              </a:rPr>
              <a:t>ZERO </a:t>
            </a:r>
            <a:br>
              <a:rPr lang="en-US" sz="900" spc="300" dirty="0">
                <a:solidFill>
                  <a:schemeClr val="tx1"/>
                </a:solidFill>
                <a:latin typeface="Gotham Bold" pitchFamily="50" charset="0"/>
              </a:rPr>
            </a:br>
            <a:r>
              <a:rPr lang="en-US" sz="900" spc="300" dirty="0">
                <a:solidFill>
                  <a:schemeClr val="tx1"/>
                </a:solidFill>
                <a:latin typeface="Gotham Bold" pitchFamily="50" charset="0"/>
              </a:rPr>
              <a:t>COMPETITOR CONTEXT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CA34D8E-8251-A544-8FEE-0FAB839AC4DA}"/>
              </a:ext>
            </a:extLst>
          </p:cNvPr>
          <p:cNvSpPr>
            <a:spLocks noChangeAspect="1"/>
          </p:cNvSpPr>
          <p:nvPr/>
        </p:nvSpPr>
        <p:spPr>
          <a:xfrm>
            <a:off x="4903714" y="3689025"/>
            <a:ext cx="2385771" cy="50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pc="300" dirty="0">
                <a:solidFill>
                  <a:schemeClr val="tx1"/>
                </a:solidFill>
                <a:latin typeface="Gotham Bold" pitchFamily="50" charset="0"/>
              </a:rPr>
              <a:t>OUTDATED MEASUREMENT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ED00D43-C536-B546-A7E3-701E1112BE34}"/>
              </a:ext>
            </a:extLst>
          </p:cNvPr>
          <p:cNvSpPr>
            <a:spLocks noChangeAspect="1"/>
          </p:cNvSpPr>
          <p:nvPr/>
        </p:nvSpPr>
        <p:spPr>
          <a:xfrm>
            <a:off x="4903714" y="4719357"/>
            <a:ext cx="2385771" cy="504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spc="300" dirty="0">
                <a:solidFill>
                  <a:schemeClr val="tx1"/>
                </a:solidFill>
                <a:latin typeface="Gotham Bold" pitchFamily="50" charset="0"/>
              </a:rPr>
              <a:t>REACH  NOT REVENUE</a:t>
            </a:r>
          </a:p>
        </p:txBody>
      </p:sp>
    </p:spTree>
    <p:extLst>
      <p:ext uri="{BB962C8B-B14F-4D97-AF65-F5344CB8AC3E}">
        <p14:creationId xmlns:p14="http://schemas.microsoft.com/office/powerpoint/2010/main" val="2060283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1" grpId="0" animBg="1"/>
      <p:bldP spid="22" grpId="0" animBg="1"/>
      <p:bldP spid="23" grpId="0" animBg="1"/>
      <p:bldP spid="2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47">
            <a:extLst>
              <a:ext uri="{FF2B5EF4-FFF2-40B4-BE49-F238E27FC236}">
                <a16:creationId xmlns:a16="http://schemas.microsoft.com/office/drawing/2014/main" id="{FD0CB92B-5F33-724F-9805-C3A7516971C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/>
        </p:blipFill>
        <p:spPr>
          <a:xfrm>
            <a:off x="0" y="-59893"/>
            <a:ext cx="12298476" cy="691789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508975F-B899-F748-A1D0-040EE8D76D61}"/>
              </a:ext>
            </a:extLst>
          </p:cNvPr>
          <p:cNvSpPr/>
          <p:nvPr/>
        </p:nvSpPr>
        <p:spPr>
          <a:xfrm>
            <a:off x="0" y="549275"/>
            <a:ext cx="3647440" cy="5724525"/>
          </a:xfrm>
          <a:prstGeom prst="rect">
            <a:avLst/>
          </a:prstGeom>
          <a:ln>
            <a:noFill/>
          </a:ln>
          <a:effectLst>
            <a:outerShdw dist="127000" dir="18900000" algn="bl" rotWithShape="0">
              <a:schemeClr val="accent3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2D7903-C73C-684A-A6E2-3721873A9CF0}"/>
              </a:ext>
            </a:extLst>
          </p:cNvPr>
          <p:cNvSpPr/>
          <p:nvPr/>
        </p:nvSpPr>
        <p:spPr>
          <a:xfrm>
            <a:off x="-12700" y="1138238"/>
            <a:ext cx="4279900" cy="45815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15664E60-4ABF-0842-B176-4AA328405E65}"/>
              </a:ext>
            </a:extLst>
          </p:cNvPr>
          <p:cNvSpPr txBox="1">
            <a:spLocks/>
          </p:cNvSpPr>
          <p:nvPr/>
        </p:nvSpPr>
        <p:spPr>
          <a:xfrm>
            <a:off x="584200" y="3429000"/>
            <a:ext cx="3096519" cy="1653073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A disciplined approach to deliver visibility, context, measurement and actionable insights.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GB" sz="1400" dirty="0">
              <a:solidFill>
                <a:srgbClr val="262626"/>
              </a:solidFill>
              <a:latin typeface="Gotham Light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All in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real</a:t>
            </a:r>
            <a:r>
              <a:rPr kumimoji="0" lang="en-GB" sz="1400" b="1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time.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30FDBF0-E172-6C4A-9205-E6185D01953E}"/>
              </a:ext>
            </a:extLst>
          </p:cNvPr>
          <p:cNvCxnSpPr>
            <a:cxnSpLocks/>
          </p:cNvCxnSpPr>
          <p:nvPr/>
        </p:nvCxnSpPr>
        <p:spPr>
          <a:xfrm>
            <a:off x="584265" y="1990738"/>
            <a:ext cx="63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3">
            <a:extLst>
              <a:ext uri="{FF2B5EF4-FFF2-40B4-BE49-F238E27FC236}">
                <a16:creationId xmlns:a16="http://schemas.microsoft.com/office/drawing/2014/main" id="{9F7D08FB-EAB8-CA46-A4A8-BA58AF3F5AF2}"/>
              </a:ext>
            </a:extLst>
          </p:cNvPr>
          <p:cNvSpPr txBox="1">
            <a:spLocks/>
          </p:cNvSpPr>
          <p:nvPr/>
        </p:nvSpPr>
        <p:spPr>
          <a:xfrm>
            <a:off x="584265" y="2286000"/>
            <a:ext cx="2971588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solidFill>
                  <a:srgbClr val="262626"/>
                </a:solidFill>
                <a:latin typeface="Gotham Bold" panose="02000604030000020004" pitchFamily="2" charset="0"/>
              </a:rPr>
              <a:t>OUR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PROCESS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74BD9B-1440-F046-919F-01AF8A4C941D}"/>
              </a:ext>
            </a:extLst>
          </p:cNvPr>
          <p:cNvGrpSpPr/>
          <p:nvPr/>
        </p:nvGrpSpPr>
        <p:grpSpPr>
          <a:xfrm>
            <a:off x="4765484" y="1054185"/>
            <a:ext cx="6884090" cy="4749631"/>
            <a:chOff x="4765484" y="1054185"/>
            <a:chExt cx="6884090" cy="474963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2D23FC-BA15-B648-B2C9-31DD7F58153A}"/>
                </a:ext>
              </a:extLst>
            </p:cNvPr>
            <p:cNvGrpSpPr/>
            <p:nvPr/>
          </p:nvGrpSpPr>
          <p:grpSpPr>
            <a:xfrm>
              <a:off x="4765484" y="1054185"/>
              <a:ext cx="6884090" cy="4749631"/>
              <a:chOff x="4223058" y="1138238"/>
              <a:chExt cx="6884090" cy="4749631"/>
            </a:xfrm>
          </p:grpSpPr>
          <p:graphicFrame>
            <p:nvGraphicFramePr>
              <p:cNvPr id="66" name="Chart">
                <a:extLst>
                  <a:ext uri="{FF2B5EF4-FFF2-40B4-BE49-F238E27FC236}">
                    <a16:creationId xmlns:a16="http://schemas.microsoft.com/office/drawing/2014/main" id="{D8EAE50C-54F5-3A4B-BBC2-A8DD8FC96D7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13734775"/>
                  </p:ext>
                </p:extLst>
              </p:nvPr>
            </p:nvGraphicFramePr>
            <p:xfrm>
              <a:off x="4223058" y="1138238"/>
              <a:ext cx="6884090" cy="45893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" name="Title 3">
                <a:extLst>
                  <a:ext uri="{FF2B5EF4-FFF2-40B4-BE49-F238E27FC236}">
                    <a16:creationId xmlns:a16="http://schemas.microsoft.com/office/drawing/2014/main" id="{AD72DA3D-F6B1-9948-9BDA-E1E3749E76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286" y="3360148"/>
                <a:ext cx="4012162" cy="916835"/>
              </a:xfrm>
              <a:prstGeom prst="rect">
                <a:avLst/>
              </a:prstGeom>
            </p:spPr>
            <p:txBody>
              <a:bodyPr lIns="0" tIns="0" bIns="21600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endParaRPr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408EA842-8A78-4040-B9E5-D3E3A725AD02}"/>
                  </a:ext>
                </a:extLst>
              </p:cNvPr>
              <p:cNvSpPr/>
              <p:nvPr/>
            </p:nvSpPr>
            <p:spPr>
              <a:xfrm>
                <a:off x="6238240" y="2010534"/>
                <a:ext cx="2844000" cy="2844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90000"/>
                  </a:lnSpc>
                  <a:spcBef>
                    <a:spcPct val="0"/>
                  </a:spcBef>
                  <a:defRPr/>
                </a:pPr>
                <a:r>
                  <a:rPr lang="en-GB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THE ADGILE </a:t>
                </a:r>
              </a:p>
              <a:p>
                <a:pPr lvl="0" algn="ctr">
                  <a:lnSpc>
                    <a:spcPct val="90000"/>
                  </a:lnSpc>
                  <a:spcBef>
                    <a:spcPct val="0"/>
                  </a:spcBef>
                  <a:defRPr/>
                </a:pPr>
                <a:r>
                  <a:rPr lang="en-GB" b="1" dirty="0">
                    <a:solidFill>
                      <a:schemeClr val="accent1"/>
                    </a:solidFill>
                    <a:latin typeface="Gotham Bold" panose="02000604030000020004" pitchFamily="2" charset="0"/>
                  </a:rPr>
                  <a:t>SOLUTION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E49A5B9-9252-C046-A418-402ADAF15036}"/>
                  </a:ext>
                </a:extLst>
              </p:cNvPr>
              <p:cNvSpPr txBox="1"/>
              <p:nvPr/>
            </p:nvSpPr>
            <p:spPr>
              <a:xfrm rot="2146299">
                <a:off x="7196330" y="1821460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OBSERVE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4F8D5B94-BFB0-C44C-8A95-80CD26E9C6B0}"/>
                  </a:ext>
                </a:extLst>
              </p:cNvPr>
              <p:cNvSpPr txBox="1"/>
              <p:nvPr/>
            </p:nvSpPr>
            <p:spPr>
              <a:xfrm rot="6329598">
                <a:off x="7605612" y="2961911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DISCOVER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6D675491-5F5C-2542-B39B-10D30342D4FA}"/>
                  </a:ext>
                </a:extLst>
              </p:cNvPr>
              <p:cNvSpPr txBox="1"/>
              <p:nvPr/>
            </p:nvSpPr>
            <p:spPr>
              <a:xfrm>
                <a:off x="6593857" y="3803928"/>
                <a:ext cx="2147201" cy="1446603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VALIDATE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653CF5E-3F91-6E42-8C83-E1F8959B7E30}"/>
                  </a:ext>
                </a:extLst>
              </p:cNvPr>
              <p:cNvSpPr txBox="1"/>
              <p:nvPr/>
            </p:nvSpPr>
            <p:spPr>
              <a:xfrm rot="15017359">
                <a:off x="5598292" y="2992347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OPTIMISE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6504C2F3-1BDC-D34C-878D-EBFD89742FD5}"/>
                  </a:ext>
                </a:extLst>
              </p:cNvPr>
              <p:cNvSpPr txBox="1"/>
              <p:nvPr/>
            </p:nvSpPr>
            <p:spPr>
              <a:xfrm rot="19306528">
                <a:off x="5949245" y="1856651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MEASURE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AAE4BA32-27C5-B745-9582-E9D9C5CBB2D3}"/>
                  </a:ext>
                </a:extLst>
              </p:cNvPr>
              <p:cNvGrpSpPr/>
              <p:nvPr/>
            </p:nvGrpSpPr>
            <p:grpSpPr>
              <a:xfrm>
                <a:off x="8804619" y="1422769"/>
                <a:ext cx="504000" cy="503418"/>
                <a:chOff x="8774139" y="1412609"/>
                <a:chExt cx="504000" cy="503418"/>
              </a:xfrm>
            </p:grpSpPr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8BF1C7EB-342F-7144-B1AB-8AF3EF4A07AB}"/>
                    </a:ext>
                  </a:extLst>
                </p:cNvPr>
                <p:cNvSpPr/>
                <p:nvPr/>
              </p:nvSpPr>
              <p:spPr>
                <a:xfrm>
                  <a:off x="8774139" y="1412609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A67B0E71-6536-1C4F-94D1-7514AF926CA7}"/>
                    </a:ext>
                  </a:extLst>
                </p:cNvPr>
                <p:cNvSpPr/>
                <p:nvPr/>
              </p:nvSpPr>
              <p:spPr>
                <a:xfrm>
                  <a:off x="8807418" y="1445850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C840321-3904-2341-A9C8-FE639C571137}"/>
                  </a:ext>
                </a:extLst>
              </p:cNvPr>
              <p:cNvGrpSpPr/>
              <p:nvPr/>
            </p:nvGrpSpPr>
            <p:grpSpPr>
              <a:xfrm>
                <a:off x="9551517" y="3871365"/>
                <a:ext cx="504000" cy="503418"/>
                <a:chOff x="9571837" y="3779925"/>
                <a:chExt cx="504000" cy="503418"/>
              </a:xfrm>
            </p:grpSpPr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B23137FA-B97F-F544-BE52-736ED0C57C9E}"/>
                    </a:ext>
                  </a:extLst>
                </p:cNvPr>
                <p:cNvSpPr/>
                <p:nvPr/>
              </p:nvSpPr>
              <p:spPr>
                <a:xfrm>
                  <a:off x="9571837" y="3779925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288CE54F-425E-5F4F-B346-525BAA713B99}"/>
                    </a:ext>
                  </a:extLst>
                </p:cNvPr>
                <p:cNvSpPr/>
                <p:nvPr/>
              </p:nvSpPr>
              <p:spPr>
                <a:xfrm>
                  <a:off x="9605116" y="3813166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3DC75B8-B6BA-5D4E-9032-FBCC3028A9B3}"/>
                  </a:ext>
                </a:extLst>
              </p:cNvPr>
              <p:cNvGrpSpPr/>
              <p:nvPr/>
            </p:nvGrpSpPr>
            <p:grpSpPr>
              <a:xfrm>
                <a:off x="7429853" y="5384451"/>
                <a:ext cx="504000" cy="503418"/>
                <a:chOff x="7409533" y="5425091"/>
                <a:chExt cx="504000" cy="503418"/>
              </a:xfrm>
            </p:grpSpPr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4AD56FA4-B13A-7F45-83E3-38C24CC6FA40}"/>
                    </a:ext>
                  </a:extLst>
                </p:cNvPr>
                <p:cNvSpPr/>
                <p:nvPr/>
              </p:nvSpPr>
              <p:spPr>
                <a:xfrm>
                  <a:off x="7409533" y="5425091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716BDDEA-B475-9247-B2CA-D5DEA0EB4910}"/>
                    </a:ext>
                  </a:extLst>
                </p:cNvPr>
                <p:cNvSpPr/>
                <p:nvPr/>
              </p:nvSpPr>
              <p:spPr>
                <a:xfrm>
                  <a:off x="7442812" y="5458332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22BFDB8-6629-0E4E-BA1D-314E118FB0D5}"/>
                  </a:ext>
                </a:extLst>
              </p:cNvPr>
              <p:cNvGrpSpPr/>
              <p:nvPr/>
            </p:nvGrpSpPr>
            <p:grpSpPr>
              <a:xfrm>
                <a:off x="5281818" y="3871365"/>
                <a:ext cx="504000" cy="503418"/>
                <a:chOff x="5271658" y="3874005"/>
                <a:chExt cx="504000" cy="503418"/>
              </a:xfrm>
            </p:grpSpPr>
            <p:sp>
              <p:nvSpPr>
                <p:cNvPr id="112" name="Oval 111">
                  <a:extLst>
                    <a:ext uri="{FF2B5EF4-FFF2-40B4-BE49-F238E27FC236}">
                      <a16:creationId xmlns:a16="http://schemas.microsoft.com/office/drawing/2014/main" id="{A6573A6C-5CAF-5446-A1B6-5EB77D56D02A}"/>
                    </a:ext>
                  </a:extLst>
                </p:cNvPr>
                <p:cNvSpPr/>
                <p:nvPr/>
              </p:nvSpPr>
              <p:spPr>
                <a:xfrm>
                  <a:off x="5271658" y="3874005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110D9A55-1C5D-E342-BB42-DC1FB10C226A}"/>
                    </a:ext>
                  </a:extLst>
                </p:cNvPr>
                <p:cNvSpPr/>
                <p:nvPr/>
              </p:nvSpPr>
              <p:spPr>
                <a:xfrm>
                  <a:off x="5304937" y="3907246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7DCA6B0-EE7F-CE4D-9C51-BFE52C348E3E}"/>
                  </a:ext>
                </a:extLst>
              </p:cNvPr>
              <p:cNvGrpSpPr/>
              <p:nvPr/>
            </p:nvGrpSpPr>
            <p:grpSpPr>
              <a:xfrm>
                <a:off x="6018183" y="1441210"/>
                <a:ext cx="504000" cy="503418"/>
                <a:chOff x="5974106" y="1433234"/>
                <a:chExt cx="504000" cy="503418"/>
              </a:xfrm>
            </p:grpSpPr>
            <p:sp>
              <p:nvSpPr>
                <p:cNvPr id="115" name="Oval 114">
                  <a:extLst>
                    <a:ext uri="{FF2B5EF4-FFF2-40B4-BE49-F238E27FC236}">
                      <a16:creationId xmlns:a16="http://schemas.microsoft.com/office/drawing/2014/main" id="{005CC47F-DCC0-274C-8E92-ECE2F18DC992}"/>
                    </a:ext>
                  </a:extLst>
                </p:cNvPr>
                <p:cNvSpPr/>
                <p:nvPr/>
              </p:nvSpPr>
              <p:spPr>
                <a:xfrm>
                  <a:off x="5974106" y="1433234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C83716AF-5E2D-0248-A2A1-00BFE6D02BBF}"/>
                    </a:ext>
                  </a:extLst>
                </p:cNvPr>
                <p:cNvSpPr/>
                <p:nvPr/>
              </p:nvSpPr>
              <p:spPr>
                <a:xfrm>
                  <a:off x="6007385" y="1466475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86E9BAF-2194-9A46-8ED5-4BC80A7AC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6674" y="1485001"/>
              <a:ext cx="154933" cy="195966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E7C4366-D9EF-294C-9AC5-747C3ECFA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2598" y="3924544"/>
              <a:ext cx="215565" cy="215565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B5373A0D-2EBE-3749-9AD4-401084809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4125" y="5452251"/>
              <a:ext cx="194603" cy="19460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519D7A2-F3F4-6145-9DEA-3D8FF0453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0316" y="3931964"/>
              <a:ext cx="241959" cy="19788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441510-CE47-4044-BACA-77F85F4BF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8564" y="1507914"/>
              <a:ext cx="201005" cy="201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078104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Placeholder 47">
            <a:extLst>
              <a:ext uri="{FF2B5EF4-FFF2-40B4-BE49-F238E27FC236}">
                <a16:creationId xmlns:a16="http://schemas.microsoft.com/office/drawing/2014/main" id="{4DDBEB70-AF63-E040-9FF0-13C2EFEC92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/>
        </p:blipFill>
        <p:spPr>
          <a:xfrm>
            <a:off x="0" y="-59893"/>
            <a:ext cx="12298476" cy="691789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6B6A1369-A686-1342-8E86-BBB2F0FE6826}"/>
              </a:ext>
            </a:extLst>
          </p:cNvPr>
          <p:cNvGrpSpPr/>
          <p:nvPr/>
        </p:nvGrpSpPr>
        <p:grpSpPr>
          <a:xfrm>
            <a:off x="8449237" y="3163554"/>
            <a:ext cx="2921406" cy="935834"/>
            <a:chOff x="8469557" y="2614914"/>
            <a:chExt cx="2921406" cy="935834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4B41019-B7C5-9741-8BE7-F2FE02A7FDE0}"/>
                </a:ext>
              </a:extLst>
            </p:cNvPr>
            <p:cNvSpPr/>
            <p:nvPr/>
          </p:nvSpPr>
          <p:spPr>
            <a:xfrm>
              <a:off x="9275257" y="2614914"/>
              <a:ext cx="2115706" cy="4469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30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Gotham Bold" pitchFamily="50" charset="0"/>
                </a:rPr>
                <a:t>COMPETITIVE INTELLIGENCE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521C1D7-C9BB-9A4E-8CAF-21D24BF51102}"/>
                </a:ext>
              </a:extLst>
            </p:cNvPr>
            <p:cNvSpPr txBox="1"/>
            <p:nvPr/>
          </p:nvSpPr>
          <p:spPr>
            <a:xfrm>
              <a:off x="9275257" y="3150638"/>
              <a:ext cx="21157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Gotham Light" pitchFamily="2" charset="0"/>
                </a:rPr>
                <a:t>Total visibility on all competitor TV activity. 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B37B80D-7ACD-4C49-8098-C716227A1092}"/>
                </a:ext>
              </a:extLst>
            </p:cNvPr>
            <p:cNvCxnSpPr>
              <a:cxnSpLocks/>
              <a:endCxn id="39" idx="1"/>
            </p:cNvCxnSpPr>
            <p:nvPr/>
          </p:nvCxnSpPr>
          <p:spPr>
            <a:xfrm>
              <a:off x="8469557" y="2835260"/>
              <a:ext cx="805700" cy="312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88B2084-1E45-3046-9D50-E74FD05CAB17}"/>
              </a:ext>
            </a:extLst>
          </p:cNvPr>
          <p:cNvGrpSpPr/>
          <p:nvPr/>
        </p:nvGrpSpPr>
        <p:grpSpPr>
          <a:xfrm>
            <a:off x="5044085" y="5115454"/>
            <a:ext cx="2121646" cy="1585728"/>
            <a:chOff x="5047983" y="5384496"/>
            <a:chExt cx="2121646" cy="1585728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B12DFDB1-CDFD-544B-97EC-5807923568A2}"/>
                </a:ext>
              </a:extLst>
            </p:cNvPr>
            <p:cNvSpPr/>
            <p:nvPr/>
          </p:nvSpPr>
          <p:spPr>
            <a:xfrm>
              <a:off x="5053923" y="5559504"/>
              <a:ext cx="2115706" cy="4469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900" spc="300" dirty="0">
                  <a:solidFill>
                    <a:schemeClr val="tx1"/>
                  </a:solidFill>
                  <a:latin typeface="Gotham Bold" pitchFamily="50" charset="0"/>
                </a:rPr>
                <a:t>CONTENT TRACKING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92D5741-AB82-CD43-949B-3FF9325ADB6C}"/>
                </a:ext>
              </a:extLst>
            </p:cNvPr>
            <p:cNvSpPr txBox="1"/>
            <p:nvPr/>
          </p:nvSpPr>
          <p:spPr>
            <a:xfrm>
              <a:off x="5047983" y="6108450"/>
              <a:ext cx="211570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Gotham Light" pitchFamily="2" charset="0"/>
                </a:rPr>
                <a:t>Tracking all brand and product in-program sponsorship appearance. Tracking of all product placement within retail TVC.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C158529-5DCA-C741-85CE-80F921174881}"/>
                </a:ext>
              </a:extLst>
            </p:cNvPr>
            <p:cNvCxnSpPr>
              <a:cxnSpLocks/>
              <a:endCxn id="45" idx="0"/>
            </p:cNvCxnSpPr>
            <p:nvPr/>
          </p:nvCxnSpPr>
          <p:spPr>
            <a:xfrm flipH="1">
              <a:off x="6111776" y="5384496"/>
              <a:ext cx="974" cy="17500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2E1D424-7AC3-BD47-B01F-CB14C6E02635}"/>
              </a:ext>
            </a:extLst>
          </p:cNvPr>
          <p:cNvGrpSpPr/>
          <p:nvPr/>
        </p:nvGrpSpPr>
        <p:grpSpPr>
          <a:xfrm>
            <a:off x="769061" y="3163554"/>
            <a:ext cx="2966773" cy="1067247"/>
            <a:chOff x="769061" y="3389668"/>
            <a:chExt cx="2966773" cy="1067247"/>
          </a:xfrm>
        </p:grpSpPr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FA82C0AB-E36C-8F4E-B653-1E349C87A29A}"/>
                </a:ext>
              </a:extLst>
            </p:cNvPr>
            <p:cNvSpPr/>
            <p:nvPr/>
          </p:nvSpPr>
          <p:spPr>
            <a:xfrm>
              <a:off x="769061" y="3389668"/>
              <a:ext cx="2115706" cy="4469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900" b="1" spc="300" dirty="0">
                  <a:solidFill>
                    <a:schemeClr val="tx1"/>
                  </a:solidFill>
                  <a:latin typeface="Gotham Bold" pitchFamily="50" charset="0"/>
                </a:rPr>
                <a:t>TV REFLEX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22E479A0-9960-6244-B030-4A6B9E92AC69}"/>
                </a:ext>
              </a:extLst>
            </p:cNvPr>
            <p:cNvSpPr txBox="1"/>
            <p:nvPr/>
          </p:nvSpPr>
          <p:spPr>
            <a:xfrm>
              <a:off x="769061" y="3902917"/>
              <a:ext cx="2059682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Gotham Light" pitchFamily="2" charset="0"/>
                </a:rPr>
                <a:t>Amplify, conquest and leverage key Macro and Micro moments. 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F7FF81E-2F7E-E14D-94F4-4CFD9B467879}"/>
                </a:ext>
              </a:extLst>
            </p:cNvPr>
            <p:cNvCxnSpPr/>
            <p:nvPr/>
          </p:nvCxnSpPr>
          <p:spPr>
            <a:xfrm>
              <a:off x="2871834" y="3597639"/>
              <a:ext cx="86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3A762B7-ABCA-6A43-85C6-A2A3D5B9B585}"/>
              </a:ext>
            </a:extLst>
          </p:cNvPr>
          <p:cNvGrpSpPr/>
          <p:nvPr/>
        </p:nvGrpSpPr>
        <p:grpSpPr>
          <a:xfrm>
            <a:off x="1504834" y="688410"/>
            <a:ext cx="2974088" cy="1216902"/>
            <a:chOff x="1464194" y="901770"/>
            <a:chExt cx="2974088" cy="1216902"/>
          </a:xfrm>
        </p:grpSpPr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9C724824-4E87-0F4F-BA69-C09E8F37033C}"/>
                </a:ext>
              </a:extLst>
            </p:cNvPr>
            <p:cNvSpPr/>
            <p:nvPr/>
          </p:nvSpPr>
          <p:spPr>
            <a:xfrm>
              <a:off x="1464194" y="901770"/>
              <a:ext cx="2115706" cy="4469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900" spc="300" dirty="0">
                  <a:solidFill>
                    <a:schemeClr val="tx1"/>
                  </a:solidFill>
                  <a:latin typeface="Gotham Bold" pitchFamily="50" charset="0"/>
                </a:rPr>
                <a:t>DATA INTEGRATION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92B8C5C-6D51-F243-84AD-B4E391365741}"/>
                </a:ext>
              </a:extLst>
            </p:cNvPr>
            <p:cNvSpPr txBox="1"/>
            <p:nvPr/>
          </p:nvSpPr>
          <p:spPr>
            <a:xfrm>
              <a:off x="1464194" y="1410786"/>
              <a:ext cx="211570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Gotham Light" pitchFamily="2" charset="0"/>
                </a:rPr>
                <a:t>Understand advertising impact from web visitation, right down to sales @ product/store level.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202BFFE-D2CD-3C4F-B6E1-7D52E2D0B32F}"/>
                </a:ext>
              </a:extLst>
            </p:cNvPr>
            <p:cNvCxnSpPr/>
            <p:nvPr/>
          </p:nvCxnSpPr>
          <p:spPr>
            <a:xfrm>
              <a:off x="3574282" y="1143993"/>
              <a:ext cx="86400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A2AAF3B-8C69-364F-A9A4-F5B5ED62C957}"/>
              </a:ext>
            </a:extLst>
          </p:cNvPr>
          <p:cNvGrpSpPr/>
          <p:nvPr/>
        </p:nvGrpSpPr>
        <p:grpSpPr>
          <a:xfrm>
            <a:off x="2645194" y="384013"/>
            <a:ext cx="6884090" cy="4749631"/>
            <a:chOff x="4765484" y="1054185"/>
            <a:chExt cx="6884090" cy="4749631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62E0DA5-6A9B-2749-B03C-CABD2AE3C83F}"/>
                </a:ext>
              </a:extLst>
            </p:cNvPr>
            <p:cNvGrpSpPr/>
            <p:nvPr/>
          </p:nvGrpSpPr>
          <p:grpSpPr>
            <a:xfrm>
              <a:off x="4765484" y="1054185"/>
              <a:ext cx="6884090" cy="4749631"/>
              <a:chOff x="4223058" y="1138238"/>
              <a:chExt cx="6884090" cy="4749631"/>
            </a:xfrm>
          </p:grpSpPr>
          <p:graphicFrame>
            <p:nvGraphicFramePr>
              <p:cNvPr id="61" name="Chart">
                <a:extLst>
                  <a:ext uri="{FF2B5EF4-FFF2-40B4-BE49-F238E27FC236}">
                    <a16:creationId xmlns:a16="http://schemas.microsoft.com/office/drawing/2014/main" id="{1DBD3D25-A4F5-EF4D-A7A0-48931A388F2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40857508"/>
                  </p:ext>
                </p:extLst>
              </p:nvPr>
            </p:nvGraphicFramePr>
            <p:xfrm>
              <a:off x="4223058" y="1138238"/>
              <a:ext cx="6884090" cy="45893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62" name="Title 3">
                <a:extLst>
                  <a:ext uri="{FF2B5EF4-FFF2-40B4-BE49-F238E27FC236}">
                    <a16:creationId xmlns:a16="http://schemas.microsoft.com/office/drawing/2014/main" id="{C53FCD34-5B41-284F-A7B2-B05F61E8F4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286" y="3360148"/>
                <a:ext cx="4012162" cy="916835"/>
              </a:xfrm>
              <a:prstGeom prst="rect">
                <a:avLst/>
              </a:prstGeom>
            </p:spPr>
            <p:txBody>
              <a:bodyPr lIns="0" tIns="0" bIns="21600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endParaRPr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46C6D08-F517-9247-A2A2-22F2703E9549}"/>
                  </a:ext>
                </a:extLst>
              </p:cNvPr>
              <p:cNvSpPr/>
              <p:nvPr/>
            </p:nvSpPr>
            <p:spPr>
              <a:xfrm>
                <a:off x="6238240" y="2010534"/>
                <a:ext cx="2844000" cy="2844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90000"/>
                  </a:lnSpc>
                  <a:spcBef>
                    <a:spcPct val="0"/>
                  </a:spcBef>
                  <a:defRPr/>
                </a:pPr>
                <a:r>
                  <a:rPr lang="en-GB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THE ADGILE </a:t>
                </a:r>
              </a:p>
              <a:p>
                <a:pPr lvl="0" algn="ctr">
                  <a:lnSpc>
                    <a:spcPct val="90000"/>
                  </a:lnSpc>
                  <a:spcBef>
                    <a:spcPct val="0"/>
                  </a:spcBef>
                  <a:defRPr/>
                </a:pPr>
                <a:r>
                  <a:rPr lang="en-GB" b="1" dirty="0">
                    <a:solidFill>
                      <a:schemeClr val="accent1"/>
                    </a:solidFill>
                    <a:latin typeface="Gotham Bold" panose="02000604030000020004" pitchFamily="2" charset="0"/>
                  </a:rPr>
                  <a:t>SOLUTION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5F4451D1-6E20-5F49-A502-C67AB293A220}"/>
                  </a:ext>
                </a:extLst>
              </p:cNvPr>
              <p:cNvSpPr txBox="1"/>
              <p:nvPr/>
            </p:nvSpPr>
            <p:spPr>
              <a:xfrm rot="2146299">
                <a:off x="7196330" y="1821460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OBSERVE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E3C9D3C-ED1C-C345-ACFF-A83860CFA58A}"/>
                  </a:ext>
                </a:extLst>
              </p:cNvPr>
              <p:cNvSpPr txBox="1"/>
              <p:nvPr/>
            </p:nvSpPr>
            <p:spPr>
              <a:xfrm rot="6329598">
                <a:off x="7605612" y="2961911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DISCOVER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0126A71-C52C-794D-A940-7FE85B519B13}"/>
                  </a:ext>
                </a:extLst>
              </p:cNvPr>
              <p:cNvSpPr txBox="1"/>
              <p:nvPr/>
            </p:nvSpPr>
            <p:spPr>
              <a:xfrm>
                <a:off x="6593857" y="3803928"/>
                <a:ext cx="2147201" cy="1446603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VALIDATE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624AE48-6490-C74D-81E1-1FA9DCE2E5A9}"/>
                  </a:ext>
                </a:extLst>
              </p:cNvPr>
              <p:cNvSpPr txBox="1"/>
              <p:nvPr/>
            </p:nvSpPr>
            <p:spPr>
              <a:xfrm rot="15017359">
                <a:off x="5598292" y="2992347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OPTIMISE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4BE0B34E-8209-5646-93F5-D7B2F3DE6817}"/>
                  </a:ext>
                </a:extLst>
              </p:cNvPr>
              <p:cNvSpPr txBox="1"/>
              <p:nvPr/>
            </p:nvSpPr>
            <p:spPr>
              <a:xfrm rot="19306528">
                <a:off x="5949245" y="1856651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MEASURE</a:t>
                </a: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9A4CD7FF-1C28-7445-B459-B53CB2568AC6}"/>
                  </a:ext>
                </a:extLst>
              </p:cNvPr>
              <p:cNvGrpSpPr/>
              <p:nvPr/>
            </p:nvGrpSpPr>
            <p:grpSpPr>
              <a:xfrm>
                <a:off x="8804619" y="1422769"/>
                <a:ext cx="504000" cy="503418"/>
                <a:chOff x="8774139" y="1412609"/>
                <a:chExt cx="504000" cy="503418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707478D9-D5A5-CC4D-B2CB-E1BD5C11C5FF}"/>
                    </a:ext>
                  </a:extLst>
                </p:cNvPr>
                <p:cNvSpPr/>
                <p:nvPr/>
              </p:nvSpPr>
              <p:spPr>
                <a:xfrm>
                  <a:off x="8774139" y="1412609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A8F2E8E4-5371-8E40-AACB-743DD72ACF5A}"/>
                    </a:ext>
                  </a:extLst>
                </p:cNvPr>
                <p:cNvSpPr/>
                <p:nvPr/>
              </p:nvSpPr>
              <p:spPr>
                <a:xfrm>
                  <a:off x="8807418" y="1445850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E4643086-524E-EB4E-B007-82AD027126B5}"/>
                  </a:ext>
                </a:extLst>
              </p:cNvPr>
              <p:cNvGrpSpPr/>
              <p:nvPr/>
            </p:nvGrpSpPr>
            <p:grpSpPr>
              <a:xfrm>
                <a:off x="9551517" y="3871365"/>
                <a:ext cx="504000" cy="503418"/>
                <a:chOff x="9571837" y="3779925"/>
                <a:chExt cx="504000" cy="503418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226D7120-2456-2E48-8CEC-AC9070D579F6}"/>
                    </a:ext>
                  </a:extLst>
                </p:cNvPr>
                <p:cNvSpPr/>
                <p:nvPr/>
              </p:nvSpPr>
              <p:spPr>
                <a:xfrm>
                  <a:off x="9571837" y="3779925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B5C217AF-F6A1-DE48-AF9C-BF28C5438D8D}"/>
                    </a:ext>
                  </a:extLst>
                </p:cNvPr>
                <p:cNvSpPr/>
                <p:nvPr/>
              </p:nvSpPr>
              <p:spPr>
                <a:xfrm>
                  <a:off x="9605116" y="3813166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2D7CA0C4-218E-9949-8BEB-87A7CD56EF2A}"/>
                  </a:ext>
                </a:extLst>
              </p:cNvPr>
              <p:cNvGrpSpPr/>
              <p:nvPr/>
            </p:nvGrpSpPr>
            <p:grpSpPr>
              <a:xfrm>
                <a:off x="7429853" y="5384451"/>
                <a:ext cx="504000" cy="503418"/>
                <a:chOff x="7409533" y="5425091"/>
                <a:chExt cx="504000" cy="503418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7682BA9A-E2B6-9943-ACFE-AAD712792D01}"/>
                    </a:ext>
                  </a:extLst>
                </p:cNvPr>
                <p:cNvSpPr/>
                <p:nvPr/>
              </p:nvSpPr>
              <p:spPr>
                <a:xfrm>
                  <a:off x="7409533" y="5425091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41379FC4-5088-2F4D-9D17-BFC631E4A85C}"/>
                    </a:ext>
                  </a:extLst>
                </p:cNvPr>
                <p:cNvSpPr/>
                <p:nvPr/>
              </p:nvSpPr>
              <p:spPr>
                <a:xfrm>
                  <a:off x="7442812" y="5458332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20609515-12FA-E84E-9446-1634E0E4DDE7}"/>
                  </a:ext>
                </a:extLst>
              </p:cNvPr>
              <p:cNvGrpSpPr/>
              <p:nvPr/>
            </p:nvGrpSpPr>
            <p:grpSpPr>
              <a:xfrm>
                <a:off x="5281818" y="3871365"/>
                <a:ext cx="504000" cy="503418"/>
                <a:chOff x="5271658" y="3874005"/>
                <a:chExt cx="504000" cy="503418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45068D47-9CAD-9746-9848-957780236783}"/>
                    </a:ext>
                  </a:extLst>
                </p:cNvPr>
                <p:cNvSpPr/>
                <p:nvPr/>
              </p:nvSpPr>
              <p:spPr>
                <a:xfrm>
                  <a:off x="5271658" y="3874005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8EC94C1F-9398-5A40-BE0F-CC48405243CB}"/>
                    </a:ext>
                  </a:extLst>
                </p:cNvPr>
                <p:cNvSpPr/>
                <p:nvPr/>
              </p:nvSpPr>
              <p:spPr>
                <a:xfrm>
                  <a:off x="5304937" y="3907246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BAC1ED9-5BED-7443-BAF5-E073947B89AE}"/>
                  </a:ext>
                </a:extLst>
              </p:cNvPr>
              <p:cNvGrpSpPr/>
              <p:nvPr/>
            </p:nvGrpSpPr>
            <p:grpSpPr>
              <a:xfrm>
                <a:off x="6018183" y="1441210"/>
                <a:ext cx="504000" cy="503418"/>
                <a:chOff x="5974106" y="1433234"/>
                <a:chExt cx="504000" cy="503418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8F43AD41-22AA-5849-B402-D2679CDCF98E}"/>
                    </a:ext>
                  </a:extLst>
                </p:cNvPr>
                <p:cNvSpPr/>
                <p:nvPr/>
              </p:nvSpPr>
              <p:spPr>
                <a:xfrm>
                  <a:off x="5974106" y="1433234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6664E116-4D0D-0D40-BA70-D8C18170188D}"/>
                    </a:ext>
                  </a:extLst>
                </p:cNvPr>
                <p:cNvSpPr/>
                <p:nvPr/>
              </p:nvSpPr>
              <p:spPr>
                <a:xfrm>
                  <a:off x="6007385" y="1466475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1D2F259-6227-3841-88D7-05BC5BEE5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6674" y="1485001"/>
              <a:ext cx="154933" cy="195966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877B6220-A396-714E-A518-A1E4FC9B5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2598" y="3924544"/>
              <a:ext cx="215565" cy="215565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D77DC1AC-3E2D-AB45-A890-47C78C587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4125" y="5452251"/>
              <a:ext cx="194603" cy="194603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49E3A6D-705B-484E-BCD1-42BBDB631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0316" y="3931964"/>
              <a:ext cx="241959" cy="197885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9A5E58EA-E07F-F844-BB16-04BD21C29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8564" y="1507914"/>
              <a:ext cx="201005" cy="201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150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Placeholder 47">
            <a:extLst>
              <a:ext uri="{FF2B5EF4-FFF2-40B4-BE49-F238E27FC236}">
                <a16:creationId xmlns:a16="http://schemas.microsoft.com/office/drawing/2014/main" id="{572D531B-5C9F-CC4F-BAC5-EDFBCCF6A25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/>
        </p:blipFill>
        <p:spPr>
          <a:xfrm>
            <a:off x="0" y="-59893"/>
            <a:ext cx="12298476" cy="691789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6508975F-B899-F748-A1D0-040EE8D76D61}"/>
              </a:ext>
            </a:extLst>
          </p:cNvPr>
          <p:cNvSpPr/>
          <p:nvPr/>
        </p:nvSpPr>
        <p:spPr>
          <a:xfrm>
            <a:off x="0" y="549275"/>
            <a:ext cx="3647440" cy="5724525"/>
          </a:xfrm>
          <a:prstGeom prst="rect">
            <a:avLst/>
          </a:prstGeom>
          <a:ln>
            <a:noFill/>
          </a:ln>
          <a:effectLst>
            <a:outerShdw dist="127000" dir="18900000" algn="bl" rotWithShape="0">
              <a:schemeClr val="accent3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22D7903-C73C-684A-A6E2-3721873A9CF0}"/>
              </a:ext>
            </a:extLst>
          </p:cNvPr>
          <p:cNvSpPr/>
          <p:nvPr/>
        </p:nvSpPr>
        <p:spPr>
          <a:xfrm>
            <a:off x="-12700" y="1138238"/>
            <a:ext cx="4279900" cy="4581525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15664E60-4ABF-0842-B176-4AA328405E65}"/>
              </a:ext>
            </a:extLst>
          </p:cNvPr>
          <p:cNvSpPr txBox="1">
            <a:spLocks/>
          </p:cNvSpPr>
          <p:nvPr/>
        </p:nvSpPr>
        <p:spPr>
          <a:xfrm>
            <a:off x="584200" y="3002281"/>
            <a:ext cx="3096519" cy="1356360"/>
          </a:xfrm>
          <a:prstGeom prst="rect">
            <a:avLst/>
          </a:prstGeom>
        </p:spPr>
        <p:txBody>
          <a:bodyPr lIns="0" tIns="0" r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b="1" dirty="0">
                <a:solidFill>
                  <a:schemeClr val="accent1"/>
                </a:solidFill>
                <a:latin typeface="Gotham Bold" panose="02000604030000020004" pitchFamily="2" charset="0"/>
              </a:rPr>
              <a:t>MEDIA OPTMISATION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Deliver efficiencies across </a:t>
            </a:r>
            <a:br>
              <a:rPr lang="en-GB" sz="1400" dirty="0">
                <a:solidFill>
                  <a:srgbClr val="262626"/>
                </a:solidFill>
                <a:latin typeface="Gotham Light" pitchFamily="2" charset="0"/>
              </a:rPr>
            </a:b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all of your TV and digital </a:t>
            </a:r>
            <a:br>
              <a:rPr lang="en-GB" sz="1400" dirty="0">
                <a:solidFill>
                  <a:srgbClr val="262626"/>
                </a:solidFill>
                <a:latin typeface="Gotham Light" pitchFamily="2" charset="0"/>
              </a:rPr>
            </a:b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media investment.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GB" sz="1400" dirty="0">
              <a:solidFill>
                <a:srgbClr val="262626"/>
              </a:solidFill>
              <a:latin typeface="Gotham Light" pitchFamily="2" charset="0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And do it all in </a:t>
            </a:r>
            <a:r>
              <a:rPr lang="en-GB" sz="1400" b="1" dirty="0">
                <a:solidFill>
                  <a:schemeClr val="accent1"/>
                </a:solidFill>
                <a:latin typeface="Gotham Bold" panose="02000604030000020004" pitchFamily="2" charset="0"/>
              </a:rPr>
              <a:t>real time. 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30FDBF0-E172-6C4A-9205-E6185D01953E}"/>
              </a:ext>
            </a:extLst>
          </p:cNvPr>
          <p:cNvCxnSpPr>
            <a:cxnSpLocks/>
          </p:cNvCxnSpPr>
          <p:nvPr/>
        </p:nvCxnSpPr>
        <p:spPr>
          <a:xfrm>
            <a:off x="584265" y="1990738"/>
            <a:ext cx="63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itle 3">
            <a:extLst>
              <a:ext uri="{FF2B5EF4-FFF2-40B4-BE49-F238E27FC236}">
                <a16:creationId xmlns:a16="http://schemas.microsoft.com/office/drawing/2014/main" id="{9F7D08FB-EAB8-CA46-A4A8-BA58AF3F5AF2}"/>
              </a:ext>
            </a:extLst>
          </p:cNvPr>
          <p:cNvSpPr txBox="1">
            <a:spLocks/>
          </p:cNvSpPr>
          <p:nvPr/>
        </p:nvSpPr>
        <p:spPr>
          <a:xfrm>
            <a:off x="584265" y="2286000"/>
            <a:ext cx="2971588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solidFill>
                  <a:srgbClr val="262626"/>
                </a:solidFill>
                <a:latin typeface="Gotham Bold" panose="02000604030000020004" pitchFamily="2" charset="0"/>
              </a:rPr>
              <a:t>THE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RESULT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157ED16-CD67-EF42-87BB-0856CA25A651}"/>
              </a:ext>
            </a:extLst>
          </p:cNvPr>
          <p:cNvGrpSpPr/>
          <p:nvPr/>
        </p:nvGrpSpPr>
        <p:grpSpPr>
          <a:xfrm>
            <a:off x="589281" y="4450601"/>
            <a:ext cx="3078480" cy="898908"/>
            <a:chOff x="589281" y="4450601"/>
            <a:chExt cx="3078480" cy="898908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EBF3F6C-D75B-2147-93EE-8C4646EF9015}"/>
                </a:ext>
              </a:extLst>
            </p:cNvPr>
            <p:cNvSpPr/>
            <p:nvPr/>
          </p:nvSpPr>
          <p:spPr>
            <a:xfrm>
              <a:off x="589281" y="4902561"/>
              <a:ext cx="3078480" cy="446948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1100" b="1" spc="300" dirty="0">
                  <a:solidFill>
                    <a:schemeClr val="bg2"/>
                  </a:solidFill>
                  <a:latin typeface="Gotham Bold" pitchFamily="50" charset="0"/>
                </a:rPr>
                <a:t>ACTIONABLE INSIGHTS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AF7285B-719B-C34B-A179-735BB3F6B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6552" y="4450601"/>
              <a:ext cx="3939" cy="360000"/>
            </a:xfrm>
            <a:prstGeom prst="straightConnector1">
              <a:avLst/>
            </a:prstGeom>
            <a:ln w="19050" cap="rnd"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BCEC96E5-144B-984E-AEDF-DD1557FD2C5C}"/>
              </a:ext>
            </a:extLst>
          </p:cNvPr>
          <p:cNvSpPr/>
          <p:nvPr/>
        </p:nvSpPr>
        <p:spPr>
          <a:xfrm>
            <a:off x="9750424" y="1133683"/>
            <a:ext cx="1852613" cy="44694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Gotham Bold" pitchFamily="50" charset="0"/>
              </a:rPr>
              <a:t>COMPETITIVE INTELLIGENCE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44B0BED7-8987-7F41-ACBD-11043A11249A}"/>
              </a:ext>
            </a:extLst>
          </p:cNvPr>
          <p:cNvSpPr/>
          <p:nvPr/>
        </p:nvSpPr>
        <p:spPr>
          <a:xfrm>
            <a:off x="9750424" y="2514705"/>
            <a:ext cx="1852613" cy="44694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900" spc="300" dirty="0">
                <a:solidFill>
                  <a:schemeClr val="tx1"/>
                </a:solidFill>
                <a:latin typeface="Gotham Bold" pitchFamily="50" charset="0"/>
              </a:rPr>
              <a:t>CONTENT TRACKING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8FD97BE0-790A-6745-B6CB-64F52F544B76}"/>
              </a:ext>
            </a:extLst>
          </p:cNvPr>
          <p:cNvSpPr/>
          <p:nvPr/>
        </p:nvSpPr>
        <p:spPr>
          <a:xfrm>
            <a:off x="9750424" y="3895727"/>
            <a:ext cx="1852613" cy="44694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900" b="1" spc="300" dirty="0">
                <a:solidFill>
                  <a:schemeClr val="tx1"/>
                </a:solidFill>
                <a:latin typeface="Gotham Bold" pitchFamily="50" charset="0"/>
              </a:rPr>
              <a:t>TV REFLEX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B5EF9708-5400-0046-9121-38950E8AA02B}"/>
              </a:ext>
            </a:extLst>
          </p:cNvPr>
          <p:cNvSpPr/>
          <p:nvPr/>
        </p:nvSpPr>
        <p:spPr>
          <a:xfrm>
            <a:off x="9750424" y="5276749"/>
            <a:ext cx="1852613" cy="446948"/>
          </a:xfrm>
          <a:prstGeom prst="roundRect">
            <a:avLst>
              <a:gd name="adj" fmla="val 50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900" spc="300" dirty="0">
                <a:solidFill>
                  <a:schemeClr val="tx1"/>
                </a:solidFill>
                <a:latin typeface="Gotham Bold" pitchFamily="50" charset="0"/>
              </a:rPr>
              <a:t>DATA INTEGRATION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0C503BD-892D-8D47-A593-5512C78C6304}"/>
              </a:ext>
            </a:extLst>
          </p:cNvPr>
          <p:cNvGrpSpPr/>
          <p:nvPr/>
        </p:nvGrpSpPr>
        <p:grpSpPr>
          <a:xfrm>
            <a:off x="3660584" y="1054185"/>
            <a:ext cx="6884090" cy="4749631"/>
            <a:chOff x="4765484" y="1054185"/>
            <a:chExt cx="6884090" cy="4749631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C0F7E38-265C-A54A-B42E-59567008DAB9}"/>
                </a:ext>
              </a:extLst>
            </p:cNvPr>
            <p:cNvGrpSpPr/>
            <p:nvPr/>
          </p:nvGrpSpPr>
          <p:grpSpPr>
            <a:xfrm>
              <a:off x="4765484" y="1054185"/>
              <a:ext cx="6884090" cy="4749631"/>
              <a:chOff x="4223058" y="1138238"/>
              <a:chExt cx="6884090" cy="4749631"/>
            </a:xfrm>
          </p:grpSpPr>
          <p:graphicFrame>
            <p:nvGraphicFramePr>
              <p:cNvPr id="54" name="Chart">
                <a:extLst>
                  <a:ext uri="{FF2B5EF4-FFF2-40B4-BE49-F238E27FC236}">
                    <a16:creationId xmlns:a16="http://schemas.microsoft.com/office/drawing/2014/main" id="{3159FDD8-33A5-DF45-91C0-366C8969A56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70284106"/>
                  </p:ext>
                </p:extLst>
              </p:nvPr>
            </p:nvGraphicFramePr>
            <p:xfrm>
              <a:off x="4223058" y="1138238"/>
              <a:ext cx="6884090" cy="458939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55" name="Title 3">
                <a:extLst>
                  <a:ext uri="{FF2B5EF4-FFF2-40B4-BE49-F238E27FC236}">
                    <a16:creationId xmlns:a16="http://schemas.microsoft.com/office/drawing/2014/main" id="{BCC26116-0248-5044-A6B7-33359C954F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22286" y="3360148"/>
                <a:ext cx="4012162" cy="916835"/>
              </a:xfrm>
              <a:prstGeom prst="rect">
                <a:avLst/>
              </a:prstGeom>
            </p:spPr>
            <p:txBody>
              <a:bodyPr lIns="0" tIns="0" bIns="21600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Gotham Bold" panose="02000604030000020004" pitchFamily="2" charset="0"/>
                  <a:ea typeface="+mj-ea"/>
                  <a:cs typeface="+mj-cs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94CCF776-0ADE-F943-B7AA-21C8AB0975BF}"/>
                  </a:ext>
                </a:extLst>
              </p:cNvPr>
              <p:cNvSpPr/>
              <p:nvPr/>
            </p:nvSpPr>
            <p:spPr>
              <a:xfrm>
                <a:off x="6238240" y="2010534"/>
                <a:ext cx="2844000" cy="284400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>
                  <a:lnSpc>
                    <a:spcPct val="90000"/>
                  </a:lnSpc>
                  <a:spcBef>
                    <a:spcPct val="0"/>
                  </a:spcBef>
                  <a:defRPr/>
                </a:pPr>
                <a:r>
                  <a:rPr lang="en-GB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THE ADGILE </a:t>
                </a:r>
              </a:p>
              <a:p>
                <a:pPr lvl="0" algn="ctr">
                  <a:lnSpc>
                    <a:spcPct val="90000"/>
                  </a:lnSpc>
                  <a:spcBef>
                    <a:spcPct val="0"/>
                  </a:spcBef>
                  <a:defRPr/>
                </a:pPr>
                <a:r>
                  <a:rPr lang="en-GB" b="1" dirty="0">
                    <a:solidFill>
                      <a:schemeClr val="accent1"/>
                    </a:solidFill>
                    <a:latin typeface="Gotham Bold" panose="02000604030000020004" pitchFamily="2" charset="0"/>
                  </a:rPr>
                  <a:t>SOLUTION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2E202E3-7E0C-1F41-9ED4-6D56DE26029C}"/>
                  </a:ext>
                </a:extLst>
              </p:cNvPr>
              <p:cNvSpPr txBox="1"/>
              <p:nvPr/>
            </p:nvSpPr>
            <p:spPr>
              <a:xfrm rot="2146299">
                <a:off x="7196330" y="1821460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OBSERVE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A2A044D-798C-9F4A-BAB5-A85DDEE59451}"/>
                  </a:ext>
                </a:extLst>
              </p:cNvPr>
              <p:cNvSpPr txBox="1"/>
              <p:nvPr/>
            </p:nvSpPr>
            <p:spPr>
              <a:xfrm rot="6329598">
                <a:off x="7605612" y="2961911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DISCOVER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C6F09C3D-FD00-5442-9D12-A25EA58532FC}"/>
                  </a:ext>
                </a:extLst>
              </p:cNvPr>
              <p:cNvSpPr txBox="1"/>
              <p:nvPr/>
            </p:nvSpPr>
            <p:spPr>
              <a:xfrm>
                <a:off x="6593857" y="3803928"/>
                <a:ext cx="2147201" cy="1446603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Down">
                  <a:avLst/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VALIDATE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A55D5A0-182E-884E-A838-325CD60CE83C}"/>
                  </a:ext>
                </a:extLst>
              </p:cNvPr>
              <p:cNvSpPr txBox="1"/>
              <p:nvPr/>
            </p:nvSpPr>
            <p:spPr>
              <a:xfrm rot="15017359">
                <a:off x="5598292" y="2992347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OPTIMISE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C577F8B-E106-5D43-BA07-4C2A0FC2FCB9}"/>
                  </a:ext>
                </a:extLst>
              </p:cNvPr>
              <p:cNvSpPr txBox="1"/>
              <p:nvPr/>
            </p:nvSpPr>
            <p:spPr>
              <a:xfrm rot="19306528">
                <a:off x="5949245" y="1856651"/>
                <a:ext cx="2147201" cy="1516907"/>
              </a:xfrm>
              <a:prstGeom prst="rect">
                <a:avLst/>
              </a:prstGeom>
              <a:noFill/>
            </p:spPr>
            <p:txBody>
              <a:bodyPr wrap="square" rtlCol="0">
                <a:prstTxWarp prst="textArchUp">
                  <a:avLst>
                    <a:gd name="adj" fmla="val 11002998"/>
                  </a:avLst>
                </a:prstTxWarp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  <a:latin typeface="Gotham Bold" panose="02000604030000020004" pitchFamily="2" charset="0"/>
                  </a:rPr>
                  <a:t>MEASURE</a:t>
                </a:r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B137667A-4F9E-CE42-BFE2-B6E322AFAD1C}"/>
                  </a:ext>
                </a:extLst>
              </p:cNvPr>
              <p:cNvGrpSpPr/>
              <p:nvPr/>
            </p:nvGrpSpPr>
            <p:grpSpPr>
              <a:xfrm>
                <a:off x="8804619" y="1422769"/>
                <a:ext cx="504000" cy="503418"/>
                <a:chOff x="8774139" y="1412609"/>
                <a:chExt cx="504000" cy="503418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425D2569-9F26-F343-B940-1157018BAC0E}"/>
                    </a:ext>
                  </a:extLst>
                </p:cNvPr>
                <p:cNvSpPr/>
                <p:nvPr/>
              </p:nvSpPr>
              <p:spPr>
                <a:xfrm>
                  <a:off x="8774139" y="1412609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72080986-A1EC-6344-9901-9F7DE2514C33}"/>
                    </a:ext>
                  </a:extLst>
                </p:cNvPr>
                <p:cNvSpPr/>
                <p:nvPr/>
              </p:nvSpPr>
              <p:spPr>
                <a:xfrm>
                  <a:off x="8807418" y="1445850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EE2CD68-54FC-6C49-81D9-DF4A89AE78FA}"/>
                  </a:ext>
                </a:extLst>
              </p:cNvPr>
              <p:cNvGrpSpPr/>
              <p:nvPr/>
            </p:nvGrpSpPr>
            <p:grpSpPr>
              <a:xfrm>
                <a:off x="9551517" y="3871365"/>
                <a:ext cx="504000" cy="503418"/>
                <a:chOff x="9571837" y="3779925"/>
                <a:chExt cx="504000" cy="503418"/>
              </a:xfrm>
            </p:grpSpPr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06E35EFE-93E5-8745-8222-D0A07B47182E}"/>
                    </a:ext>
                  </a:extLst>
                </p:cNvPr>
                <p:cNvSpPr/>
                <p:nvPr/>
              </p:nvSpPr>
              <p:spPr>
                <a:xfrm>
                  <a:off x="9571837" y="3779925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3CDB8A04-E7C0-9944-8EB3-1E79045632D1}"/>
                    </a:ext>
                  </a:extLst>
                </p:cNvPr>
                <p:cNvSpPr/>
                <p:nvPr/>
              </p:nvSpPr>
              <p:spPr>
                <a:xfrm>
                  <a:off x="9605116" y="3813166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630BD946-8AD7-3B4D-8CAF-31C2F7E9AA58}"/>
                  </a:ext>
                </a:extLst>
              </p:cNvPr>
              <p:cNvGrpSpPr/>
              <p:nvPr/>
            </p:nvGrpSpPr>
            <p:grpSpPr>
              <a:xfrm>
                <a:off x="7429853" y="5384451"/>
                <a:ext cx="504000" cy="503418"/>
                <a:chOff x="7409533" y="5425091"/>
                <a:chExt cx="504000" cy="503418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3EDE3C6E-BE73-B94B-BBE3-32C9FE0FCDDC}"/>
                    </a:ext>
                  </a:extLst>
                </p:cNvPr>
                <p:cNvSpPr/>
                <p:nvPr/>
              </p:nvSpPr>
              <p:spPr>
                <a:xfrm>
                  <a:off x="7409533" y="5425091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FE278093-8BCA-8E48-A49C-143DCFF87B1F}"/>
                    </a:ext>
                  </a:extLst>
                </p:cNvPr>
                <p:cNvSpPr/>
                <p:nvPr/>
              </p:nvSpPr>
              <p:spPr>
                <a:xfrm>
                  <a:off x="7442812" y="5458332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C96BED34-EDF0-B04D-97D8-A3686B9F96C2}"/>
                  </a:ext>
                </a:extLst>
              </p:cNvPr>
              <p:cNvGrpSpPr/>
              <p:nvPr/>
            </p:nvGrpSpPr>
            <p:grpSpPr>
              <a:xfrm>
                <a:off x="5281818" y="3871365"/>
                <a:ext cx="504000" cy="503418"/>
                <a:chOff x="5271658" y="3874005"/>
                <a:chExt cx="504000" cy="503418"/>
              </a:xfrm>
            </p:grpSpPr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93A56437-BF7C-6946-B391-C2E5D15E0DCE}"/>
                    </a:ext>
                  </a:extLst>
                </p:cNvPr>
                <p:cNvSpPr/>
                <p:nvPr/>
              </p:nvSpPr>
              <p:spPr>
                <a:xfrm>
                  <a:off x="5271658" y="3874005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8264D1D1-7E31-C047-9B06-E5FFA0E6A4B7}"/>
                    </a:ext>
                  </a:extLst>
                </p:cNvPr>
                <p:cNvSpPr/>
                <p:nvPr/>
              </p:nvSpPr>
              <p:spPr>
                <a:xfrm>
                  <a:off x="5304937" y="3907246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D8FA73A6-CC9F-2C48-A6CC-E4BC4BBA05FB}"/>
                  </a:ext>
                </a:extLst>
              </p:cNvPr>
              <p:cNvGrpSpPr/>
              <p:nvPr/>
            </p:nvGrpSpPr>
            <p:grpSpPr>
              <a:xfrm>
                <a:off x="6018183" y="1441210"/>
                <a:ext cx="504000" cy="503418"/>
                <a:chOff x="5974106" y="1433234"/>
                <a:chExt cx="504000" cy="503418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D9A524A4-3568-8340-A49F-92A7833F8AEF}"/>
                    </a:ext>
                  </a:extLst>
                </p:cNvPr>
                <p:cNvSpPr/>
                <p:nvPr/>
              </p:nvSpPr>
              <p:spPr>
                <a:xfrm>
                  <a:off x="5974106" y="1433234"/>
                  <a:ext cx="504000" cy="503418"/>
                </a:xfrm>
                <a:prstGeom prst="ellipse">
                  <a:avLst/>
                </a:prstGeom>
                <a:solidFill>
                  <a:schemeClr val="accent3">
                    <a:alpha val="20000"/>
                  </a:schemeClr>
                </a:solidFill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F3015B73-EE4F-B647-A100-41962E55433E}"/>
                    </a:ext>
                  </a:extLst>
                </p:cNvPr>
                <p:cNvSpPr/>
                <p:nvPr/>
              </p:nvSpPr>
              <p:spPr>
                <a:xfrm>
                  <a:off x="6007385" y="1466475"/>
                  <a:ext cx="437442" cy="436937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3DFD142A-FFCB-FB42-9DEA-F68338FE6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16674" y="1485001"/>
              <a:ext cx="154933" cy="19596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F2A796B0-DA40-3143-BD87-54994D66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32598" y="3924544"/>
              <a:ext cx="215565" cy="215565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EC79C16-AE0A-284F-80B0-3FCE8CA03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24125" y="5452251"/>
              <a:ext cx="194603" cy="19460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E3E5ED2-5E06-614D-AA6F-63B69650F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50316" y="3931964"/>
              <a:ext cx="241959" cy="197885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5056698D-B69B-2E47-834D-D19867202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08564" y="1507914"/>
              <a:ext cx="201005" cy="2010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2174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D6BBC0E1-C683-104D-8B00-B7738AA29149}"/>
              </a:ext>
            </a:extLst>
          </p:cNvPr>
          <p:cNvGrpSpPr/>
          <p:nvPr/>
        </p:nvGrpSpPr>
        <p:grpSpPr>
          <a:xfrm>
            <a:off x="0" y="-2"/>
            <a:ext cx="12192000" cy="6862654"/>
            <a:chOff x="0" y="-2"/>
            <a:chExt cx="12192000" cy="68626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F4FF57-5843-514C-B1F8-997442A9B97E}"/>
                </a:ext>
              </a:extLst>
            </p:cNvPr>
            <p:cNvSpPr/>
            <p:nvPr/>
          </p:nvSpPr>
          <p:spPr>
            <a:xfrm>
              <a:off x="0" y="-2"/>
              <a:ext cx="12191996" cy="686265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E6CB8D9-5C28-EB4A-9631-C9812D5AF722}"/>
                </a:ext>
              </a:extLst>
            </p:cNvPr>
            <p:cNvSpPr/>
            <p:nvPr/>
          </p:nvSpPr>
          <p:spPr>
            <a:xfrm>
              <a:off x="4259262" y="-2"/>
              <a:ext cx="7932734" cy="6862654"/>
            </a:xfrm>
            <a:custGeom>
              <a:avLst/>
              <a:gdLst>
                <a:gd name="connsiteX0" fmla="*/ 0 w 7932734"/>
                <a:gd name="connsiteY0" fmla="*/ 0 h 6862654"/>
                <a:gd name="connsiteX1" fmla="*/ 7932734 w 7932734"/>
                <a:gd name="connsiteY1" fmla="*/ 0 h 6862654"/>
                <a:gd name="connsiteX2" fmla="*/ 7932734 w 7932734"/>
                <a:gd name="connsiteY2" fmla="*/ 6862654 h 6862654"/>
                <a:gd name="connsiteX3" fmla="*/ 7607360 w 7932734"/>
                <a:gd name="connsiteY3" fmla="*/ 6862654 h 6862654"/>
                <a:gd name="connsiteX4" fmla="*/ 0 w 7932734"/>
                <a:gd name="connsiteY4" fmla="*/ 0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32734" h="6862654">
                  <a:moveTo>
                    <a:pt x="0" y="0"/>
                  </a:moveTo>
                  <a:lnTo>
                    <a:pt x="7932734" y="0"/>
                  </a:lnTo>
                  <a:lnTo>
                    <a:pt x="7932734" y="6862654"/>
                  </a:lnTo>
                  <a:lnTo>
                    <a:pt x="7607360" y="68626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567BB38-2D23-8A44-8329-0288660E7B0F}"/>
                </a:ext>
              </a:extLst>
            </p:cNvPr>
            <p:cNvSpPr/>
            <p:nvPr/>
          </p:nvSpPr>
          <p:spPr>
            <a:xfrm>
              <a:off x="6183269" y="-2"/>
              <a:ext cx="6008731" cy="6862654"/>
            </a:xfrm>
            <a:custGeom>
              <a:avLst/>
              <a:gdLst>
                <a:gd name="connsiteX0" fmla="*/ 4613068 w 6008731"/>
                <a:gd name="connsiteY0" fmla="*/ 0 h 6862654"/>
                <a:gd name="connsiteX1" fmla="*/ 6008731 w 6008731"/>
                <a:gd name="connsiteY1" fmla="*/ 0 h 6862654"/>
                <a:gd name="connsiteX2" fmla="*/ 6008731 w 6008731"/>
                <a:gd name="connsiteY2" fmla="*/ 6858002 h 6862654"/>
                <a:gd name="connsiteX3" fmla="*/ 5797024 w 6008731"/>
                <a:gd name="connsiteY3" fmla="*/ 6858002 h 6862654"/>
                <a:gd name="connsiteX4" fmla="*/ 0 w 6008731"/>
                <a:gd name="connsiteY4" fmla="*/ 6862654 h 6862654"/>
                <a:gd name="connsiteX5" fmla="*/ 4592697 w 6008731"/>
                <a:gd name="connsiteY5" fmla="*/ 2 h 6862654"/>
                <a:gd name="connsiteX6" fmla="*/ 4613068 w 6008731"/>
                <a:gd name="connsiteY6" fmla="*/ 2 h 6862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08731" h="6862654">
                  <a:moveTo>
                    <a:pt x="4613068" y="0"/>
                  </a:moveTo>
                  <a:lnTo>
                    <a:pt x="6008731" y="0"/>
                  </a:lnTo>
                  <a:lnTo>
                    <a:pt x="6008731" y="6858002"/>
                  </a:lnTo>
                  <a:lnTo>
                    <a:pt x="5797024" y="6858002"/>
                  </a:lnTo>
                  <a:lnTo>
                    <a:pt x="0" y="6862654"/>
                  </a:lnTo>
                  <a:lnTo>
                    <a:pt x="4592697" y="2"/>
                  </a:lnTo>
                  <a:lnTo>
                    <a:pt x="4613068" y="2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728AEF8-783A-8F4C-8979-D749ECB57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4974"/>
            <a:stretch/>
          </p:blipFill>
          <p:spPr>
            <a:xfrm>
              <a:off x="5483224" y="0"/>
              <a:ext cx="6708775" cy="6858000"/>
            </a:xfrm>
            <a:prstGeom prst="rect">
              <a:avLst/>
            </a:prstGeom>
          </p:spPr>
        </p:pic>
      </p:grpSp>
      <p:sp>
        <p:nvSpPr>
          <p:cNvPr id="29" name="Title 2">
            <a:extLst>
              <a:ext uri="{FF2B5EF4-FFF2-40B4-BE49-F238E27FC236}">
                <a16:creationId xmlns:a16="http://schemas.microsoft.com/office/drawing/2014/main" id="{4936AD42-0E87-8249-A2B3-DBF1D251432A}"/>
              </a:ext>
            </a:extLst>
          </p:cNvPr>
          <p:cNvSpPr txBox="1">
            <a:spLocks/>
          </p:cNvSpPr>
          <p:nvPr/>
        </p:nvSpPr>
        <p:spPr>
          <a:xfrm>
            <a:off x="586429" y="3752352"/>
            <a:ext cx="6358466" cy="1158481"/>
          </a:xfrm>
          <a:prstGeom prst="rect">
            <a:avLst/>
          </a:prstGeom>
        </p:spPr>
        <p:txBody>
          <a:bodyPr lIns="0" t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HOW IT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solidFill>
                  <a:srgbClr val="E60000"/>
                </a:solidFill>
                <a:latin typeface="Gotham Bold" panose="02000604030000020004" pitchFamily="2" charset="0"/>
              </a:rPr>
              <a:t>WORKS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rgbClr val="E60000"/>
              </a:solidFill>
              <a:effectLst/>
              <a:uLnTx/>
              <a:uFillTx/>
              <a:latin typeface="Gotham Bold" panose="02000604030000020004" pitchFamily="2" charset="0"/>
              <a:ea typeface="+mj-ea"/>
              <a:cs typeface="+mj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A1EF134-721A-C84D-9B0E-618888577CAC}"/>
              </a:ext>
            </a:extLst>
          </p:cNvPr>
          <p:cNvCxnSpPr>
            <a:cxnSpLocks/>
          </p:cNvCxnSpPr>
          <p:nvPr/>
        </p:nvCxnSpPr>
        <p:spPr>
          <a:xfrm>
            <a:off x="618328" y="3475919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9198854F-78FD-9E44-8C48-3208DFBA533A}"/>
              </a:ext>
            </a:extLst>
          </p:cNvPr>
          <p:cNvSpPr/>
          <p:nvPr/>
        </p:nvSpPr>
        <p:spPr>
          <a:xfrm>
            <a:off x="505292" y="2881888"/>
            <a:ext cx="37539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300" normalizeH="0" baseline="0" noProof="0" dirty="0">
              <a:ln>
                <a:noFill/>
              </a:ln>
              <a:solidFill>
                <a:srgbClr val="E7E6E6">
                  <a:lumMod val="75000"/>
                </a:srgbClr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E91E3C-1B12-994E-9C8C-C65A538E46B9}"/>
              </a:ext>
            </a:extLst>
          </p:cNvPr>
          <p:cNvSpPr txBox="1"/>
          <p:nvPr/>
        </p:nvSpPr>
        <p:spPr>
          <a:xfrm>
            <a:off x="496525" y="416436"/>
            <a:ext cx="2268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80" normalizeH="0" baseline="0" noProof="0" dirty="0">
                <a:ln>
                  <a:noFill/>
                </a:ln>
                <a:solidFill>
                  <a:srgbClr val="E60000"/>
                </a:solidFill>
                <a:effectLst/>
                <a:uLnTx/>
                <a:uFillTx/>
                <a:latin typeface="Handel Gothic D" pitchFamily="2" charset="77"/>
                <a:ea typeface="+mn-ea"/>
                <a:cs typeface="+mn-cs"/>
              </a:rPr>
              <a:t>adgile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51E93CB-81EF-2040-B85F-E8979548AAE1}"/>
              </a:ext>
            </a:extLst>
          </p:cNvPr>
          <p:cNvSpPr txBox="1"/>
          <p:nvPr/>
        </p:nvSpPr>
        <p:spPr>
          <a:xfrm>
            <a:off x="-609389" y="1703750"/>
            <a:ext cx="22628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6000" b="1" dirty="0">
                <a:solidFill>
                  <a:srgbClr val="E7E6E6">
                    <a:lumMod val="75000"/>
                    <a:alpha val="10000"/>
                  </a:srgbClr>
                </a:solidFill>
                <a:latin typeface="Gotham Black" panose="02000604030000020004" pitchFamily="2" charset="0"/>
              </a:rPr>
              <a:t>5</a:t>
            </a:r>
            <a:endParaRPr kumimoji="0" lang="en-US" sz="570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75000"/>
                  <a:alpha val="10000"/>
                </a:srgbClr>
              </a:solidFill>
              <a:effectLst/>
              <a:uLnTx/>
              <a:uFillTx/>
              <a:latin typeface="Gotham Black" panose="02000604030000020004" pitchFamily="2" charset="0"/>
              <a:ea typeface="+mn-ea"/>
              <a:cs typeface="+mn-cs"/>
            </a:endParaRPr>
          </a:p>
        </p:txBody>
      </p:sp>
      <p:sp>
        <p:nvSpPr>
          <p:cNvPr id="16" name="Oval 15">
            <a:hlinkClick r:id="rId4" action="ppaction://hlinksldjump"/>
            <a:extLst>
              <a:ext uri="{FF2B5EF4-FFF2-40B4-BE49-F238E27FC236}">
                <a16:creationId xmlns:a16="http://schemas.microsoft.com/office/drawing/2014/main" id="{14A96317-B847-7248-BF82-F718C9B07CB8}"/>
              </a:ext>
            </a:extLst>
          </p:cNvPr>
          <p:cNvSpPr/>
          <p:nvPr/>
        </p:nvSpPr>
        <p:spPr>
          <a:xfrm>
            <a:off x="11346128" y="341798"/>
            <a:ext cx="443970" cy="443970"/>
          </a:xfrm>
          <a:prstGeom prst="ellips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hlinkClick r:id="rId4" action="ppaction://hlinksldjump"/>
            <a:extLst>
              <a:ext uri="{FF2B5EF4-FFF2-40B4-BE49-F238E27FC236}">
                <a16:creationId xmlns:a16="http://schemas.microsoft.com/office/drawing/2014/main" id="{9D612D8F-8D78-4B49-9C30-1971E6A70100}"/>
              </a:ext>
            </a:extLst>
          </p:cNvPr>
          <p:cNvCxnSpPr/>
          <p:nvPr/>
        </p:nvCxnSpPr>
        <p:spPr>
          <a:xfrm>
            <a:off x="11470803" y="513238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hlinkClick r:id="rId4" action="ppaction://hlinksldjump"/>
            <a:extLst>
              <a:ext uri="{FF2B5EF4-FFF2-40B4-BE49-F238E27FC236}">
                <a16:creationId xmlns:a16="http://schemas.microsoft.com/office/drawing/2014/main" id="{B382AA32-2C13-794C-8BC6-DE2BA78F60C2}"/>
              </a:ext>
            </a:extLst>
          </p:cNvPr>
          <p:cNvCxnSpPr/>
          <p:nvPr/>
        </p:nvCxnSpPr>
        <p:spPr>
          <a:xfrm>
            <a:off x="11470803" y="563784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hlinkClick r:id="rId4" action="ppaction://hlinksldjump"/>
            <a:extLst>
              <a:ext uri="{FF2B5EF4-FFF2-40B4-BE49-F238E27FC236}">
                <a16:creationId xmlns:a16="http://schemas.microsoft.com/office/drawing/2014/main" id="{CCCCCC13-48B3-7B4D-9604-B3C0A0E9E9EB}"/>
              </a:ext>
            </a:extLst>
          </p:cNvPr>
          <p:cNvCxnSpPr/>
          <p:nvPr/>
        </p:nvCxnSpPr>
        <p:spPr>
          <a:xfrm>
            <a:off x="11470803" y="614329"/>
            <a:ext cx="194620" cy="0"/>
          </a:xfrm>
          <a:prstGeom prst="line">
            <a:avLst/>
          </a:prstGeom>
          <a:ln w="15875" cap="rnd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884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64482-F0E1-C84A-90D4-C39734F0310A}"/>
              </a:ext>
            </a:extLst>
          </p:cNvPr>
          <p:cNvSpPr/>
          <p:nvPr/>
        </p:nvSpPr>
        <p:spPr>
          <a:xfrm>
            <a:off x="4259263" y="1137920"/>
            <a:ext cx="4278312" cy="4582160"/>
          </a:xfrm>
          <a:prstGeom prst="rect">
            <a:avLst/>
          </a:prstGeom>
          <a:ln>
            <a:noFill/>
          </a:ln>
          <a:effectLst>
            <a:outerShdw dist="127000" dir="13500000" algn="br" rotWithShape="0">
              <a:schemeClr val="accent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D7CDA7-4F0B-D047-98E2-C25CAF01CD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12320" y="558800"/>
            <a:ext cx="6079680" cy="5730240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2C1EE0CC-446A-EA4C-8BDF-B766B0053D23}"/>
              </a:ext>
            </a:extLst>
          </p:cNvPr>
          <p:cNvSpPr txBox="1">
            <a:spLocks/>
          </p:cNvSpPr>
          <p:nvPr/>
        </p:nvSpPr>
        <p:spPr>
          <a:xfrm>
            <a:off x="586000" y="2002891"/>
            <a:ext cx="2932111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GB" sz="2400" b="1" dirty="0">
                <a:solidFill>
                  <a:schemeClr val="accent1"/>
                </a:solidFill>
                <a:latin typeface="Gotham Bold" panose="02000604030000020004" pitchFamily="2" charset="0"/>
              </a:rPr>
              <a:t>AUDIENCE </a:t>
            </a:r>
            <a:r>
              <a:rPr lang="en-GB" sz="2400" b="1" dirty="0">
                <a:solidFill>
                  <a:schemeClr val="tx2"/>
                </a:solidFill>
                <a:latin typeface="Gotham Bold" panose="02000604030000020004" pitchFamily="2" charset="0"/>
              </a:rPr>
              <a:t>MEASUREMENT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BC19D7-E326-5740-8C10-20044050D669}"/>
              </a:ext>
            </a:extLst>
          </p:cNvPr>
          <p:cNvCxnSpPr>
            <a:cxnSpLocks/>
          </p:cNvCxnSpPr>
          <p:nvPr/>
        </p:nvCxnSpPr>
        <p:spPr>
          <a:xfrm>
            <a:off x="586000" y="1742319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D76045-E35D-3949-9FCD-4650208C5A17}"/>
              </a:ext>
            </a:extLst>
          </p:cNvPr>
          <p:cNvSpPr txBox="1">
            <a:spLocks/>
          </p:cNvSpPr>
          <p:nvPr/>
        </p:nvSpPr>
        <p:spPr>
          <a:xfrm>
            <a:off x="586000" y="3129497"/>
            <a:ext cx="3058053" cy="1895003"/>
          </a:xfrm>
          <a:prstGeom prst="rect">
            <a:avLst/>
          </a:prstGeom>
        </p:spPr>
        <p:txBody>
          <a:bodyPr lIns="0" tIns="0" rIns="28800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chemeClr val="tx2"/>
                </a:solidFill>
                <a:latin typeface="Gotham Light" pitchFamily="2" charset="0"/>
              </a:rPr>
              <a:t>Customisable real-time audience measurement.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chemeClr val="tx2"/>
                </a:solidFill>
                <a:latin typeface="Gotham Light" pitchFamily="2" charset="0"/>
              </a:rPr>
              <a:t>TARP translation.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 err="1">
                <a:solidFill>
                  <a:schemeClr val="tx2"/>
                </a:solidFill>
                <a:latin typeface="Gotham Light" pitchFamily="2" charset="0"/>
              </a:rPr>
              <a:t>Oztam</a:t>
            </a:r>
            <a:r>
              <a:rPr lang="en-GB" sz="1400" dirty="0">
                <a:solidFill>
                  <a:schemeClr val="tx2"/>
                </a:solidFill>
                <a:latin typeface="Gotham Light" pitchFamily="2" charset="0"/>
              </a:rPr>
              <a:t>/Nielsen compatible.</a:t>
            </a:r>
            <a:endParaRPr lang="en-GB" sz="1600" dirty="0">
              <a:solidFill>
                <a:schemeClr val="tx2"/>
              </a:solidFill>
              <a:latin typeface="Gotham Light" pitchFamily="2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5213BA5-AA6C-C74D-B7A9-5BA264FE8A1F}"/>
              </a:ext>
            </a:extLst>
          </p:cNvPr>
          <p:cNvSpPr/>
          <p:nvPr/>
        </p:nvSpPr>
        <p:spPr>
          <a:xfrm>
            <a:off x="586000" y="4201523"/>
            <a:ext cx="1967797" cy="360000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36000" rIns="72000" rtlCol="0" anchor="ctr"/>
          <a:lstStyle/>
          <a:p>
            <a:pPr lvl="0" algn="ctr">
              <a:defRPr/>
            </a:pPr>
            <a:r>
              <a:rPr lang="en-US" sz="1000" b="1" dirty="0">
                <a:solidFill>
                  <a:schemeClr val="bg2"/>
                </a:solidFill>
                <a:latin typeface="Gotham Bold" panose="02000604030000020004" pitchFamily="2" charset="0"/>
              </a:rPr>
              <a:t>RELIABLE METRICS</a:t>
            </a:r>
          </a:p>
        </p:txBody>
      </p:sp>
    </p:spTree>
    <p:extLst>
      <p:ext uri="{BB962C8B-B14F-4D97-AF65-F5344CB8AC3E}">
        <p14:creationId xmlns:p14="http://schemas.microsoft.com/office/powerpoint/2010/main" val="726667322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Placeholder 157">
            <a:extLst>
              <a:ext uri="{FF2B5EF4-FFF2-40B4-BE49-F238E27FC236}">
                <a16:creationId xmlns:a16="http://schemas.microsoft.com/office/drawing/2014/main" id="{A21DE8AF-B660-3E40-96EA-25A9398431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10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" r="4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353235A-E912-834C-9D10-0E0E2CEBE2B3}"/>
              </a:ext>
            </a:extLst>
          </p:cNvPr>
          <p:cNvSpPr/>
          <p:nvPr/>
        </p:nvSpPr>
        <p:spPr>
          <a:xfrm rot="5400000">
            <a:off x="4651375" y="-58737"/>
            <a:ext cx="2852738" cy="10980738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dist="127000" dir="18900000" algn="bl" rotWithShape="0">
              <a:schemeClr val="accent3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A361C33F-30DA-C943-B5D5-CFFA8732AF81}"/>
              </a:ext>
            </a:extLst>
          </p:cNvPr>
          <p:cNvSpPr txBox="1">
            <a:spLocks/>
          </p:cNvSpPr>
          <p:nvPr/>
        </p:nvSpPr>
        <p:spPr>
          <a:xfrm>
            <a:off x="3974632" y="876824"/>
            <a:ext cx="4242736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REAL-TIME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MARKETING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AUTOMATION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PLATFORM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022AF4F-D5CF-9C4C-8182-CC491E1E0BAF}"/>
              </a:ext>
            </a:extLst>
          </p:cNvPr>
          <p:cNvCxnSpPr>
            <a:cxnSpLocks/>
          </p:cNvCxnSpPr>
          <p:nvPr/>
        </p:nvCxnSpPr>
        <p:spPr>
          <a:xfrm>
            <a:off x="5778500" y="581562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5A1D8-5336-6A46-A812-C2EEBCA32346}"/>
              </a:ext>
            </a:extLst>
          </p:cNvPr>
          <p:cNvSpPr/>
          <p:nvPr/>
        </p:nvSpPr>
        <p:spPr>
          <a:xfrm>
            <a:off x="1238470" y="2864254"/>
            <a:ext cx="2089993" cy="2867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02BD5C-21BF-0E41-8BE9-08CDD7E611C3}"/>
              </a:ext>
            </a:extLst>
          </p:cNvPr>
          <p:cNvSpPr/>
          <p:nvPr/>
        </p:nvSpPr>
        <p:spPr>
          <a:xfrm>
            <a:off x="3775852" y="2852737"/>
            <a:ext cx="2089993" cy="2867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91C37E-D17C-BD47-A485-C9541AE2CE37}"/>
              </a:ext>
            </a:extLst>
          </p:cNvPr>
          <p:cNvSpPr/>
          <p:nvPr/>
        </p:nvSpPr>
        <p:spPr>
          <a:xfrm>
            <a:off x="6329329" y="2852738"/>
            <a:ext cx="2089993" cy="2867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B7717AB-9470-C44E-87BF-7F1A675703FB}"/>
              </a:ext>
            </a:extLst>
          </p:cNvPr>
          <p:cNvSpPr/>
          <p:nvPr/>
        </p:nvSpPr>
        <p:spPr>
          <a:xfrm>
            <a:off x="8882807" y="2852738"/>
            <a:ext cx="2089993" cy="28670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906C1D-108A-074A-A2C1-B6337EE6ECD8}"/>
              </a:ext>
            </a:extLst>
          </p:cNvPr>
          <p:cNvGrpSpPr/>
          <p:nvPr/>
        </p:nvGrpSpPr>
        <p:grpSpPr>
          <a:xfrm>
            <a:off x="1800456" y="2509885"/>
            <a:ext cx="966021" cy="966021"/>
            <a:chOff x="1788527" y="2380267"/>
            <a:chExt cx="966021" cy="96602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935CCC3-31E5-D742-80EB-D2445E64CD5D}"/>
                </a:ext>
              </a:extLst>
            </p:cNvPr>
            <p:cNvSpPr/>
            <p:nvPr/>
          </p:nvSpPr>
          <p:spPr>
            <a:xfrm>
              <a:off x="1788527" y="2380267"/>
              <a:ext cx="966021" cy="966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C81CA74-3415-4B48-87D3-57173B3D194A}"/>
                </a:ext>
              </a:extLst>
            </p:cNvPr>
            <p:cNvSpPr/>
            <p:nvPr/>
          </p:nvSpPr>
          <p:spPr>
            <a:xfrm>
              <a:off x="1852314" y="2444053"/>
              <a:ext cx="838449" cy="8384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453094B-9983-BD4A-B781-A7BA022AAF28}"/>
              </a:ext>
            </a:extLst>
          </p:cNvPr>
          <p:cNvSpPr txBox="1"/>
          <p:nvPr/>
        </p:nvSpPr>
        <p:spPr>
          <a:xfrm>
            <a:off x="1238470" y="3845085"/>
            <a:ext cx="208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CONSISTENT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2E61B12-1FAB-2947-B1C6-E000E20F8C33}"/>
              </a:ext>
            </a:extLst>
          </p:cNvPr>
          <p:cNvSpPr txBox="1">
            <a:spLocks/>
          </p:cNvSpPr>
          <p:nvPr/>
        </p:nvSpPr>
        <p:spPr>
          <a:xfrm>
            <a:off x="1230423" y="4362121"/>
            <a:ext cx="2089993" cy="759154"/>
          </a:xfrm>
          <a:prstGeom prst="rect">
            <a:avLst/>
          </a:prstGeom>
        </p:spPr>
        <p:txBody>
          <a:bodyPr lIns="108000" tIns="0" rIns="108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Consistency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across mediums.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CFC">
                  <a:lumMod val="10000"/>
                </a:srgbClr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CFC">
                  <a:lumMod val="10000"/>
                </a:srgbClr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EDEA48-9CD8-0148-886C-0EA2214A621E}"/>
              </a:ext>
            </a:extLst>
          </p:cNvPr>
          <p:cNvSpPr txBox="1"/>
          <p:nvPr/>
        </p:nvSpPr>
        <p:spPr>
          <a:xfrm>
            <a:off x="3782636" y="3845085"/>
            <a:ext cx="208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REAL TIME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064C7D3-0D87-7048-B933-F49C8DD49DBA}"/>
              </a:ext>
            </a:extLst>
          </p:cNvPr>
          <p:cNvSpPr txBox="1">
            <a:spLocks/>
          </p:cNvSpPr>
          <p:nvPr/>
        </p:nvSpPr>
        <p:spPr>
          <a:xfrm>
            <a:off x="3782636" y="4362121"/>
            <a:ext cx="2089993" cy="759154"/>
          </a:xfrm>
          <a:prstGeom prst="rect">
            <a:avLst/>
          </a:prstGeom>
        </p:spPr>
        <p:txBody>
          <a:bodyPr lIns="108000" tIns="0" rIns="108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Able to be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calculated and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applied in real time.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CFC">
                  <a:lumMod val="10000"/>
                </a:srgbClr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56701F-FB2F-7943-BCF5-48C26706FFC6}"/>
              </a:ext>
            </a:extLst>
          </p:cNvPr>
          <p:cNvSpPr txBox="1"/>
          <p:nvPr/>
        </p:nvSpPr>
        <p:spPr>
          <a:xfrm>
            <a:off x="6338641" y="3820597"/>
            <a:ext cx="208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ROBUST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A606C81-7C1F-1648-919C-B8398863FAEA}"/>
              </a:ext>
            </a:extLst>
          </p:cNvPr>
          <p:cNvSpPr txBox="1">
            <a:spLocks/>
          </p:cNvSpPr>
          <p:nvPr/>
        </p:nvSpPr>
        <p:spPr>
          <a:xfrm>
            <a:off x="6330594" y="4337633"/>
            <a:ext cx="2089993" cy="783642"/>
          </a:xfrm>
          <a:prstGeom prst="rect">
            <a:avLst/>
          </a:prstGeom>
        </p:spPr>
        <p:txBody>
          <a:bodyPr lIns="108000" tIns="0" rIns="108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Reliable and accurate across all advertisers and categories.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2469A0-AB8E-FE4F-B232-511B494E9878}"/>
              </a:ext>
            </a:extLst>
          </p:cNvPr>
          <p:cNvSpPr txBox="1"/>
          <p:nvPr/>
        </p:nvSpPr>
        <p:spPr>
          <a:xfrm>
            <a:off x="8882807" y="3820597"/>
            <a:ext cx="20899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COMPATIBLE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10AEB532-9279-914C-88DB-7C7C53DE35DB}"/>
              </a:ext>
            </a:extLst>
          </p:cNvPr>
          <p:cNvSpPr txBox="1">
            <a:spLocks/>
          </p:cNvSpPr>
          <p:nvPr/>
        </p:nvSpPr>
        <p:spPr>
          <a:xfrm>
            <a:off x="8882807" y="4337633"/>
            <a:ext cx="2089993" cy="783642"/>
          </a:xfrm>
          <a:prstGeom prst="rect">
            <a:avLst/>
          </a:prstGeom>
        </p:spPr>
        <p:txBody>
          <a:bodyPr lIns="108000" tIns="0" rIns="108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Compatible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with traditional </a:t>
            </a:r>
            <a:b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reporting methods.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CFC">
                  <a:lumMod val="10000"/>
                </a:srgbClr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F902179-47D5-D54C-8118-A5D925229E7B}"/>
              </a:ext>
            </a:extLst>
          </p:cNvPr>
          <p:cNvGrpSpPr/>
          <p:nvPr/>
        </p:nvGrpSpPr>
        <p:grpSpPr>
          <a:xfrm>
            <a:off x="4337838" y="2441497"/>
            <a:ext cx="966021" cy="966021"/>
            <a:chOff x="1788527" y="2380267"/>
            <a:chExt cx="966021" cy="966021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F2D635C-14D8-DD4F-BEFF-5078F21AABF7}"/>
                </a:ext>
              </a:extLst>
            </p:cNvPr>
            <p:cNvSpPr/>
            <p:nvPr/>
          </p:nvSpPr>
          <p:spPr>
            <a:xfrm>
              <a:off x="1788527" y="2380267"/>
              <a:ext cx="966021" cy="966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6399165-4EA5-EB4F-92B3-0D9C025AED61}"/>
                </a:ext>
              </a:extLst>
            </p:cNvPr>
            <p:cNvSpPr/>
            <p:nvPr/>
          </p:nvSpPr>
          <p:spPr>
            <a:xfrm>
              <a:off x="1852314" y="2444053"/>
              <a:ext cx="838449" cy="8384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EDADF76-F142-CB4E-9E9E-C5D2CCE3C33C}"/>
              </a:ext>
            </a:extLst>
          </p:cNvPr>
          <p:cNvGrpSpPr/>
          <p:nvPr/>
        </p:nvGrpSpPr>
        <p:grpSpPr>
          <a:xfrm>
            <a:off x="6891315" y="2474619"/>
            <a:ext cx="966021" cy="966021"/>
            <a:chOff x="1788527" y="2380267"/>
            <a:chExt cx="966021" cy="96602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B505F99-7CF4-9C49-8DD3-2D87FBB77635}"/>
                </a:ext>
              </a:extLst>
            </p:cNvPr>
            <p:cNvSpPr/>
            <p:nvPr/>
          </p:nvSpPr>
          <p:spPr>
            <a:xfrm>
              <a:off x="1788527" y="2380267"/>
              <a:ext cx="966021" cy="966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83904636-E7CD-BD47-9B1F-6D3CBC47DAAF}"/>
                </a:ext>
              </a:extLst>
            </p:cNvPr>
            <p:cNvSpPr/>
            <p:nvPr/>
          </p:nvSpPr>
          <p:spPr>
            <a:xfrm>
              <a:off x="1852314" y="2444053"/>
              <a:ext cx="838449" cy="8384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C919B33-3EA7-C442-A688-1B1F4E5AE1B3}"/>
              </a:ext>
            </a:extLst>
          </p:cNvPr>
          <p:cNvGrpSpPr/>
          <p:nvPr/>
        </p:nvGrpSpPr>
        <p:grpSpPr>
          <a:xfrm>
            <a:off x="9444793" y="2474619"/>
            <a:ext cx="966021" cy="966021"/>
            <a:chOff x="1788527" y="2380267"/>
            <a:chExt cx="966021" cy="96602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B3E1544-7DA8-F544-9A2D-E6732F4ED42B}"/>
                </a:ext>
              </a:extLst>
            </p:cNvPr>
            <p:cNvSpPr/>
            <p:nvPr/>
          </p:nvSpPr>
          <p:spPr>
            <a:xfrm>
              <a:off x="1788527" y="2380267"/>
              <a:ext cx="966021" cy="966021"/>
            </a:xfrm>
            <a:prstGeom prst="ellipse">
              <a:avLst/>
            </a:prstGeom>
            <a:solidFill>
              <a:schemeClr val="accent1">
                <a:alpha val="2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6B119B7-0DCB-DF45-924B-D79DE1C50CAB}"/>
                </a:ext>
              </a:extLst>
            </p:cNvPr>
            <p:cNvSpPr/>
            <p:nvPr/>
          </p:nvSpPr>
          <p:spPr>
            <a:xfrm>
              <a:off x="1852314" y="2444053"/>
              <a:ext cx="838449" cy="8384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9507A7A-1FCF-0842-9720-B5CC79C0909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2036" y="2782006"/>
            <a:ext cx="436615" cy="421778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69EB117-4F80-3D4E-9845-53C68FA3290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8918" y="2721564"/>
            <a:ext cx="383861" cy="40588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AFB8D19-C19A-5845-A30E-BBFCA7960A3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3604" y="2766908"/>
            <a:ext cx="381443" cy="38144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0134948-80D9-364A-8FE7-CF39D64E6F3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1665" y="2775027"/>
            <a:ext cx="332276" cy="36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33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2764482-F0E1-C84A-90D4-C39734F0310A}"/>
              </a:ext>
            </a:extLst>
          </p:cNvPr>
          <p:cNvSpPr/>
          <p:nvPr/>
        </p:nvSpPr>
        <p:spPr>
          <a:xfrm>
            <a:off x="4259263" y="1137920"/>
            <a:ext cx="4278312" cy="4582160"/>
          </a:xfrm>
          <a:prstGeom prst="rect">
            <a:avLst/>
          </a:prstGeom>
          <a:ln>
            <a:noFill/>
          </a:ln>
          <a:effectLst>
            <a:outerShdw dist="127000" dir="13500000" algn="br" rotWithShape="0">
              <a:schemeClr val="accent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C1EE0CC-446A-EA4C-8BDF-B766B0053D23}"/>
              </a:ext>
            </a:extLst>
          </p:cNvPr>
          <p:cNvSpPr txBox="1">
            <a:spLocks/>
          </p:cNvSpPr>
          <p:nvPr/>
        </p:nvSpPr>
        <p:spPr>
          <a:xfrm>
            <a:off x="596160" y="2195931"/>
            <a:ext cx="2932111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GB" sz="2400" b="1" dirty="0">
                <a:solidFill>
                  <a:schemeClr val="accent1"/>
                </a:solidFill>
                <a:latin typeface="Gotham Bold" panose="02000604030000020004" pitchFamily="2" charset="0"/>
              </a:rPr>
              <a:t>THE  </a:t>
            </a:r>
            <a:r>
              <a:rPr lang="en-GB" sz="2400" b="1" dirty="0">
                <a:solidFill>
                  <a:schemeClr val="tx2"/>
                </a:solidFill>
                <a:latin typeface="Gotham Bold" panose="02000604030000020004" pitchFamily="2" charset="0"/>
              </a:rPr>
              <a:t>TECHNOLOGY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9BC19D7-E326-5740-8C10-20044050D669}"/>
              </a:ext>
            </a:extLst>
          </p:cNvPr>
          <p:cNvCxnSpPr>
            <a:cxnSpLocks/>
          </p:cNvCxnSpPr>
          <p:nvPr/>
        </p:nvCxnSpPr>
        <p:spPr>
          <a:xfrm>
            <a:off x="596160" y="1935359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BD76045-E35D-3949-9FCD-4650208C5A17}"/>
              </a:ext>
            </a:extLst>
          </p:cNvPr>
          <p:cNvSpPr txBox="1">
            <a:spLocks/>
          </p:cNvSpPr>
          <p:nvPr/>
        </p:nvSpPr>
        <p:spPr>
          <a:xfrm>
            <a:off x="470218" y="3310706"/>
            <a:ext cx="3362746" cy="1895003"/>
          </a:xfrm>
          <a:prstGeom prst="rect">
            <a:avLst/>
          </a:prstGeom>
        </p:spPr>
        <p:txBody>
          <a:bodyPr lIns="0" tIns="0" rIns="28800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 sz="1400" dirty="0">
                <a:solidFill>
                  <a:schemeClr val="tx2"/>
                </a:solidFill>
                <a:latin typeface="Gotham Light" pitchFamily="2" charset="0"/>
              </a:rPr>
              <a:t>Proprietary hardware and software developed across a 3 year period delivers </a:t>
            </a:r>
            <a:r>
              <a:rPr lang="en-GB" sz="1400" b="1" dirty="0">
                <a:solidFill>
                  <a:schemeClr val="accent1"/>
                </a:solidFill>
                <a:latin typeface="Gotham Bold" pitchFamily="50" charset="0"/>
              </a:rPr>
              <a:t>ACTUAL real time</a:t>
            </a:r>
            <a:r>
              <a:rPr lang="en-GB" sz="1400" dirty="0">
                <a:solidFill>
                  <a:schemeClr val="tx2"/>
                </a:solidFill>
                <a:latin typeface="Gotham Light" pitchFamily="2" charset="0"/>
              </a:rPr>
              <a:t>, useable TV data.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endParaRPr lang="en-GB" sz="1600" dirty="0">
              <a:solidFill>
                <a:schemeClr val="tx2"/>
              </a:solidFill>
              <a:latin typeface="Gotham Light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46C2C7-3152-7642-A8D1-9553284725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1517" y="558800"/>
            <a:ext cx="610496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73421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Placeholder 114">
            <a:extLst>
              <a:ext uri="{FF2B5EF4-FFF2-40B4-BE49-F238E27FC236}">
                <a16:creationId xmlns:a16="http://schemas.microsoft.com/office/drawing/2014/main" id="{851023C1-678F-EC4B-8950-F5F9FF68F0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bg2">
                <a:lumMod val="10000"/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64931AE5-5E1E-2142-8EB3-6B5A393D52CB}"/>
              </a:ext>
            </a:extLst>
          </p:cNvPr>
          <p:cNvSpPr txBox="1">
            <a:spLocks/>
          </p:cNvSpPr>
          <p:nvPr/>
        </p:nvSpPr>
        <p:spPr>
          <a:xfrm>
            <a:off x="587374" y="871870"/>
            <a:ext cx="5508625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DATA STREAMS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CONTAINED IN TV BROADCASTS SIGNALS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ED1010"/>
              </a:solidFill>
              <a:effectLst/>
              <a:uLnTx/>
              <a:uFillTx/>
              <a:latin typeface="Gotham Bold" panose="02000604030000020004" pitchFamily="2" charset="0"/>
              <a:ea typeface="+mj-ea"/>
              <a:cs typeface="+mj-cs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6B8FA30-33FD-6A43-8615-A1EF94FA6911}"/>
              </a:ext>
            </a:extLst>
          </p:cNvPr>
          <p:cNvCxnSpPr>
            <a:cxnSpLocks/>
          </p:cNvCxnSpPr>
          <p:nvPr/>
        </p:nvCxnSpPr>
        <p:spPr>
          <a:xfrm>
            <a:off x="592532" y="576608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D28482A-BF7F-0F45-874D-1D31675FB8B0}"/>
              </a:ext>
            </a:extLst>
          </p:cNvPr>
          <p:cNvGrpSpPr/>
          <p:nvPr/>
        </p:nvGrpSpPr>
        <p:grpSpPr>
          <a:xfrm>
            <a:off x="1308274" y="1076893"/>
            <a:ext cx="8428244" cy="5205425"/>
            <a:chOff x="1308274" y="1076893"/>
            <a:chExt cx="8428244" cy="5205425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6589C723-2D07-884F-B393-7AA8B1D0A1BB}"/>
                </a:ext>
              </a:extLst>
            </p:cNvPr>
            <p:cNvGrpSpPr/>
            <p:nvPr/>
          </p:nvGrpSpPr>
          <p:grpSpPr>
            <a:xfrm>
              <a:off x="1308274" y="1076893"/>
              <a:ext cx="7846357" cy="4052900"/>
              <a:chOff x="1313250" y="1068375"/>
              <a:chExt cx="7846357" cy="4052900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10A93E23-1E31-C24E-AEA3-4B7250FDC811}"/>
                  </a:ext>
                </a:extLst>
              </p:cNvPr>
              <p:cNvGrpSpPr/>
              <p:nvPr/>
            </p:nvGrpSpPr>
            <p:grpSpPr>
              <a:xfrm>
                <a:off x="2448221" y="2300986"/>
                <a:ext cx="6711386" cy="2820289"/>
                <a:chOff x="2448221" y="2300986"/>
                <a:chExt cx="6711386" cy="2820289"/>
              </a:xfrm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28D717C0-F548-504F-B6BF-BF3A8355559E}"/>
                    </a:ext>
                  </a:extLst>
                </p:cNvPr>
                <p:cNvSpPr/>
                <p:nvPr/>
              </p:nvSpPr>
              <p:spPr>
                <a:xfrm>
                  <a:off x="2448221" y="2300986"/>
                  <a:ext cx="6711386" cy="282028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Title 3">
                  <a:extLst>
                    <a:ext uri="{FF2B5EF4-FFF2-40B4-BE49-F238E27FC236}">
                      <a16:creationId xmlns:a16="http://schemas.microsoft.com/office/drawing/2014/main" id="{90814D99-E3DC-D14B-9FFC-5ED370B72C3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41921" y="2806262"/>
                  <a:ext cx="1912482" cy="409637"/>
                </a:xfrm>
                <a:prstGeom prst="rect">
                  <a:avLst/>
                </a:prstGeom>
              </p:spPr>
              <p:txBody>
                <a:bodyPr wrap="square" lIns="0" tIns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lack" panose="02000604030000020004" pitchFamily="2" charset="0"/>
                      <a:ea typeface="+mj-ea"/>
                      <a:cs typeface="+mj-cs"/>
                    </a:rPr>
                    <a:t>VIDEO</a:t>
                  </a:r>
                  <a:endPara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ED1010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endParaRPr>
                </a:p>
              </p:txBody>
            </p:sp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A9A9565-0A3B-C646-8A0C-D1DD0A3E3631}"/>
                    </a:ext>
                  </a:extLst>
                </p:cNvPr>
                <p:cNvSpPr txBox="1"/>
                <p:nvPr/>
              </p:nvSpPr>
              <p:spPr>
                <a:xfrm>
                  <a:off x="2943672" y="3588284"/>
                  <a:ext cx="253955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Video provides </a:t>
                  </a:r>
                  <a:b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</a:br>
                  <a: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  <a:t>high resolution </a:t>
                  </a:r>
                  <a:b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</a:br>
                  <a: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  <a:t>images </a:t>
                  </a: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that enable </a:t>
                  </a:r>
                  <a:b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</a:b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real-time analysis.</a:t>
                  </a:r>
                </a:p>
              </p:txBody>
            </p: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438FEB8C-42FB-8E44-AE59-905A8507445A}"/>
                  </a:ext>
                </a:extLst>
              </p:cNvPr>
              <p:cNvSpPr txBox="1"/>
              <p:nvPr/>
            </p:nvSpPr>
            <p:spPr>
              <a:xfrm>
                <a:off x="1313250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906F701E-E7B2-8E44-973F-F728D65101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67618" y="3453467"/>
              <a:ext cx="4268900" cy="2828851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135F80D-221B-B44E-A7C4-5120790F88F1}"/>
              </a:ext>
            </a:extLst>
          </p:cNvPr>
          <p:cNvGrpSpPr/>
          <p:nvPr/>
        </p:nvGrpSpPr>
        <p:grpSpPr>
          <a:xfrm>
            <a:off x="9862141" y="1082390"/>
            <a:ext cx="8428944" cy="5206174"/>
            <a:chOff x="1313250" y="1068375"/>
            <a:chExt cx="8428944" cy="5206174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77D4A9DA-872D-B949-BA51-4543DC2DBAB8}"/>
                </a:ext>
              </a:extLst>
            </p:cNvPr>
            <p:cNvGrpSpPr/>
            <p:nvPr/>
          </p:nvGrpSpPr>
          <p:grpSpPr>
            <a:xfrm>
              <a:off x="1313250" y="1068375"/>
              <a:ext cx="7873279" cy="4052360"/>
              <a:chOff x="1313250" y="1068375"/>
              <a:chExt cx="7873279" cy="4052360"/>
            </a:xfrm>
          </p:grpSpPr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C48328B1-99CC-C448-8E90-D9B53A4BC784}"/>
                  </a:ext>
                </a:extLst>
              </p:cNvPr>
              <p:cNvGrpSpPr/>
              <p:nvPr/>
            </p:nvGrpSpPr>
            <p:grpSpPr>
              <a:xfrm>
                <a:off x="2448220" y="2300446"/>
                <a:ext cx="6738309" cy="2820289"/>
                <a:chOff x="2448220" y="2300446"/>
                <a:chExt cx="6738309" cy="2820289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95BA177-8A0C-064A-B54C-1EE9DFFAB9D1}"/>
                    </a:ext>
                  </a:extLst>
                </p:cNvPr>
                <p:cNvSpPr/>
                <p:nvPr/>
              </p:nvSpPr>
              <p:spPr>
                <a:xfrm>
                  <a:off x="2448220" y="2300446"/>
                  <a:ext cx="6738309" cy="2820289"/>
                </a:xfrm>
                <a:prstGeom prst="rect">
                  <a:avLst/>
                </a:prstGeom>
                <a:solidFill>
                  <a:srgbClr val="D100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Title 3">
                  <a:extLst>
                    <a:ext uri="{FF2B5EF4-FFF2-40B4-BE49-F238E27FC236}">
                      <a16:creationId xmlns:a16="http://schemas.microsoft.com/office/drawing/2014/main" id="{574823FC-20CF-8640-BEF3-45EF2B325CF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41921" y="2805722"/>
                  <a:ext cx="1912482" cy="409637"/>
                </a:xfrm>
                <a:prstGeom prst="rect">
                  <a:avLst/>
                </a:prstGeom>
              </p:spPr>
              <p:txBody>
                <a:bodyPr wrap="square" lIns="0" tIns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lack" panose="02000604030000020004" pitchFamily="2" charset="0"/>
                      <a:ea typeface="+mj-ea"/>
                      <a:cs typeface="+mj-cs"/>
                    </a:rPr>
                    <a:t>AUDIO</a:t>
                  </a:r>
                  <a:endPara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ED1010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endParaRPr>
                </a:p>
              </p:txBody>
            </p:sp>
            <p:sp>
              <p:nvSpPr>
                <p:cNvPr id="131" name="TextBox 130">
                  <a:extLst>
                    <a:ext uri="{FF2B5EF4-FFF2-40B4-BE49-F238E27FC236}">
                      <a16:creationId xmlns:a16="http://schemas.microsoft.com/office/drawing/2014/main" id="{9AAE5E6D-1168-2E42-A66E-689307683E51}"/>
                    </a:ext>
                  </a:extLst>
                </p:cNvPr>
                <p:cNvSpPr txBox="1"/>
                <p:nvPr/>
              </p:nvSpPr>
              <p:spPr>
                <a:xfrm>
                  <a:off x="2943672" y="3587744"/>
                  <a:ext cx="2539554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  <a:t>Audio sampling </a:t>
                  </a:r>
                  <a:b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</a:b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is used to help identify between adverts </a:t>
                  </a:r>
                </a:p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and TV.</a:t>
                  </a:r>
                </a:p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5D72E2ED-FB81-9642-AB74-FCC04BC91235}"/>
                  </a:ext>
                </a:extLst>
              </p:cNvPr>
              <p:cNvSpPr txBox="1"/>
              <p:nvPr/>
            </p:nvSpPr>
            <p:spPr>
              <a:xfrm>
                <a:off x="1313250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126" name="Picture 125">
              <a:extLst>
                <a:ext uri="{FF2B5EF4-FFF2-40B4-BE49-F238E27FC236}">
                  <a16:creationId xmlns:a16="http://schemas.microsoft.com/office/drawing/2014/main" id="{9BFA3B1A-82AB-A74E-B89E-B778CF6C6B5A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2594" y="3444949"/>
              <a:ext cx="4269600" cy="2829600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76C3CAF-1E5E-1843-8D50-C8AB65856D39}"/>
              </a:ext>
            </a:extLst>
          </p:cNvPr>
          <p:cNvGrpSpPr/>
          <p:nvPr/>
        </p:nvGrpSpPr>
        <p:grpSpPr>
          <a:xfrm>
            <a:off x="18446160" y="1061016"/>
            <a:ext cx="8373380" cy="5198337"/>
            <a:chOff x="1377045" y="1068266"/>
            <a:chExt cx="8373380" cy="519833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EB593805-0539-2E40-887D-E6ECBA492D98}"/>
                </a:ext>
              </a:extLst>
            </p:cNvPr>
            <p:cNvGrpSpPr/>
            <p:nvPr/>
          </p:nvGrpSpPr>
          <p:grpSpPr>
            <a:xfrm>
              <a:off x="1377045" y="1068266"/>
              <a:ext cx="7788220" cy="4045812"/>
              <a:chOff x="9897268" y="1068375"/>
              <a:chExt cx="7788220" cy="4045812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3DCE5A6D-5562-6B47-B7F7-E1F63A4E6021}"/>
                  </a:ext>
                </a:extLst>
              </p:cNvPr>
              <p:cNvSpPr/>
              <p:nvPr/>
            </p:nvSpPr>
            <p:spPr>
              <a:xfrm>
                <a:off x="10968444" y="2293898"/>
                <a:ext cx="6717044" cy="2820289"/>
              </a:xfrm>
              <a:prstGeom prst="rect">
                <a:avLst/>
              </a:prstGeom>
              <a:solidFill>
                <a:srgbClr val="BC03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Title 3">
                <a:extLst>
                  <a:ext uri="{FF2B5EF4-FFF2-40B4-BE49-F238E27FC236}">
                    <a16:creationId xmlns:a16="http://schemas.microsoft.com/office/drawing/2014/main" id="{FDA9E535-E4DF-DB4A-8F34-3B0E85C052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2143" y="2799174"/>
                <a:ext cx="2547261" cy="409637"/>
              </a:xfrm>
              <a:prstGeom prst="rect">
                <a:avLst/>
              </a:prstGeom>
            </p:spPr>
            <p:txBody>
              <a:bodyPr wrap="square" lIns="0" tIns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rPr>
                  <a:t>SUBTITLES</a:t>
                </a:r>
                <a:endParaRPr kumimoji="0" lang="en-GB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lack" panose="02000604030000020004" pitchFamily="2" charset="0"/>
                  <a:ea typeface="+mj-ea"/>
                  <a:cs typeface="+mj-cs"/>
                </a:endParaRPr>
              </a:p>
            </p:txBody>
          </p:sp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9DA403D2-173A-D04B-A9C1-9F7B686FE4F4}"/>
                  </a:ext>
                </a:extLst>
              </p:cNvPr>
              <p:cNvSpPr txBox="1"/>
              <p:nvPr/>
            </p:nvSpPr>
            <p:spPr>
              <a:xfrm>
                <a:off x="11463895" y="3581196"/>
                <a:ext cx="253955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Subtitles enable </a:t>
                </a:r>
                <a:b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</a:b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in program content </a:t>
                </a: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old" panose="02000604030000020004" pitchFamily="2" charset="0"/>
                    <a:ea typeface="+mn-ea"/>
                    <a:cs typeface="+mn-cs"/>
                  </a:rPr>
                  <a:t>targeting and analysis.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9075EC0-6AFA-C145-8749-618794F69ED2}"/>
                  </a:ext>
                </a:extLst>
              </p:cNvPr>
              <p:cNvSpPr txBox="1"/>
              <p:nvPr/>
            </p:nvSpPr>
            <p:spPr>
              <a:xfrm>
                <a:off x="9897268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5FDD5267-1FAA-A447-BF59-C2ED2A3DE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83225" y="3421803"/>
              <a:ext cx="4267200" cy="2844800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40000"/>
                </a:scheme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21259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Placeholder 114">
            <a:extLst>
              <a:ext uri="{FF2B5EF4-FFF2-40B4-BE49-F238E27FC236}">
                <a16:creationId xmlns:a16="http://schemas.microsoft.com/office/drawing/2014/main" id="{111C32D4-840C-2942-983D-BC4E0BAA95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bg2">
                <a:lumMod val="10000"/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64931AE5-5E1E-2142-8EB3-6B5A393D52CB}"/>
              </a:ext>
            </a:extLst>
          </p:cNvPr>
          <p:cNvSpPr txBox="1">
            <a:spLocks/>
          </p:cNvSpPr>
          <p:nvPr/>
        </p:nvSpPr>
        <p:spPr>
          <a:xfrm>
            <a:off x="587374" y="871870"/>
            <a:ext cx="5508625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DATA STREAMS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CONTAINED IN TV BROADCASTS SIGNALS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ED1010"/>
              </a:solidFill>
              <a:effectLst/>
              <a:uLnTx/>
              <a:uFillTx/>
              <a:latin typeface="Gotham Bold" panose="02000604030000020004" pitchFamily="2" charset="0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A86223-2073-004A-A6C1-6EE12590C67D}"/>
              </a:ext>
            </a:extLst>
          </p:cNvPr>
          <p:cNvSpPr txBox="1"/>
          <p:nvPr/>
        </p:nvSpPr>
        <p:spPr>
          <a:xfrm>
            <a:off x="-5977368" y="1053389"/>
            <a:ext cx="2071614" cy="28670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+mn-cs"/>
              </a:rPr>
              <a:t>1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42C4809-7C9C-2940-8AF1-B4D03E6DFE50}"/>
              </a:ext>
            </a:extLst>
          </p:cNvPr>
          <p:cNvGrpSpPr/>
          <p:nvPr/>
        </p:nvGrpSpPr>
        <p:grpSpPr>
          <a:xfrm>
            <a:off x="1313250" y="1068375"/>
            <a:ext cx="8428944" cy="5206174"/>
            <a:chOff x="1313250" y="1068375"/>
            <a:chExt cx="8428944" cy="520617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73979F4-78F2-4647-967B-7D2FF9E56F30}"/>
                </a:ext>
              </a:extLst>
            </p:cNvPr>
            <p:cNvGrpSpPr/>
            <p:nvPr/>
          </p:nvGrpSpPr>
          <p:grpSpPr>
            <a:xfrm>
              <a:off x="1313250" y="1068375"/>
              <a:ext cx="7873279" cy="4052360"/>
              <a:chOff x="1313250" y="1068375"/>
              <a:chExt cx="7873279" cy="4052360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4938EBF-01C2-4048-94D3-3215814EE4C8}"/>
                  </a:ext>
                </a:extLst>
              </p:cNvPr>
              <p:cNvGrpSpPr/>
              <p:nvPr/>
            </p:nvGrpSpPr>
            <p:grpSpPr>
              <a:xfrm>
                <a:off x="2448220" y="2300446"/>
                <a:ext cx="6738309" cy="2820289"/>
                <a:chOff x="2448220" y="2300446"/>
                <a:chExt cx="6738309" cy="2820289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0ADB1943-CCA8-984E-AB68-3792A5720EB3}"/>
                    </a:ext>
                  </a:extLst>
                </p:cNvPr>
                <p:cNvSpPr/>
                <p:nvPr/>
              </p:nvSpPr>
              <p:spPr>
                <a:xfrm>
                  <a:off x="2448220" y="2300446"/>
                  <a:ext cx="6738309" cy="2820289"/>
                </a:xfrm>
                <a:prstGeom prst="rect">
                  <a:avLst/>
                </a:prstGeom>
                <a:solidFill>
                  <a:srgbClr val="D100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Title 3">
                  <a:extLst>
                    <a:ext uri="{FF2B5EF4-FFF2-40B4-BE49-F238E27FC236}">
                      <a16:creationId xmlns:a16="http://schemas.microsoft.com/office/drawing/2014/main" id="{07C2EB41-8354-C041-AB6F-096AC719E4D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41921" y="2805722"/>
                  <a:ext cx="1912482" cy="409637"/>
                </a:xfrm>
                <a:prstGeom prst="rect">
                  <a:avLst/>
                </a:prstGeom>
              </p:spPr>
              <p:txBody>
                <a:bodyPr wrap="square" lIns="0" tIns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lack" panose="02000604030000020004" pitchFamily="2" charset="0"/>
                      <a:ea typeface="+mj-ea"/>
                      <a:cs typeface="+mj-cs"/>
                    </a:rPr>
                    <a:t>AUDIO</a:t>
                  </a:r>
                  <a:endPara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ED1010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endParaRP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EE87DE34-0056-F94A-BEF8-4E73EA16403F}"/>
                    </a:ext>
                  </a:extLst>
                </p:cNvPr>
                <p:cNvSpPr txBox="1"/>
                <p:nvPr/>
              </p:nvSpPr>
              <p:spPr>
                <a:xfrm>
                  <a:off x="2943672" y="3587744"/>
                  <a:ext cx="2539554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  <a:t>Audio sampling </a:t>
                  </a:r>
                  <a:br>
                    <a:rPr lang="en-GB" sz="1400" b="1" dirty="0">
                      <a:solidFill>
                        <a:srgbClr val="FFFFFF"/>
                      </a:solidFill>
                      <a:latin typeface="Gotham Bold" panose="02000604030000020004" pitchFamily="2" charset="0"/>
                    </a:rPr>
                  </a:b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is used to help identify between adverts </a:t>
                  </a:r>
                </a:p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and TV.</a:t>
                  </a:r>
                </a:p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009549-BCD1-1648-9BE9-4FDC634EE93B}"/>
                  </a:ext>
                </a:extLst>
              </p:cNvPr>
              <p:cNvSpPr txBox="1"/>
              <p:nvPr/>
            </p:nvSpPr>
            <p:spPr>
              <a:xfrm>
                <a:off x="1313250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3490CD8-096C-FB4A-8069-ED136D671B30}"/>
                </a:ext>
              </a:extLst>
            </p:cNvPr>
            <p:cNvPicPr>
              <a:picLocks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2594" y="3444949"/>
              <a:ext cx="4269600" cy="2829600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B38992B-F16A-7A4C-A053-D7BA58CF251A}"/>
              </a:ext>
            </a:extLst>
          </p:cNvPr>
          <p:cNvGrpSpPr/>
          <p:nvPr/>
        </p:nvGrpSpPr>
        <p:grpSpPr>
          <a:xfrm>
            <a:off x="-7250853" y="1079007"/>
            <a:ext cx="8428244" cy="5205425"/>
            <a:chOff x="-7250853" y="1079007"/>
            <a:chExt cx="8428244" cy="5205425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DBE846D4-B2B6-8543-B02C-50CC53D15764}"/>
                </a:ext>
              </a:extLst>
            </p:cNvPr>
            <p:cNvGrpSpPr/>
            <p:nvPr/>
          </p:nvGrpSpPr>
          <p:grpSpPr>
            <a:xfrm>
              <a:off x="-7250853" y="1079007"/>
              <a:ext cx="7846357" cy="4052900"/>
              <a:chOff x="1313250" y="1068375"/>
              <a:chExt cx="7846357" cy="405290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BDBB9BD6-751C-4446-AD4A-032F866B7401}"/>
                  </a:ext>
                </a:extLst>
              </p:cNvPr>
              <p:cNvGrpSpPr/>
              <p:nvPr/>
            </p:nvGrpSpPr>
            <p:grpSpPr>
              <a:xfrm>
                <a:off x="2448221" y="2300986"/>
                <a:ext cx="6711386" cy="2820289"/>
                <a:chOff x="2448221" y="2300986"/>
                <a:chExt cx="6711386" cy="2820289"/>
              </a:xfrm>
            </p:grpSpPr>
            <p:sp>
              <p:nvSpPr>
                <p:cNvPr id="76" name="Rectangle 75">
                  <a:extLst>
                    <a:ext uri="{FF2B5EF4-FFF2-40B4-BE49-F238E27FC236}">
                      <a16:creationId xmlns:a16="http://schemas.microsoft.com/office/drawing/2014/main" id="{A4186C8A-D2EC-044C-87C5-9BA30ED67AAD}"/>
                    </a:ext>
                  </a:extLst>
                </p:cNvPr>
                <p:cNvSpPr/>
                <p:nvPr/>
              </p:nvSpPr>
              <p:spPr>
                <a:xfrm>
                  <a:off x="2448221" y="2300986"/>
                  <a:ext cx="6711386" cy="282028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Title 3">
                  <a:extLst>
                    <a:ext uri="{FF2B5EF4-FFF2-40B4-BE49-F238E27FC236}">
                      <a16:creationId xmlns:a16="http://schemas.microsoft.com/office/drawing/2014/main" id="{FB036793-ACFC-BB4F-A149-24524F2A5A4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41921" y="2806262"/>
                  <a:ext cx="1912482" cy="409637"/>
                </a:xfrm>
                <a:prstGeom prst="rect">
                  <a:avLst/>
                </a:prstGeom>
              </p:spPr>
              <p:txBody>
                <a:bodyPr wrap="square" lIns="0" tIns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lack" panose="02000604030000020004" pitchFamily="2" charset="0"/>
                      <a:ea typeface="+mj-ea"/>
                      <a:cs typeface="+mj-cs"/>
                    </a:rPr>
                    <a:t>VIDEO</a:t>
                  </a:r>
                  <a:endPara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ED1010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endParaRP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84A0370C-0944-4B46-A36D-E4F3D93C130E}"/>
                    </a:ext>
                  </a:extLst>
                </p:cNvPr>
                <p:cNvSpPr txBox="1"/>
                <p:nvPr/>
              </p:nvSpPr>
              <p:spPr>
                <a:xfrm>
                  <a:off x="2943672" y="3588284"/>
                  <a:ext cx="253955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Video provides </a:t>
                  </a:r>
                  <a:b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</a:br>
                  <a: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  <a:t>high resolution </a:t>
                  </a:r>
                  <a:b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</a:br>
                  <a: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  <a:t>images </a:t>
                  </a: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that enable </a:t>
                  </a:r>
                  <a:b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</a:b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real-time analysis.</a:t>
                  </a:r>
                </a:p>
              </p:txBody>
            </p:sp>
          </p:grp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7522FF05-280C-2945-A4BE-31CFB0071047}"/>
                  </a:ext>
                </a:extLst>
              </p:cNvPr>
              <p:cNvSpPr txBox="1"/>
              <p:nvPr/>
            </p:nvSpPr>
            <p:spPr>
              <a:xfrm>
                <a:off x="1313250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9A62A290-88A3-A349-8F0A-611B54DF3A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091509" y="3455581"/>
              <a:ext cx="4268900" cy="2828851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015EEFF5-452F-3E40-8434-ED0B4C6128FC}"/>
              </a:ext>
            </a:extLst>
          </p:cNvPr>
          <p:cNvGrpSpPr/>
          <p:nvPr/>
        </p:nvGrpSpPr>
        <p:grpSpPr>
          <a:xfrm>
            <a:off x="9885276" y="1076353"/>
            <a:ext cx="8373380" cy="5198337"/>
            <a:chOff x="1377045" y="1068266"/>
            <a:chExt cx="8373380" cy="5198337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20E04A8-EB79-154C-AE85-39059482C476}"/>
                </a:ext>
              </a:extLst>
            </p:cNvPr>
            <p:cNvGrpSpPr/>
            <p:nvPr/>
          </p:nvGrpSpPr>
          <p:grpSpPr>
            <a:xfrm>
              <a:off x="1377045" y="1068266"/>
              <a:ext cx="7788220" cy="4045812"/>
              <a:chOff x="9897268" y="1068375"/>
              <a:chExt cx="7788220" cy="4045812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0443534-7987-EF46-984D-32B6991B0726}"/>
                  </a:ext>
                </a:extLst>
              </p:cNvPr>
              <p:cNvSpPr/>
              <p:nvPr/>
            </p:nvSpPr>
            <p:spPr>
              <a:xfrm>
                <a:off x="10968444" y="2293898"/>
                <a:ext cx="6717044" cy="2820289"/>
              </a:xfrm>
              <a:prstGeom prst="rect">
                <a:avLst/>
              </a:prstGeom>
              <a:solidFill>
                <a:srgbClr val="BC03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Title 3">
                <a:extLst>
                  <a:ext uri="{FF2B5EF4-FFF2-40B4-BE49-F238E27FC236}">
                    <a16:creationId xmlns:a16="http://schemas.microsoft.com/office/drawing/2014/main" id="{8A85E324-82C9-0847-A319-D941724C20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2143" y="2799174"/>
                <a:ext cx="2547261" cy="409637"/>
              </a:xfrm>
              <a:prstGeom prst="rect">
                <a:avLst/>
              </a:prstGeom>
            </p:spPr>
            <p:txBody>
              <a:bodyPr wrap="square" lIns="0" tIns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rPr>
                  <a:t>SUBTITLES</a:t>
                </a:r>
                <a:endParaRPr kumimoji="0" lang="en-GB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lack" panose="02000604030000020004" pitchFamily="2" charset="0"/>
                  <a:ea typeface="+mj-ea"/>
                  <a:cs typeface="+mj-cs"/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D763D3A0-A91F-8E42-A45D-A889CD664D56}"/>
                  </a:ext>
                </a:extLst>
              </p:cNvPr>
              <p:cNvSpPr txBox="1"/>
              <p:nvPr/>
            </p:nvSpPr>
            <p:spPr>
              <a:xfrm>
                <a:off x="11463895" y="3581196"/>
                <a:ext cx="253955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Subtitles enable </a:t>
                </a:r>
                <a:b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</a:b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in program content </a:t>
                </a: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old" panose="02000604030000020004" pitchFamily="2" charset="0"/>
                    <a:ea typeface="+mn-ea"/>
                    <a:cs typeface="+mn-cs"/>
                  </a:rPr>
                  <a:t>targeting and analysis.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CD6351D4-5A1C-2D4A-A81A-7B24552CD5D9}"/>
                  </a:ext>
                </a:extLst>
              </p:cNvPr>
              <p:cNvSpPr txBox="1"/>
              <p:nvPr/>
            </p:nvSpPr>
            <p:spPr>
              <a:xfrm>
                <a:off x="9897268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EF122ADC-8EE1-DC40-A145-17EEC5681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83225" y="3421803"/>
              <a:ext cx="4267200" cy="2844800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8F4B127-7473-4B4D-92FF-EED627F8D8FB}"/>
              </a:ext>
            </a:extLst>
          </p:cNvPr>
          <p:cNvGrpSpPr/>
          <p:nvPr/>
        </p:nvGrpSpPr>
        <p:grpSpPr>
          <a:xfrm>
            <a:off x="18537340" y="1096728"/>
            <a:ext cx="8340520" cy="5227192"/>
            <a:chOff x="1424180" y="1068265"/>
            <a:chExt cx="8340520" cy="5227192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44F578D5-0AA6-6F44-B5CC-5F4203F1E162}"/>
                </a:ext>
              </a:extLst>
            </p:cNvPr>
            <p:cNvGrpSpPr/>
            <p:nvPr/>
          </p:nvGrpSpPr>
          <p:grpSpPr>
            <a:xfrm>
              <a:off x="1424180" y="1068265"/>
              <a:ext cx="7113395" cy="4045812"/>
              <a:chOff x="9944403" y="1068375"/>
              <a:chExt cx="7113395" cy="4045812"/>
            </a:xfrm>
          </p:grpSpPr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83206CA8-E2B7-8A46-AB91-AA269156E81C}"/>
                  </a:ext>
                </a:extLst>
              </p:cNvPr>
              <p:cNvSpPr/>
              <p:nvPr/>
            </p:nvSpPr>
            <p:spPr>
              <a:xfrm>
                <a:off x="10968444" y="2293898"/>
                <a:ext cx="6089354" cy="2820289"/>
              </a:xfrm>
              <a:prstGeom prst="rect">
                <a:avLst/>
              </a:prstGeom>
              <a:solidFill>
                <a:srgbClr val="A905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3" name="Title 3">
                <a:extLst>
                  <a:ext uri="{FF2B5EF4-FFF2-40B4-BE49-F238E27FC236}">
                    <a16:creationId xmlns:a16="http://schemas.microsoft.com/office/drawing/2014/main" id="{54FB9998-AA13-BB48-AE2D-264FFA912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2143" y="2799174"/>
                <a:ext cx="2547261" cy="409637"/>
              </a:xfrm>
              <a:prstGeom prst="rect">
                <a:avLst/>
              </a:prstGeom>
            </p:spPr>
            <p:txBody>
              <a:bodyPr wrap="square" lIns="0" tIns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rPr>
                  <a:t>EPG</a:t>
                </a:r>
                <a:endParaRPr kumimoji="0" lang="en-GB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lack" panose="02000604030000020004" pitchFamily="2" charset="0"/>
                  <a:ea typeface="+mj-ea"/>
                  <a:cs typeface="+mj-cs"/>
                </a:endParaRP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B9BE9B8-AE22-CC44-A068-F1560BCD0FCC}"/>
                  </a:ext>
                </a:extLst>
              </p:cNvPr>
              <p:cNvSpPr txBox="1"/>
              <p:nvPr/>
            </p:nvSpPr>
            <p:spPr>
              <a:xfrm>
                <a:off x="11463895" y="3581196"/>
                <a:ext cx="253955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EPG enables </a:t>
                </a: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old" panose="02000604030000020004" pitchFamily="2" charset="0"/>
                    <a:ea typeface="+mn-ea"/>
                    <a:cs typeface="+mn-cs"/>
                  </a:rPr>
                  <a:t>audience calculations and contextual 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alignment.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97D826CA-DF84-4647-A742-58C3DD5F3B85}"/>
                  </a:ext>
                </a:extLst>
              </p:cNvPr>
              <p:cNvSpPr txBox="1"/>
              <p:nvPr/>
            </p:nvSpPr>
            <p:spPr>
              <a:xfrm>
                <a:off x="9944403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D81261CB-5C6E-C449-A3CB-FD86A2F0E1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06960" y="3443849"/>
              <a:ext cx="4257740" cy="2851608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20059E-AA89-D24A-B7EB-1E6755EA1F59}"/>
              </a:ext>
            </a:extLst>
          </p:cNvPr>
          <p:cNvCxnSpPr>
            <a:cxnSpLocks/>
          </p:cNvCxnSpPr>
          <p:nvPr/>
        </p:nvCxnSpPr>
        <p:spPr>
          <a:xfrm>
            <a:off x="592532" y="576608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0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1AF71CC-E67B-2A45-B52A-2597DFADB8CF}"/>
              </a:ext>
            </a:extLst>
          </p:cNvPr>
          <p:cNvGrpSpPr/>
          <p:nvPr/>
        </p:nvGrpSpPr>
        <p:grpSpPr>
          <a:xfrm>
            <a:off x="-15778245" y="1090033"/>
            <a:ext cx="8428244" cy="5205425"/>
            <a:chOff x="-7250853" y="1079007"/>
            <a:chExt cx="8428244" cy="5205425"/>
          </a:xfrm>
        </p:grpSpPr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53D789A5-56F1-034A-9675-3034FBE92373}"/>
                </a:ext>
              </a:extLst>
            </p:cNvPr>
            <p:cNvGrpSpPr/>
            <p:nvPr/>
          </p:nvGrpSpPr>
          <p:grpSpPr>
            <a:xfrm>
              <a:off x="-7250853" y="1079007"/>
              <a:ext cx="7846357" cy="4052900"/>
              <a:chOff x="1313250" y="1068375"/>
              <a:chExt cx="7846357" cy="4052900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945549CE-48C2-C840-A3E8-80D9E89BECD4}"/>
                  </a:ext>
                </a:extLst>
              </p:cNvPr>
              <p:cNvGrpSpPr/>
              <p:nvPr/>
            </p:nvGrpSpPr>
            <p:grpSpPr>
              <a:xfrm>
                <a:off x="2448221" y="2300986"/>
                <a:ext cx="6711386" cy="2820289"/>
                <a:chOff x="2448221" y="2300986"/>
                <a:chExt cx="6711386" cy="2820289"/>
              </a:xfrm>
            </p:grpSpPr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C3791B5D-851E-F14E-94FA-7AC47A024F8C}"/>
                    </a:ext>
                  </a:extLst>
                </p:cNvPr>
                <p:cNvSpPr/>
                <p:nvPr/>
              </p:nvSpPr>
              <p:spPr>
                <a:xfrm>
                  <a:off x="2448221" y="2300986"/>
                  <a:ext cx="6711386" cy="282028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Title 3">
                  <a:extLst>
                    <a:ext uri="{FF2B5EF4-FFF2-40B4-BE49-F238E27FC236}">
                      <a16:creationId xmlns:a16="http://schemas.microsoft.com/office/drawing/2014/main" id="{7737DCC5-BE7D-174D-8F06-EC58856D560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41921" y="2806262"/>
                  <a:ext cx="1912482" cy="409637"/>
                </a:xfrm>
                <a:prstGeom prst="rect">
                  <a:avLst/>
                </a:prstGeom>
              </p:spPr>
              <p:txBody>
                <a:bodyPr wrap="square" lIns="0" tIns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lack" panose="02000604030000020004" pitchFamily="2" charset="0"/>
                      <a:ea typeface="+mj-ea"/>
                      <a:cs typeface="+mj-cs"/>
                    </a:rPr>
                    <a:t>VIDEO</a:t>
                  </a:r>
                  <a:endPara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ED1010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endParaRPr>
                </a:p>
              </p:txBody>
            </p: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79906E1B-A404-BD48-A500-8A013F2D94C8}"/>
                    </a:ext>
                  </a:extLst>
                </p:cNvPr>
                <p:cNvSpPr txBox="1"/>
                <p:nvPr/>
              </p:nvSpPr>
              <p:spPr>
                <a:xfrm>
                  <a:off x="2943672" y="3588284"/>
                  <a:ext cx="2539554" cy="9541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Video provides </a:t>
                  </a:r>
                  <a:b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</a:br>
                  <a: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  <a:t>high resolution </a:t>
                  </a:r>
                  <a:b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</a:br>
                  <a: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  <a:t>images </a:t>
                  </a: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that enable </a:t>
                  </a:r>
                  <a:b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</a:b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real-time analysis.</a:t>
                  </a:r>
                </a:p>
              </p:txBody>
            </p: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1BB632BF-AE95-EF4D-A47A-565AEAD4AC49}"/>
                  </a:ext>
                </a:extLst>
              </p:cNvPr>
              <p:cNvSpPr txBox="1"/>
              <p:nvPr/>
            </p:nvSpPr>
            <p:spPr>
              <a:xfrm>
                <a:off x="1313250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CF4C243C-1313-4F4E-A08F-AEB11872F7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-3091509" y="3455581"/>
              <a:ext cx="4268900" cy="2828851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pic>
        <p:nvPicPr>
          <p:cNvPr id="11" name="Picture Placeholder 114">
            <a:extLst>
              <a:ext uri="{FF2B5EF4-FFF2-40B4-BE49-F238E27FC236}">
                <a16:creationId xmlns:a16="http://schemas.microsoft.com/office/drawing/2014/main" id="{2FEED75C-5BB2-4E40-9085-6BFE41C508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duotone>
              <a:prstClr val="black"/>
              <a:schemeClr val="bg2">
                <a:lumMod val="10000"/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64931AE5-5E1E-2142-8EB3-6B5A393D52CB}"/>
              </a:ext>
            </a:extLst>
          </p:cNvPr>
          <p:cNvSpPr txBox="1">
            <a:spLocks/>
          </p:cNvSpPr>
          <p:nvPr/>
        </p:nvSpPr>
        <p:spPr>
          <a:xfrm>
            <a:off x="587374" y="871870"/>
            <a:ext cx="5508625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DATA STREAMS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CONTAINED IN TV BROADCASTS SIGNALS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ED1010"/>
              </a:solidFill>
              <a:effectLst/>
              <a:uLnTx/>
              <a:uFillTx/>
              <a:latin typeface="Gotham Bold" panose="02000604030000020004" pitchFamily="2" charset="0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A86223-2073-004A-A6C1-6EE12590C67D}"/>
              </a:ext>
            </a:extLst>
          </p:cNvPr>
          <p:cNvSpPr txBox="1"/>
          <p:nvPr/>
        </p:nvSpPr>
        <p:spPr>
          <a:xfrm>
            <a:off x="-5977368" y="1053389"/>
            <a:ext cx="2071614" cy="28670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+mn-cs"/>
              </a:rPr>
              <a:t>1</a:t>
            </a: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A7122908-E3B7-B741-B567-5759257DA203}"/>
              </a:ext>
            </a:extLst>
          </p:cNvPr>
          <p:cNvGrpSpPr/>
          <p:nvPr/>
        </p:nvGrpSpPr>
        <p:grpSpPr>
          <a:xfrm>
            <a:off x="-7277865" y="1060429"/>
            <a:ext cx="8428944" cy="5206174"/>
            <a:chOff x="1313250" y="1068375"/>
            <a:chExt cx="8428944" cy="520617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CA032CA8-9578-B543-A67F-3E35623BB9D8}"/>
                </a:ext>
              </a:extLst>
            </p:cNvPr>
            <p:cNvGrpSpPr/>
            <p:nvPr/>
          </p:nvGrpSpPr>
          <p:grpSpPr>
            <a:xfrm>
              <a:off x="1313250" y="1068375"/>
              <a:ext cx="7873279" cy="4052360"/>
              <a:chOff x="1313250" y="1068375"/>
              <a:chExt cx="7873279" cy="4052360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9EE0F0A5-D761-7A44-B9CB-2170DEB2B43A}"/>
                  </a:ext>
                </a:extLst>
              </p:cNvPr>
              <p:cNvGrpSpPr/>
              <p:nvPr/>
            </p:nvGrpSpPr>
            <p:grpSpPr>
              <a:xfrm>
                <a:off x="2448220" y="2300446"/>
                <a:ext cx="6738309" cy="2820289"/>
                <a:chOff x="2448220" y="2300446"/>
                <a:chExt cx="6738309" cy="2820289"/>
              </a:xfrm>
            </p:grpSpPr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4582A13-58B9-3746-8C42-F2432249A1F7}"/>
                    </a:ext>
                  </a:extLst>
                </p:cNvPr>
                <p:cNvSpPr/>
                <p:nvPr/>
              </p:nvSpPr>
              <p:spPr>
                <a:xfrm>
                  <a:off x="2448220" y="2300446"/>
                  <a:ext cx="6738309" cy="2820289"/>
                </a:xfrm>
                <a:prstGeom prst="rect">
                  <a:avLst/>
                </a:prstGeom>
                <a:solidFill>
                  <a:srgbClr val="D100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Title 3">
                  <a:extLst>
                    <a:ext uri="{FF2B5EF4-FFF2-40B4-BE49-F238E27FC236}">
                      <a16:creationId xmlns:a16="http://schemas.microsoft.com/office/drawing/2014/main" id="{F3A34EE9-FF04-ED47-BB9A-0524B27580D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41921" y="2805722"/>
                  <a:ext cx="1912482" cy="409637"/>
                </a:xfrm>
                <a:prstGeom prst="rect">
                  <a:avLst/>
                </a:prstGeom>
              </p:spPr>
              <p:txBody>
                <a:bodyPr wrap="square" lIns="0" tIns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lack" panose="02000604030000020004" pitchFamily="2" charset="0"/>
                      <a:ea typeface="+mj-ea"/>
                      <a:cs typeface="+mj-cs"/>
                    </a:rPr>
                    <a:t>AUDIO</a:t>
                  </a:r>
                  <a:endPara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ED1010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endParaRP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FF74399F-A3DB-7543-8E87-E10AA4B1737B}"/>
                    </a:ext>
                  </a:extLst>
                </p:cNvPr>
                <p:cNvSpPr txBox="1"/>
                <p:nvPr/>
              </p:nvSpPr>
              <p:spPr>
                <a:xfrm>
                  <a:off x="2943672" y="3587744"/>
                  <a:ext cx="2539554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  <a:t>Audio sampling </a:t>
                  </a:r>
                  <a:b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</a:b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is used to help identify between adverts </a:t>
                  </a:r>
                </a:p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and TV.</a:t>
                  </a:r>
                </a:p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4" name="TextBox 113">
                <a:extLst>
                  <a:ext uri="{FF2B5EF4-FFF2-40B4-BE49-F238E27FC236}">
                    <a16:creationId xmlns:a16="http://schemas.microsoft.com/office/drawing/2014/main" id="{9BDE095C-5878-4F47-886B-7C6FABA49369}"/>
                  </a:ext>
                </a:extLst>
              </p:cNvPr>
              <p:cNvSpPr txBox="1"/>
              <p:nvPr/>
            </p:nvSpPr>
            <p:spPr>
              <a:xfrm>
                <a:off x="1313250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3130E114-8B3E-F342-9840-5A5221719B77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2594" y="3444949"/>
              <a:ext cx="4269600" cy="2829600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1CF0F9-69CA-9C4E-BD1D-DEBB1FD83BF3}"/>
              </a:ext>
            </a:extLst>
          </p:cNvPr>
          <p:cNvGrpSpPr/>
          <p:nvPr/>
        </p:nvGrpSpPr>
        <p:grpSpPr>
          <a:xfrm>
            <a:off x="1377045" y="1068266"/>
            <a:ext cx="8373380" cy="5198337"/>
            <a:chOff x="1377045" y="1068266"/>
            <a:chExt cx="8373380" cy="5198337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27BF3B7-BFAE-F549-B56B-E1908A1A1DBF}"/>
                </a:ext>
              </a:extLst>
            </p:cNvPr>
            <p:cNvGrpSpPr/>
            <p:nvPr/>
          </p:nvGrpSpPr>
          <p:grpSpPr>
            <a:xfrm>
              <a:off x="1377045" y="1068266"/>
              <a:ext cx="7788220" cy="4045812"/>
              <a:chOff x="9897268" y="1068375"/>
              <a:chExt cx="7788220" cy="4045812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9FA62AC-E79A-304B-A62C-379BCD34C28D}"/>
                  </a:ext>
                </a:extLst>
              </p:cNvPr>
              <p:cNvSpPr/>
              <p:nvPr/>
            </p:nvSpPr>
            <p:spPr>
              <a:xfrm>
                <a:off x="10968444" y="2293898"/>
                <a:ext cx="6717044" cy="2820289"/>
              </a:xfrm>
              <a:prstGeom prst="rect">
                <a:avLst/>
              </a:prstGeom>
              <a:solidFill>
                <a:srgbClr val="BC03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9" name="Title 3">
                <a:extLst>
                  <a:ext uri="{FF2B5EF4-FFF2-40B4-BE49-F238E27FC236}">
                    <a16:creationId xmlns:a16="http://schemas.microsoft.com/office/drawing/2014/main" id="{1A0E2C86-1E0D-9547-82DF-97198325D7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2143" y="2799174"/>
                <a:ext cx="2547261" cy="409637"/>
              </a:xfrm>
              <a:prstGeom prst="rect">
                <a:avLst/>
              </a:prstGeom>
            </p:spPr>
            <p:txBody>
              <a:bodyPr wrap="square" lIns="0" tIns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rPr>
                  <a:t>SUBTITLES</a:t>
                </a:r>
                <a:endParaRPr kumimoji="0" lang="en-GB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lack" panose="02000604030000020004" pitchFamily="2" charset="0"/>
                  <a:ea typeface="+mj-ea"/>
                  <a:cs typeface="+mj-cs"/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1CC830F-6148-D54E-9B76-5F81D5465810}"/>
                  </a:ext>
                </a:extLst>
              </p:cNvPr>
              <p:cNvSpPr txBox="1"/>
              <p:nvPr/>
            </p:nvSpPr>
            <p:spPr>
              <a:xfrm>
                <a:off x="11463895" y="3581196"/>
                <a:ext cx="253955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Subtitles enable </a:t>
                </a:r>
                <a:b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</a:b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in program content </a:t>
                </a: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old" panose="02000604030000020004" pitchFamily="2" charset="0"/>
                    <a:ea typeface="+mn-ea"/>
                    <a:cs typeface="+mn-cs"/>
                  </a:rPr>
                  <a:t>targeting and analysis.</a:t>
                </a:r>
              </a:p>
            </p:txBody>
          </p: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68A0E6C9-AC22-E341-958F-EAA733C18840}"/>
                  </a:ext>
                </a:extLst>
              </p:cNvPr>
              <p:cNvSpPr txBox="1"/>
              <p:nvPr/>
            </p:nvSpPr>
            <p:spPr>
              <a:xfrm>
                <a:off x="9897268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6B694F39-8882-AF44-8299-1030D46C31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83225" y="3421803"/>
              <a:ext cx="4267200" cy="2844800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AC28ECA-8A1A-CB4D-9A95-40B76B3B025B}"/>
              </a:ext>
            </a:extLst>
          </p:cNvPr>
          <p:cNvGrpSpPr/>
          <p:nvPr/>
        </p:nvGrpSpPr>
        <p:grpSpPr>
          <a:xfrm>
            <a:off x="9951492" y="1089530"/>
            <a:ext cx="8340520" cy="5227192"/>
            <a:chOff x="1424180" y="1068265"/>
            <a:chExt cx="8340520" cy="5227192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DB6155CD-F4B7-3245-B289-926969B4D5CB}"/>
                </a:ext>
              </a:extLst>
            </p:cNvPr>
            <p:cNvGrpSpPr/>
            <p:nvPr/>
          </p:nvGrpSpPr>
          <p:grpSpPr>
            <a:xfrm>
              <a:off x="1424180" y="1068265"/>
              <a:ext cx="7113395" cy="4045812"/>
              <a:chOff x="9944403" y="1068375"/>
              <a:chExt cx="7113395" cy="4045812"/>
            </a:xfrm>
          </p:grpSpPr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AEF6DFA3-1768-F941-B527-C9BFA9D25AC7}"/>
                  </a:ext>
                </a:extLst>
              </p:cNvPr>
              <p:cNvSpPr/>
              <p:nvPr/>
            </p:nvSpPr>
            <p:spPr>
              <a:xfrm>
                <a:off x="10968444" y="2293898"/>
                <a:ext cx="6089354" cy="2820289"/>
              </a:xfrm>
              <a:prstGeom prst="rect">
                <a:avLst/>
              </a:prstGeom>
              <a:solidFill>
                <a:srgbClr val="A905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3" name="Title 3">
                <a:extLst>
                  <a:ext uri="{FF2B5EF4-FFF2-40B4-BE49-F238E27FC236}">
                    <a16:creationId xmlns:a16="http://schemas.microsoft.com/office/drawing/2014/main" id="{2DD04571-FED3-4747-95A8-E4D3BEA9B1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2143" y="2799174"/>
                <a:ext cx="2547261" cy="409637"/>
              </a:xfrm>
              <a:prstGeom prst="rect">
                <a:avLst/>
              </a:prstGeom>
            </p:spPr>
            <p:txBody>
              <a:bodyPr wrap="square" lIns="0" tIns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rPr>
                  <a:t>EPG</a:t>
                </a:r>
                <a:endParaRPr kumimoji="0" lang="en-GB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lack" panose="02000604030000020004" pitchFamily="2" charset="0"/>
                  <a:ea typeface="+mj-ea"/>
                  <a:cs typeface="+mj-cs"/>
                </a:endParaRPr>
              </a:p>
            </p:txBody>
          </p: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E981DC10-9BD3-814B-9297-3EC109A94953}"/>
                  </a:ext>
                </a:extLst>
              </p:cNvPr>
              <p:cNvSpPr txBox="1"/>
              <p:nvPr/>
            </p:nvSpPr>
            <p:spPr>
              <a:xfrm>
                <a:off x="11463895" y="3581196"/>
                <a:ext cx="253955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EPG enables </a:t>
                </a: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old" panose="02000604030000020004" pitchFamily="2" charset="0"/>
                    <a:ea typeface="+mn-ea"/>
                    <a:cs typeface="+mn-cs"/>
                  </a:rPr>
                  <a:t>audience calculations and contextual 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alignment.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2A54DCF-8E83-5D4C-AA93-D1BD43487A9D}"/>
                  </a:ext>
                </a:extLst>
              </p:cNvPr>
              <p:cNvSpPr txBox="1"/>
              <p:nvPr/>
            </p:nvSpPr>
            <p:spPr>
              <a:xfrm>
                <a:off x="9944403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5E0B9CD7-A955-8649-B959-ACB78E5EF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06960" y="3443849"/>
              <a:ext cx="4257740" cy="2851608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D299401-55E4-FD41-9F6F-245C73B636D4}"/>
              </a:ext>
            </a:extLst>
          </p:cNvPr>
          <p:cNvCxnSpPr>
            <a:cxnSpLocks/>
          </p:cNvCxnSpPr>
          <p:nvPr/>
        </p:nvCxnSpPr>
        <p:spPr>
          <a:xfrm>
            <a:off x="592532" y="576608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55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E2F5D44-8755-0843-9BC7-D4161408205A}"/>
              </a:ext>
            </a:extLst>
          </p:cNvPr>
          <p:cNvSpPr/>
          <p:nvPr/>
        </p:nvSpPr>
        <p:spPr>
          <a:xfrm rot="5400000">
            <a:off x="2686073" y="898499"/>
            <a:ext cx="6416724" cy="550227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66C2F1-5B97-B24D-B095-9F2CE7739F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551" y="1238599"/>
            <a:ext cx="9750425" cy="45815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D58080-B81E-7A4A-9884-EC1529C871AD}"/>
              </a:ext>
            </a:extLst>
          </p:cNvPr>
          <p:cNvSpPr/>
          <p:nvPr/>
        </p:nvSpPr>
        <p:spPr>
          <a:xfrm rot="5400000">
            <a:off x="2632075" y="952501"/>
            <a:ext cx="6308724" cy="5502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Title 3">
            <a:extLst>
              <a:ext uri="{FF2B5EF4-FFF2-40B4-BE49-F238E27FC236}">
                <a16:creationId xmlns:a16="http://schemas.microsoft.com/office/drawing/2014/main" id="{53FFB02E-20DD-F849-B1E5-520793F929E8}"/>
              </a:ext>
            </a:extLst>
          </p:cNvPr>
          <p:cNvSpPr txBox="1">
            <a:spLocks/>
          </p:cNvSpPr>
          <p:nvPr/>
        </p:nvSpPr>
        <p:spPr>
          <a:xfrm>
            <a:off x="567711" y="2286000"/>
            <a:ext cx="10980738" cy="2835275"/>
          </a:xfrm>
          <a:prstGeom prst="rect">
            <a:avLst/>
          </a:prstGeom>
          <a:effectLst/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800" b="1" i="0" u="none" strike="noStrike" kern="1200" cap="none" spc="30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NOW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4FADAE-AD9A-ED4B-9FC7-F118E5B0063D}"/>
              </a:ext>
            </a:extLst>
          </p:cNvPr>
          <p:cNvSpPr txBox="1"/>
          <p:nvPr/>
        </p:nvSpPr>
        <p:spPr>
          <a:xfrm>
            <a:off x="3035300" y="1572395"/>
            <a:ext cx="5502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chemeClr val="bg1"/>
                </a:solidFill>
                <a:latin typeface="Gotham Bold" pitchFamily="50" charset="0"/>
              </a:rPr>
              <a:t>...UNTIL </a:t>
            </a:r>
            <a:endParaRPr kumimoji="0" lang="en-GB" sz="2400" b="0" i="0" u="none" strike="noStrike" kern="1200" cap="none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tham Bold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281769"/>
      </p:ext>
    </p:extLst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114">
            <a:extLst>
              <a:ext uri="{FF2B5EF4-FFF2-40B4-BE49-F238E27FC236}">
                <a16:creationId xmlns:a16="http://schemas.microsoft.com/office/drawing/2014/main" id="{90471B14-C867-8649-B1C0-C579EABD0F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bg2">
                <a:lumMod val="10000"/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</p:pic>
      <p:sp>
        <p:nvSpPr>
          <p:cNvPr id="19" name="Title 3">
            <a:extLst>
              <a:ext uri="{FF2B5EF4-FFF2-40B4-BE49-F238E27FC236}">
                <a16:creationId xmlns:a16="http://schemas.microsoft.com/office/drawing/2014/main" id="{64931AE5-5E1E-2142-8EB3-6B5A393D52CB}"/>
              </a:ext>
            </a:extLst>
          </p:cNvPr>
          <p:cNvSpPr txBox="1">
            <a:spLocks/>
          </p:cNvSpPr>
          <p:nvPr/>
        </p:nvSpPr>
        <p:spPr>
          <a:xfrm>
            <a:off x="587374" y="871870"/>
            <a:ext cx="5508625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DATA STREAMS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CONTAINED IN TV BROADCASTS SIGNALS</a:t>
            </a:r>
            <a:endParaRPr kumimoji="0" lang="en-GB" sz="2400" b="1" i="0" u="none" strike="noStrike" kern="1200" cap="none" spc="0" normalizeH="0" baseline="0" noProof="0" dirty="0">
              <a:ln>
                <a:noFill/>
              </a:ln>
              <a:solidFill>
                <a:srgbClr val="ED1010"/>
              </a:solidFill>
              <a:effectLst/>
              <a:uLnTx/>
              <a:uFillTx/>
              <a:latin typeface="Gotham Bold" panose="02000604030000020004" pitchFamily="2" charset="0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A86223-2073-004A-A6C1-6EE12590C67D}"/>
              </a:ext>
            </a:extLst>
          </p:cNvPr>
          <p:cNvSpPr txBox="1"/>
          <p:nvPr/>
        </p:nvSpPr>
        <p:spPr>
          <a:xfrm>
            <a:off x="-5977368" y="1053389"/>
            <a:ext cx="2071614" cy="28670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20000"/>
                  </a:srgbClr>
                </a:solidFill>
                <a:effectLst/>
                <a:uLnTx/>
                <a:uFillTx/>
                <a:latin typeface="Gotham Black" panose="02000604030000020004" pitchFamily="2" charset="0"/>
                <a:ea typeface="+mn-ea"/>
                <a:cs typeface="+mn-cs"/>
              </a:rPr>
              <a:t>1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FEC9AB2-AECC-1B4C-902F-96C90B32E028}"/>
              </a:ext>
            </a:extLst>
          </p:cNvPr>
          <p:cNvGrpSpPr/>
          <p:nvPr/>
        </p:nvGrpSpPr>
        <p:grpSpPr>
          <a:xfrm>
            <a:off x="-7206123" y="1068266"/>
            <a:ext cx="8373380" cy="5198337"/>
            <a:chOff x="1377045" y="1068266"/>
            <a:chExt cx="8373380" cy="519833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31004B1-01FD-5F49-A30D-4B3D36B893BC}"/>
                </a:ext>
              </a:extLst>
            </p:cNvPr>
            <p:cNvGrpSpPr/>
            <p:nvPr/>
          </p:nvGrpSpPr>
          <p:grpSpPr>
            <a:xfrm>
              <a:off x="1377045" y="1068266"/>
              <a:ext cx="7788220" cy="4045812"/>
              <a:chOff x="9897268" y="1068375"/>
              <a:chExt cx="7788220" cy="4045812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CFB598E3-A2D0-C044-9866-BE5C6C9F87B9}"/>
                  </a:ext>
                </a:extLst>
              </p:cNvPr>
              <p:cNvSpPr/>
              <p:nvPr/>
            </p:nvSpPr>
            <p:spPr>
              <a:xfrm>
                <a:off x="10968444" y="2293898"/>
                <a:ext cx="6717044" cy="2820289"/>
              </a:xfrm>
              <a:prstGeom prst="rect">
                <a:avLst/>
              </a:prstGeom>
              <a:solidFill>
                <a:srgbClr val="BC030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0" name="Title 3">
                <a:extLst>
                  <a:ext uri="{FF2B5EF4-FFF2-40B4-BE49-F238E27FC236}">
                    <a16:creationId xmlns:a16="http://schemas.microsoft.com/office/drawing/2014/main" id="{7E51F7E4-405B-8E4B-A429-2E60381B074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2143" y="2799174"/>
                <a:ext cx="2547261" cy="409637"/>
              </a:xfrm>
              <a:prstGeom prst="rect">
                <a:avLst/>
              </a:prstGeom>
            </p:spPr>
            <p:txBody>
              <a:bodyPr wrap="square" lIns="0" tIns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rPr>
                  <a:t>SUBTITLES</a:t>
                </a:r>
                <a:endParaRPr kumimoji="0" lang="en-GB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lack" panose="02000604030000020004" pitchFamily="2" charset="0"/>
                  <a:ea typeface="+mj-ea"/>
                  <a:cs typeface="+mj-cs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8A1B04A-D95C-5A4B-BA01-9F43599988E0}"/>
                  </a:ext>
                </a:extLst>
              </p:cNvPr>
              <p:cNvSpPr txBox="1"/>
              <p:nvPr/>
            </p:nvSpPr>
            <p:spPr>
              <a:xfrm>
                <a:off x="11463895" y="3581196"/>
                <a:ext cx="253955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Subtitles enable </a:t>
                </a:r>
                <a:b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</a:b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in program content </a:t>
                </a: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old" panose="02000604030000020004" pitchFamily="2" charset="0"/>
                    <a:ea typeface="+mn-ea"/>
                    <a:cs typeface="+mn-cs"/>
                  </a:rPr>
                  <a:t>targeting and analysis.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04CAC50B-AD8E-AC4A-8522-DEF397D28198}"/>
                  </a:ext>
                </a:extLst>
              </p:cNvPr>
              <p:cNvSpPr txBox="1"/>
              <p:nvPr/>
            </p:nvSpPr>
            <p:spPr>
              <a:xfrm>
                <a:off x="9897268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3</a:t>
                </a:r>
              </a:p>
            </p:txBody>
          </p:sp>
        </p:grp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D08BE04-CFA4-3A43-A5F2-B9E4A31DDE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483225" y="3421803"/>
              <a:ext cx="4267200" cy="2844800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8E0AF26-DB4E-614C-8107-DBCD133E8C5B}"/>
              </a:ext>
            </a:extLst>
          </p:cNvPr>
          <p:cNvGrpSpPr/>
          <p:nvPr/>
        </p:nvGrpSpPr>
        <p:grpSpPr>
          <a:xfrm>
            <a:off x="-15783903" y="1082444"/>
            <a:ext cx="8428944" cy="5206174"/>
            <a:chOff x="1313250" y="1068375"/>
            <a:chExt cx="8428944" cy="5206174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58A45F0-144A-D847-B1AC-6D7B03EC47A5}"/>
                </a:ext>
              </a:extLst>
            </p:cNvPr>
            <p:cNvGrpSpPr/>
            <p:nvPr/>
          </p:nvGrpSpPr>
          <p:grpSpPr>
            <a:xfrm>
              <a:off x="1313250" y="1068375"/>
              <a:ext cx="7873279" cy="4052360"/>
              <a:chOff x="1313250" y="1068375"/>
              <a:chExt cx="7873279" cy="4052360"/>
            </a:xfrm>
          </p:grpSpPr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A02D6055-4E83-1048-98DC-3190B6C6C16D}"/>
                  </a:ext>
                </a:extLst>
              </p:cNvPr>
              <p:cNvGrpSpPr/>
              <p:nvPr/>
            </p:nvGrpSpPr>
            <p:grpSpPr>
              <a:xfrm>
                <a:off x="2448220" y="2300446"/>
                <a:ext cx="6738309" cy="2820289"/>
                <a:chOff x="2448220" y="2300446"/>
                <a:chExt cx="6738309" cy="2820289"/>
              </a:xfrm>
            </p:grpSpPr>
            <p:sp>
              <p:nvSpPr>
                <p:cNvPr id="79" name="Rectangle 78">
                  <a:extLst>
                    <a:ext uri="{FF2B5EF4-FFF2-40B4-BE49-F238E27FC236}">
                      <a16:creationId xmlns:a16="http://schemas.microsoft.com/office/drawing/2014/main" id="{08256598-36A7-F642-8428-23CE0630D373}"/>
                    </a:ext>
                  </a:extLst>
                </p:cNvPr>
                <p:cNvSpPr/>
                <p:nvPr/>
              </p:nvSpPr>
              <p:spPr>
                <a:xfrm>
                  <a:off x="2448220" y="2300446"/>
                  <a:ext cx="6738309" cy="2820289"/>
                </a:xfrm>
                <a:prstGeom prst="rect">
                  <a:avLst/>
                </a:prstGeom>
                <a:solidFill>
                  <a:srgbClr val="D1000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Title 3">
                  <a:extLst>
                    <a:ext uri="{FF2B5EF4-FFF2-40B4-BE49-F238E27FC236}">
                      <a16:creationId xmlns:a16="http://schemas.microsoft.com/office/drawing/2014/main" id="{8D6A7C1A-39D8-B34F-85F6-5EBA0FBE77A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041921" y="2805722"/>
                  <a:ext cx="1912482" cy="409637"/>
                </a:xfrm>
                <a:prstGeom prst="rect">
                  <a:avLst/>
                </a:prstGeom>
              </p:spPr>
              <p:txBody>
                <a:bodyPr wrap="square" lIns="0" tIns="0">
                  <a:no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2800" b="1" i="0" u="none" strike="noStrike" kern="1200" cap="none" spc="30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lack" panose="02000604030000020004" pitchFamily="2" charset="0"/>
                      <a:ea typeface="+mj-ea"/>
                      <a:cs typeface="+mj-cs"/>
                    </a:rPr>
                    <a:t>AUDIO</a:t>
                  </a:r>
                  <a:endPara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ED1010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endParaRP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6147C0F7-6691-5346-834C-58D0A4909F43}"/>
                    </a:ext>
                  </a:extLst>
                </p:cNvPr>
                <p:cNvSpPr txBox="1"/>
                <p:nvPr/>
              </p:nvSpPr>
              <p:spPr>
                <a:xfrm>
                  <a:off x="2943672" y="3587744"/>
                  <a:ext cx="2539554" cy="1169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  <a:t>Audio sampling </a:t>
                  </a:r>
                  <a:br>
                    <a:rPr kumimoji="0" lang="en-GB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Bold" panose="02000604030000020004" pitchFamily="2" charset="0"/>
                      <a:ea typeface="+mn-ea"/>
                      <a:cs typeface="+mn-cs"/>
                    </a:rPr>
                  </a:b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is used to help identify between adverts </a:t>
                  </a:r>
                  <a:endParaRPr lang="en-GB" sz="1400" dirty="0">
                    <a:solidFill>
                      <a:srgbClr val="FFFFFF"/>
                    </a:solidFill>
                    <a:latin typeface="Gotham Light" pitchFamily="2" charset="0"/>
                  </a:endParaRPr>
                </a:p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Gotham Light" pitchFamily="2" charset="0"/>
                      <a:ea typeface="+mn-ea"/>
                      <a:cs typeface="+mn-cs"/>
                    </a:rPr>
                    <a:t>and TV.</a:t>
                  </a:r>
                </a:p>
                <a:p>
                  <a:pPr marL="0" marR="0" lvl="0" indent="0" algn="l" defTabSz="121917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0BA3933-2439-EA4A-AE3E-75A71F0F8969}"/>
                  </a:ext>
                </a:extLst>
              </p:cNvPr>
              <p:cNvSpPr txBox="1"/>
              <p:nvPr/>
            </p:nvSpPr>
            <p:spPr>
              <a:xfrm>
                <a:off x="1313250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2</a:t>
                </a:r>
              </a:p>
            </p:txBody>
          </p:sp>
        </p:grpSp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B04EA02B-8519-E44A-BA1B-8C9EAB3FAC37}"/>
                </a:ext>
              </a:extLst>
            </p:cNvPr>
            <p:cNvPicPr>
              <a:picLocks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72594" y="3444949"/>
              <a:ext cx="4269600" cy="2829600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CB0FC7D-BEE5-784A-A0C3-77253B2D9B0B}"/>
              </a:ext>
            </a:extLst>
          </p:cNvPr>
          <p:cNvGrpSpPr/>
          <p:nvPr/>
        </p:nvGrpSpPr>
        <p:grpSpPr>
          <a:xfrm>
            <a:off x="1424180" y="1068265"/>
            <a:ext cx="8340520" cy="5227192"/>
            <a:chOff x="1424180" y="1068265"/>
            <a:chExt cx="8340520" cy="522719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FCEA7AA-7ED9-0E49-BC38-4ED3880AF1D1}"/>
                </a:ext>
              </a:extLst>
            </p:cNvPr>
            <p:cNvGrpSpPr/>
            <p:nvPr/>
          </p:nvGrpSpPr>
          <p:grpSpPr>
            <a:xfrm>
              <a:off x="1424180" y="1068265"/>
              <a:ext cx="7113395" cy="4045812"/>
              <a:chOff x="9944403" y="1068375"/>
              <a:chExt cx="7113395" cy="4045812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7B4A0497-D3C7-F349-A7AC-147AEC1685AC}"/>
                  </a:ext>
                </a:extLst>
              </p:cNvPr>
              <p:cNvSpPr/>
              <p:nvPr/>
            </p:nvSpPr>
            <p:spPr>
              <a:xfrm>
                <a:off x="10968444" y="2293898"/>
                <a:ext cx="6089354" cy="2820289"/>
              </a:xfrm>
              <a:prstGeom prst="rect">
                <a:avLst/>
              </a:prstGeom>
              <a:solidFill>
                <a:srgbClr val="A9050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62" name="Title 3">
                <a:extLst>
                  <a:ext uri="{FF2B5EF4-FFF2-40B4-BE49-F238E27FC236}">
                    <a16:creationId xmlns:a16="http://schemas.microsoft.com/office/drawing/2014/main" id="{35BB59C1-8F71-7E44-8CCF-B3173EFCC4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562143" y="2799174"/>
                <a:ext cx="2547261" cy="409637"/>
              </a:xfrm>
              <a:prstGeom prst="rect">
                <a:avLst/>
              </a:prstGeom>
            </p:spPr>
            <p:txBody>
              <a:bodyPr wrap="square" lIns="0" tIns="0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800" b="1" i="0" u="none" strike="noStrike" kern="1200" cap="none" spc="30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j-ea"/>
                    <a:cs typeface="+mj-cs"/>
                  </a:rPr>
                  <a:t>EPG</a:t>
                </a:r>
                <a:endParaRPr kumimoji="0" lang="en-GB" sz="2800" b="1" i="0" u="none" strike="noStrike" kern="1200" cap="none" spc="300" normalizeH="0" baseline="0" noProof="0" dirty="0">
                  <a:ln>
                    <a:noFill/>
                  </a:ln>
                  <a:solidFill>
                    <a:srgbClr val="ED1010"/>
                  </a:solidFill>
                  <a:effectLst/>
                  <a:uLnTx/>
                  <a:uFillTx/>
                  <a:latin typeface="Gotham Black" panose="02000604030000020004" pitchFamily="2" charset="0"/>
                  <a:ea typeface="+mj-ea"/>
                  <a:cs typeface="+mj-cs"/>
                </a:endParaRP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9FB6255-42B4-5243-A3F1-0901D8F850F5}"/>
                  </a:ext>
                </a:extLst>
              </p:cNvPr>
              <p:cNvSpPr txBox="1"/>
              <p:nvPr/>
            </p:nvSpPr>
            <p:spPr>
              <a:xfrm>
                <a:off x="11463895" y="3581196"/>
                <a:ext cx="253955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121917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EPG enables </a:t>
                </a:r>
                <a:r>
                  <a:rPr kumimoji="0" lang="en-GB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Bold" panose="02000604030000020004" pitchFamily="2" charset="0"/>
                    <a:ea typeface="+mn-ea"/>
                    <a:cs typeface="+mn-cs"/>
                  </a:rPr>
                  <a:t>audience calculations and contextual </a:t>
                </a:r>
                <a:r>
                  <a:rPr kumimoji="0" lang="en-GB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Gotham Light" pitchFamily="2" charset="0"/>
                    <a:ea typeface="+mn-ea"/>
                    <a:cs typeface="+mn-cs"/>
                  </a:rPr>
                  <a:t>alignment.</a:t>
                </a: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2B386236-C801-7141-BFC7-3540A1619D74}"/>
                  </a:ext>
                </a:extLst>
              </p:cNvPr>
              <p:cNvSpPr txBox="1"/>
              <p:nvPr/>
            </p:nvSpPr>
            <p:spPr>
              <a:xfrm>
                <a:off x="9944403" y="1068375"/>
                <a:ext cx="2071614" cy="2867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>
                        <a:alpha val="20000"/>
                      </a:srgbClr>
                    </a:solidFill>
                    <a:effectLst/>
                    <a:uLnTx/>
                    <a:uFillTx/>
                    <a:latin typeface="Gotham Black" panose="02000604030000020004" pitchFamily="2" charset="0"/>
                    <a:ea typeface="+mn-ea"/>
                    <a:cs typeface="+mn-cs"/>
                  </a:rPr>
                  <a:t>4</a:t>
                </a:r>
              </a:p>
            </p:txBody>
          </p:sp>
        </p:grpSp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A75812A5-C808-1E4F-B2E5-F4D498CFE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506960" y="3443849"/>
              <a:ext cx="4257740" cy="2851608"/>
            </a:xfrm>
            <a:prstGeom prst="rect">
              <a:avLst/>
            </a:prstGeom>
            <a:effectLst>
              <a:outerShdw dist="127000" dir="13500000" algn="br" rotWithShape="0">
                <a:schemeClr val="accent3">
                  <a:alpha val="15000"/>
                </a:schemeClr>
              </a:outerShdw>
            </a:effectLst>
          </p:spPr>
        </p:pic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B2B6DC-97A3-8744-B4E6-D0DD2A82EF82}"/>
              </a:ext>
            </a:extLst>
          </p:cNvPr>
          <p:cNvCxnSpPr>
            <a:cxnSpLocks/>
          </p:cNvCxnSpPr>
          <p:nvPr/>
        </p:nvCxnSpPr>
        <p:spPr>
          <a:xfrm>
            <a:off x="592532" y="576608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25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664DDC5-3E14-7E4A-BDB5-D9A3A8F286A1}"/>
              </a:ext>
            </a:extLst>
          </p:cNvPr>
          <p:cNvSpPr/>
          <p:nvPr/>
        </p:nvSpPr>
        <p:spPr>
          <a:xfrm>
            <a:off x="587374" y="5121275"/>
            <a:ext cx="11604625" cy="1736725"/>
          </a:xfrm>
          <a:prstGeom prst="rect">
            <a:avLst/>
          </a:prstGeom>
          <a:ln>
            <a:noFill/>
          </a:ln>
          <a:effectLst>
            <a:outerShdw dist="127000" dir="13500000" algn="br" rotWithShape="0">
              <a:schemeClr val="accent3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E251FA9F-08AF-894C-9B23-04AE30E03731}"/>
              </a:ext>
            </a:extLst>
          </p:cNvPr>
          <p:cNvSpPr txBox="1">
            <a:spLocks/>
          </p:cNvSpPr>
          <p:nvPr/>
        </p:nvSpPr>
        <p:spPr>
          <a:xfrm>
            <a:off x="608594" y="2029489"/>
            <a:ext cx="4242736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100%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TRANSPARENCY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GUARANTEED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F174-CD52-D945-9214-D943F0CF3759}"/>
              </a:ext>
            </a:extLst>
          </p:cNvPr>
          <p:cNvCxnSpPr>
            <a:cxnSpLocks/>
          </p:cNvCxnSpPr>
          <p:nvPr/>
        </p:nvCxnSpPr>
        <p:spPr>
          <a:xfrm>
            <a:off x="587375" y="1734227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5CF69138-B127-934C-894E-492B4F9BFF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51109" y="1531090"/>
            <a:ext cx="7371761" cy="4445504"/>
          </a:xfrm>
          <a:prstGeom prst="rect">
            <a:avLst/>
          </a:prstGeom>
        </p:spPr>
      </p:pic>
      <p:pic>
        <p:nvPicPr>
          <p:cNvPr id="17" name="Picture Placeholder 47">
            <a:extLst>
              <a:ext uri="{FF2B5EF4-FFF2-40B4-BE49-F238E27FC236}">
                <a16:creationId xmlns:a16="http://schemas.microsoft.com/office/drawing/2014/main" id="{0B07ED49-6D4E-F448-9909-AB4E4C8B5E6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49162" y="1986363"/>
            <a:ext cx="4912603" cy="3090417"/>
          </a:xfrm>
          <a:prstGeom prst="rect">
            <a:avLst/>
          </a:prstGeom>
        </p:spPr>
      </p:pic>
      <p:pic>
        <p:nvPicPr>
          <p:cNvPr id="18" name="Picture Placeholder 47">
            <a:extLst>
              <a:ext uri="{FF2B5EF4-FFF2-40B4-BE49-F238E27FC236}">
                <a16:creationId xmlns:a16="http://schemas.microsoft.com/office/drawing/2014/main" id="{925ACE68-F301-5142-AE95-55FF4A8E672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49162" y="1986363"/>
            <a:ext cx="4912603" cy="309041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9" name="Picture Placeholder 31">
            <a:extLst>
              <a:ext uri="{FF2B5EF4-FFF2-40B4-BE49-F238E27FC236}">
                <a16:creationId xmlns:a16="http://schemas.microsoft.com/office/drawing/2014/main" id="{6DC16AEA-54D7-DF40-86EC-85160DA28C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92899" y="3044283"/>
            <a:ext cx="2581506" cy="1572322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20" name="Picture Placeholder 31">
            <a:extLst>
              <a:ext uri="{FF2B5EF4-FFF2-40B4-BE49-F238E27FC236}">
                <a16:creationId xmlns:a16="http://schemas.microsoft.com/office/drawing/2014/main" id="{9C56D4A9-F701-0748-B72F-20177E0BE10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01449" y="4886325"/>
            <a:ext cx="848776" cy="187325"/>
          </a:xfrm>
          <a:prstGeom prst="rect">
            <a:avLst/>
          </a:prstGeom>
          <a:solidFill>
            <a:schemeClr val="tx2"/>
          </a:solidFill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348CD98-3BA7-B94F-9DEB-AF63CB82932C}"/>
              </a:ext>
            </a:extLst>
          </p:cNvPr>
          <p:cNvSpPr txBox="1">
            <a:spLocks/>
          </p:cNvSpPr>
          <p:nvPr/>
        </p:nvSpPr>
        <p:spPr>
          <a:xfrm>
            <a:off x="587375" y="3241585"/>
            <a:ext cx="3671888" cy="1636674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Bold" pitchFamily="50" charset="0"/>
              </a:rPr>
              <a:t>Actual TV images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viewable in sequence</a:t>
            </a:r>
            <a:r>
              <a:rPr kumimoji="0" lang="en-GB" sz="1400" b="0" i="0" u="none" strike="noStrike" kern="1200" cap="none" spc="0" normalizeH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 of visible frames.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sz="1400" baseline="0" dirty="0">
                <a:solidFill>
                  <a:srgbClr val="262626"/>
                </a:solidFill>
                <a:latin typeface="Gotham Light" pitchFamily="2" charset="0"/>
              </a:rPr>
              <a:t>FULL spot lists downloadable</a:t>
            </a:r>
            <a:r>
              <a:rPr lang="en-GB" sz="1400" dirty="0">
                <a:solidFill>
                  <a:srgbClr val="262626"/>
                </a:solidFill>
                <a:latin typeface="Gotham Light" pitchFamily="2" charset="0"/>
              </a:rPr>
              <a:t> and trackable against confirmed schedule, station logs and Nielsen post data.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pic>
        <p:nvPicPr>
          <p:cNvPr id="22" name="Picture Placeholder 47">
            <a:extLst>
              <a:ext uri="{FF2B5EF4-FFF2-40B4-BE49-F238E27FC236}">
                <a16:creationId xmlns:a16="http://schemas.microsoft.com/office/drawing/2014/main" id="{E4174F18-571C-E440-9B51-B3705057960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49162" y="1986363"/>
            <a:ext cx="4912603" cy="309041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3" name="Picture Placeholder 13">
            <a:extLst>
              <a:ext uri="{FF2B5EF4-FFF2-40B4-BE49-F238E27FC236}">
                <a16:creationId xmlns:a16="http://schemas.microsoft.com/office/drawing/2014/main" id="{82F5AD38-9ABF-934E-A660-F45A1836BB3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9749" y="4886324"/>
            <a:ext cx="838201" cy="1904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A15F22C-0D81-D645-8C64-9FDED47156C9}"/>
              </a:ext>
            </a:extLst>
          </p:cNvPr>
          <p:cNvSpPr/>
          <p:nvPr/>
        </p:nvSpPr>
        <p:spPr>
          <a:xfrm>
            <a:off x="7308850" y="3060700"/>
            <a:ext cx="2552700" cy="1555750"/>
          </a:xfrm>
          <a:prstGeom prst="rect">
            <a:avLst/>
          </a:prstGeom>
          <a:solidFill>
            <a:schemeClr val="bg2"/>
          </a:solidFill>
          <a:ln w="31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B90AA2-D15C-D94A-9F48-C157BF529F41}"/>
              </a:ext>
            </a:extLst>
          </p:cNvPr>
          <p:cNvGrpSpPr/>
          <p:nvPr/>
        </p:nvGrpSpPr>
        <p:grpSpPr>
          <a:xfrm>
            <a:off x="7472443" y="3094038"/>
            <a:ext cx="2225514" cy="1489075"/>
            <a:chOff x="7365454" y="3131721"/>
            <a:chExt cx="2054771" cy="133550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402694A6-6455-284C-93D7-BFC3A42F40C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5454" y="3131721"/>
              <a:ext cx="711603" cy="896346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5A1993DD-B68A-6F46-AAC6-2D2F2A8CCD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79264" y="4017690"/>
              <a:ext cx="685236" cy="443185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F26D018-10F2-A848-8F24-5BF66286BF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74339" y="3197225"/>
              <a:ext cx="671081" cy="62547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FEECD3-02DE-8748-BA92-01CA7B5C0B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3413" y="3828103"/>
              <a:ext cx="660453" cy="639122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08E763C-F1E3-2D4A-82BE-240FF22DE5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58442" y="3203574"/>
              <a:ext cx="660453" cy="422276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2FA0298-2EEF-5C4C-8919-9049BCA54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758442" y="3632783"/>
              <a:ext cx="661783" cy="618542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DFD9DB0-1A1E-3E4E-BFE1-18B3CC6D4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339"/>
            <a:stretch/>
          </p:blipFill>
          <p:spPr>
            <a:xfrm>
              <a:off x="8755267" y="4244974"/>
              <a:ext cx="661783" cy="200025"/>
            </a:xfrm>
            <a:prstGeom prst="rect">
              <a:avLst/>
            </a:prstGeom>
          </p:spPr>
        </p:pic>
      </p:grpSp>
      <p:pic>
        <p:nvPicPr>
          <p:cNvPr id="33" name="Picture Placeholder 47">
            <a:extLst>
              <a:ext uri="{FF2B5EF4-FFF2-40B4-BE49-F238E27FC236}">
                <a16:creationId xmlns:a16="http://schemas.microsoft.com/office/drawing/2014/main" id="{7AD6CA9F-D630-5449-831F-F3F3CA477D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49162" y="1986363"/>
            <a:ext cx="4912603" cy="3090417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4" name="Picture Placeholder 25">
            <a:extLst>
              <a:ext uri="{FF2B5EF4-FFF2-40B4-BE49-F238E27FC236}">
                <a16:creationId xmlns:a16="http://schemas.microsoft.com/office/drawing/2014/main" id="{C264967F-4943-F546-B0E8-BCFFF66F1A3E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12786" y="4891835"/>
            <a:ext cx="852893" cy="1849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7B2DA53-FFCF-C64D-ABBB-A729C3BDAEE9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49162" y="1991296"/>
            <a:ext cx="4912603" cy="310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37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14">
            <a:extLst>
              <a:ext uri="{FF2B5EF4-FFF2-40B4-BE49-F238E27FC236}">
                <a16:creationId xmlns:a16="http://schemas.microsoft.com/office/drawing/2014/main" id="{161DC7DD-FF65-C747-BF3C-46A102B099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bg2">
                <a:lumMod val="10000"/>
                <a:tint val="45000"/>
                <a:satMod val="400000"/>
              </a:schemeClr>
            </a:duotone>
            <a:alphaModFix amt="1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10000"/>
            </a:schemeClr>
          </a:solidFill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86CC35D2-CEF7-3842-AA09-B6F4F4189A0A}"/>
              </a:ext>
            </a:extLst>
          </p:cNvPr>
          <p:cNvSpPr txBox="1">
            <a:spLocks/>
          </p:cNvSpPr>
          <p:nvPr/>
        </p:nvSpPr>
        <p:spPr>
          <a:xfrm>
            <a:off x="4913964" y="1467514"/>
            <a:ext cx="5031314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ADGILE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TECHNOLOGY STACK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5E8A56-C4C6-7042-A231-227382360716}"/>
              </a:ext>
            </a:extLst>
          </p:cNvPr>
          <p:cNvCxnSpPr>
            <a:cxnSpLocks/>
          </p:cNvCxnSpPr>
          <p:nvPr/>
        </p:nvCxnSpPr>
        <p:spPr>
          <a:xfrm>
            <a:off x="4892745" y="1172252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E1C734D-A035-B045-A472-156136FF083D}"/>
              </a:ext>
            </a:extLst>
          </p:cNvPr>
          <p:cNvSpPr/>
          <p:nvPr/>
        </p:nvSpPr>
        <p:spPr>
          <a:xfrm>
            <a:off x="4892745" y="2290713"/>
            <a:ext cx="1816030" cy="1138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Microsoft Technologies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EDDAF7D-448C-9944-8548-49DA9FF67518}"/>
              </a:ext>
            </a:extLst>
          </p:cNvPr>
          <p:cNvSpPr/>
          <p:nvPr/>
        </p:nvSpPr>
        <p:spPr>
          <a:xfrm>
            <a:off x="4892745" y="4006049"/>
            <a:ext cx="1816030" cy="11160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Service Bus Infrastructure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5FEC3B-1379-254C-9AE3-9F802FA37CC3}"/>
              </a:ext>
            </a:extLst>
          </p:cNvPr>
          <p:cNvSpPr/>
          <p:nvPr/>
        </p:nvSpPr>
        <p:spPr>
          <a:xfrm>
            <a:off x="7337397" y="2290714"/>
            <a:ext cx="1816030" cy="1138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Microsoft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Azure Cloud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CEF4E0-6DBA-374C-A319-9E9854173CEA}"/>
              </a:ext>
            </a:extLst>
          </p:cNvPr>
          <p:cNvSpPr/>
          <p:nvPr/>
        </p:nvSpPr>
        <p:spPr>
          <a:xfrm>
            <a:off x="7337397" y="4006049"/>
            <a:ext cx="1816030" cy="11160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Self Learning Network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F0BF6E-4FF7-8042-A3FE-E6B3506A06CE}"/>
              </a:ext>
            </a:extLst>
          </p:cNvPr>
          <p:cNvSpPr/>
          <p:nvPr/>
        </p:nvSpPr>
        <p:spPr>
          <a:xfrm>
            <a:off x="9742803" y="2292285"/>
            <a:ext cx="1816030" cy="11382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Unified Application Model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004A348-2113-B248-B6FA-079B79523F04}"/>
              </a:ext>
            </a:extLst>
          </p:cNvPr>
          <p:cNvSpPr/>
          <p:nvPr/>
        </p:nvSpPr>
        <p:spPr>
          <a:xfrm>
            <a:off x="9742803" y="4006049"/>
            <a:ext cx="1816030" cy="111601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Distributed Storage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F12A84-6FA5-C94E-8F24-5647A1BCEC87}"/>
              </a:ext>
            </a:extLst>
          </p:cNvPr>
          <p:cNvSpPr/>
          <p:nvPr/>
        </p:nvSpPr>
        <p:spPr>
          <a:xfrm>
            <a:off x="9595" y="1700213"/>
            <a:ext cx="3035300" cy="3421061"/>
          </a:xfrm>
          <a:prstGeom prst="rect">
            <a:avLst/>
          </a:prstGeom>
          <a:ln>
            <a:noFill/>
          </a:ln>
          <a:effectLst>
            <a:outerShdw dist="127000" dir="18900000" algn="bl" rotWithShape="0">
              <a:schemeClr val="accent3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200906-980F-7A44-A647-60F43DE8D4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89"/>
          <a:stretch/>
        </p:blipFill>
        <p:spPr>
          <a:xfrm>
            <a:off x="1231592" y="2848707"/>
            <a:ext cx="3023886" cy="288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889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86CC35D2-CEF7-3842-AA09-B6F4F4189A0A}"/>
              </a:ext>
            </a:extLst>
          </p:cNvPr>
          <p:cNvSpPr txBox="1">
            <a:spLocks/>
          </p:cNvSpPr>
          <p:nvPr/>
        </p:nvSpPr>
        <p:spPr>
          <a:xfrm>
            <a:off x="2420144" y="1097470"/>
            <a:ext cx="7315200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CONFIDENCE </a:t>
            </a:r>
            <a:b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</a:b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INSPIRING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INFRASTRUCTURE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5E8A56-C4C6-7042-A231-227382360716}"/>
              </a:ext>
            </a:extLst>
          </p:cNvPr>
          <p:cNvCxnSpPr>
            <a:cxnSpLocks/>
          </p:cNvCxnSpPr>
          <p:nvPr/>
        </p:nvCxnSpPr>
        <p:spPr>
          <a:xfrm>
            <a:off x="5754760" y="802208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D0C1F89-67F0-654C-A24D-253261DED147}"/>
              </a:ext>
            </a:extLst>
          </p:cNvPr>
          <p:cNvSpPr/>
          <p:nvPr/>
        </p:nvSpPr>
        <p:spPr>
          <a:xfrm>
            <a:off x="587375" y="5672032"/>
            <a:ext cx="1098073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We can operate at full capacity even if 3 out of 4 servers fail.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0505B3-8745-3D45-9FD6-B5DF5CB48B49}"/>
              </a:ext>
            </a:extLst>
          </p:cNvPr>
          <p:cNvSpPr/>
          <p:nvPr/>
        </p:nvSpPr>
        <p:spPr>
          <a:xfrm>
            <a:off x="1" y="2857228"/>
            <a:ext cx="4901346" cy="22685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00B162-C10D-D947-A319-4FD4DD10B811}"/>
              </a:ext>
            </a:extLst>
          </p:cNvPr>
          <p:cNvSpPr txBox="1">
            <a:spLocks/>
          </p:cNvSpPr>
          <p:nvPr/>
        </p:nvSpPr>
        <p:spPr>
          <a:xfrm>
            <a:off x="617556" y="3429000"/>
            <a:ext cx="4274289" cy="1131888"/>
          </a:xfrm>
          <a:prstGeom prst="rect">
            <a:avLst/>
          </a:prstGeom>
        </p:spPr>
        <p:txBody>
          <a:bodyPr lIns="0" tIns="0" rIns="18000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Parallel, mirrored independent sites.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Adgile has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two separate server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locations in each capital </a:t>
            </a:r>
            <a:r>
              <a:rPr lang="en-GB" sz="1400" dirty="0">
                <a:solidFill>
                  <a:srgbClr val="FFFFFF"/>
                </a:solidFill>
                <a:latin typeface="Gotham Light" pitchFamily="2" charset="0"/>
              </a:rPr>
              <a:t>c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ity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17A2E-3397-354F-AE39-D3EEDC2540DD}"/>
              </a:ext>
            </a:extLst>
          </p:cNvPr>
          <p:cNvSpPr/>
          <p:nvPr/>
        </p:nvSpPr>
        <p:spPr>
          <a:xfrm>
            <a:off x="4901346" y="2857228"/>
            <a:ext cx="7290653" cy="226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E91774-FADC-784F-A5E2-6EEA2BC91919}"/>
              </a:ext>
            </a:extLst>
          </p:cNvPr>
          <p:cNvCxnSpPr/>
          <p:nvPr/>
        </p:nvCxnSpPr>
        <p:spPr>
          <a:xfrm>
            <a:off x="7315200" y="3429000"/>
            <a:ext cx="0" cy="11318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1F00C15-EBE2-4C4E-9E12-1598E94DB2E6}"/>
              </a:ext>
            </a:extLst>
          </p:cNvPr>
          <p:cNvCxnSpPr/>
          <p:nvPr/>
        </p:nvCxnSpPr>
        <p:spPr>
          <a:xfrm>
            <a:off x="9753600" y="3431931"/>
            <a:ext cx="0" cy="11318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100F4C0D-B275-2B41-A4FD-0957CEC8F913}"/>
              </a:ext>
            </a:extLst>
          </p:cNvPr>
          <p:cNvSpPr txBox="1">
            <a:spLocks/>
          </p:cNvSpPr>
          <p:nvPr/>
        </p:nvSpPr>
        <p:spPr>
          <a:xfrm>
            <a:off x="4897315" y="3431732"/>
            <a:ext cx="2429258" cy="1131888"/>
          </a:xfrm>
          <a:prstGeom prst="rect">
            <a:avLst/>
          </a:prstGeom>
        </p:spPr>
        <p:txBody>
          <a:bodyPr lIns="108000" tIns="0" rIns="10800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Each location has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independent power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(with back-up power)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7597845-EF2C-CB4E-90BC-7C712A722637}"/>
              </a:ext>
            </a:extLst>
          </p:cNvPr>
          <p:cNvSpPr txBox="1">
            <a:spLocks/>
          </p:cNvSpPr>
          <p:nvPr/>
        </p:nvSpPr>
        <p:spPr>
          <a:xfrm>
            <a:off x="7332043" y="3431732"/>
            <a:ext cx="2429258" cy="1131888"/>
          </a:xfrm>
          <a:prstGeom prst="rect">
            <a:avLst/>
          </a:prstGeom>
        </p:spPr>
        <p:txBody>
          <a:bodyPr lIns="0" tIns="0" rIns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Each location has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100% spare capacity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(can operate if 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half the servers fail)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CFC">
                  <a:lumMod val="10000"/>
                </a:srgbClr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DDA03A5-71CC-0B4B-B8ED-79E23FE8F627}"/>
              </a:ext>
            </a:extLst>
          </p:cNvPr>
          <p:cNvSpPr txBox="1">
            <a:spLocks/>
          </p:cNvSpPr>
          <p:nvPr/>
        </p:nvSpPr>
        <p:spPr>
          <a:xfrm>
            <a:off x="9761999" y="3431732"/>
            <a:ext cx="2429258" cy="1131888"/>
          </a:xfrm>
          <a:prstGeom prst="rect">
            <a:avLst/>
          </a:prstGeom>
        </p:spPr>
        <p:txBody>
          <a:bodyPr lIns="108000" tIns="0" rIns="10800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Each location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mirrors the other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(if one fails the other </a:t>
            </a:r>
            <a:b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000" b="0" i="0" u="none" strike="noStrike" kern="1200" cap="none" spc="0" normalizeH="0" baseline="0" noProof="0" dirty="0">
                <a:ln>
                  <a:noFill/>
                </a:ln>
                <a:solidFill>
                  <a:srgbClr val="FFFCFC">
                    <a:lumMod val="10000"/>
                  </a:srgbClr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takes over instantly)</a:t>
            </a:r>
          </a:p>
        </p:txBody>
      </p:sp>
    </p:spTree>
    <p:extLst>
      <p:ext uri="{BB962C8B-B14F-4D97-AF65-F5344CB8AC3E}">
        <p14:creationId xmlns:p14="http://schemas.microsoft.com/office/powerpoint/2010/main" val="4238192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6272B3-E18A-FA4B-92A4-40ED669EF594}"/>
              </a:ext>
            </a:extLst>
          </p:cNvPr>
          <p:cNvSpPr/>
          <p:nvPr/>
        </p:nvSpPr>
        <p:spPr>
          <a:xfrm rot="5400000">
            <a:off x="4991187" y="-1847888"/>
            <a:ext cx="1806493" cy="55022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C82905-65D6-0645-AC61-C6315810F013}"/>
              </a:ext>
            </a:extLst>
          </p:cNvPr>
          <p:cNvSpPr/>
          <p:nvPr/>
        </p:nvSpPr>
        <p:spPr>
          <a:xfrm rot="5400000">
            <a:off x="4926641" y="-1891340"/>
            <a:ext cx="1719589" cy="55022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74B64C0-18C1-C44F-8C3B-9E901A90273A}"/>
              </a:ext>
            </a:extLst>
          </p:cNvPr>
          <p:cNvSpPr txBox="1">
            <a:spLocks/>
          </p:cNvSpPr>
          <p:nvPr/>
        </p:nvSpPr>
        <p:spPr>
          <a:xfrm>
            <a:off x="587375" y="2030435"/>
            <a:ext cx="3062741" cy="822303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THE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SOLUTION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2017CE4-8C38-A14E-BCA9-4640690AF5C0}"/>
              </a:ext>
            </a:extLst>
          </p:cNvPr>
          <p:cNvCxnSpPr>
            <a:cxnSpLocks/>
          </p:cNvCxnSpPr>
          <p:nvPr/>
        </p:nvCxnSpPr>
        <p:spPr>
          <a:xfrm>
            <a:off x="587375" y="1735173"/>
            <a:ext cx="635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D804864-3EED-C143-A2AE-C915715A7CA8}"/>
              </a:ext>
            </a:extLst>
          </p:cNvPr>
          <p:cNvSpPr txBox="1">
            <a:spLocks/>
          </p:cNvSpPr>
          <p:nvPr/>
        </p:nvSpPr>
        <p:spPr>
          <a:xfrm>
            <a:off x="587375" y="3208996"/>
            <a:ext cx="3070225" cy="2510767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rPr>
              <a:t>marketing automation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rPr>
              <a:t>platform that delivers </a:t>
            </a:r>
            <a:r>
              <a:rPr lang="en-GB" sz="1400" dirty="0">
                <a:solidFill>
                  <a:srgbClr val="262626"/>
                </a:solidFill>
                <a:latin typeface="Gotham Light" pitchFamily="50" charset="0"/>
              </a:rPr>
              <a:t>T</a:t>
            </a:r>
            <a:r>
              <a:rPr kumimoji="0" lang="en-GB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rPr>
              <a:t>elevision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rPr>
              <a:t> data in </a:t>
            </a:r>
            <a:r>
              <a:rPr lang="en-GB" sz="1400" b="1" dirty="0">
                <a:solidFill>
                  <a:schemeClr val="accent1"/>
                </a:solidFill>
                <a:latin typeface="Gotham Bold" pitchFamily="50" charset="0"/>
              </a:rPr>
              <a:t>real time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Gotham Bold" pitchFamily="50" charset="0"/>
              <a:ea typeface="+mn-ea"/>
              <a:cs typeface="+mn-cs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B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rPr>
              <a:t>rands can now observe, validate, optimise and measure the channel that commands the greatest consumer attention and largest client investment...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GB" sz="1400" noProof="0" dirty="0">
                <a:solidFill>
                  <a:srgbClr val="262626"/>
                </a:solidFill>
                <a:latin typeface="Gotham Light" pitchFamily="50" charset="0"/>
              </a:rPr>
              <a:t>…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262626"/>
                </a:solidFill>
                <a:effectLst/>
                <a:uLnTx/>
                <a:uFillTx/>
                <a:latin typeface="Gotham Light" pitchFamily="50" charset="0"/>
                <a:ea typeface="+mn-ea"/>
                <a:cs typeface="+mn-cs"/>
              </a:rPr>
              <a:t>in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Gotham Bold" pitchFamily="50" charset="0"/>
                <a:ea typeface="+mn-ea"/>
                <a:cs typeface="+mn-cs"/>
              </a:rPr>
              <a:t>real time</a:t>
            </a:r>
            <a:r>
              <a:rPr lang="en-GB" sz="1400" b="1" dirty="0">
                <a:solidFill>
                  <a:schemeClr val="accent1"/>
                </a:solidFill>
                <a:latin typeface="Gotham Bold" pitchFamily="50" charset="0"/>
              </a:rPr>
              <a:t>.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262626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DFD053A-B7F4-F241-B957-D33A7118B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33" t="26752" r="19847" b="23299"/>
          <a:stretch/>
        </p:blipFill>
        <p:spPr>
          <a:xfrm>
            <a:off x="2999174" y="936704"/>
            <a:ext cx="9969693" cy="6012174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15A3282-F4E6-1E49-BD42-F9DE14F6E5A9}"/>
              </a:ext>
            </a:extLst>
          </p:cNvPr>
          <p:cNvSpPr/>
          <p:nvPr/>
        </p:nvSpPr>
        <p:spPr>
          <a:xfrm>
            <a:off x="5432649" y="3181146"/>
            <a:ext cx="1204782" cy="2389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spc="300" dirty="0">
                <a:solidFill>
                  <a:srgbClr val="FFFFFF"/>
                </a:solidFill>
                <a:latin typeface="Gotham Book" panose="02000604040000020004" pitchFamily="2" charset="0"/>
              </a:rPr>
              <a:t>OBSERVE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9BFEA41-60A6-4F43-816A-16457014587A}"/>
              </a:ext>
            </a:extLst>
          </p:cNvPr>
          <p:cNvSpPr/>
          <p:nvPr/>
        </p:nvSpPr>
        <p:spPr>
          <a:xfrm>
            <a:off x="9327993" y="2193594"/>
            <a:ext cx="1204782" cy="23897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sz="800" spc="300" dirty="0">
                <a:solidFill>
                  <a:srgbClr val="FFFFFF"/>
                </a:solidFill>
                <a:latin typeface="Gotham Book" panose="02000604040000020004" pitchFamily="2" charset="0"/>
              </a:rPr>
              <a:t>VALIDATE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57E412-3830-2347-A03A-160492B0484C}"/>
              </a:ext>
            </a:extLst>
          </p:cNvPr>
          <p:cNvGrpSpPr/>
          <p:nvPr/>
        </p:nvGrpSpPr>
        <p:grpSpPr>
          <a:xfrm>
            <a:off x="4632744" y="1711075"/>
            <a:ext cx="6702552" cy="4164394"/>
            <a:chOff x="4632744" y="1346803"/>
            <a:chExt cx="6702552" cy="416439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144A87E-AF7D-644B-B35E-5295A4CC7C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3108" t="211" r="14232" b="-211"/>
            <a:stretch/>
          </p:blipFill>
          <p:spPr>
            <a:xfrm>
              <a:off x="4632744" y="1346803"/>
              <a:ext cx="6702552" cy="4164394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0C96DAE-FD61-FA4E-9947-6A934411A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287" t="28807" r="33124" b="18089"/>
            <a:stretch/>
          </p:blipFill>
          <p:spPr>
            <a:xfrm>
              <a:off x="6137303" y="2414533"/>
              <a:ext cx="4110713" cy="2922077"/>
            </a:xfrm>
            <a:prstGeom prst="rect">
              <a:avLst/>
            </a:prstGeom>
          </p:spPr>
        </p:pic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C0A80AD-234A-3C4F-8582-28B20614CAAD}"/>
                </a:ext>
              </a:extLst>
            </p:cNvPr>
            <p:cNvSpPr/>
            <p:nvPr/>
          </p:nvSpPr>
          <p:spPr>
            <a:xfrm>
              <a:off x="5382882" y="3190029"/>
              <a:ext cx="1204782" cy="2389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800" spc="300" dirty="0">
                  <a:solidFill>
                    <a:srgbClr val="FFFFFF"/>
                  </a:solidFill>
                  <a:latin typeface="Gotham Book" panose="02000604040000020004" pitchFamily="2" charset="0"/>
                </a:rPr>
                <a:t>MEASURE</a:t>
              </a: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D8DEDAF3-2328-5E47-8357-4FE702A9F68A}"/>
                </a:ext>
              </a:extLst>
            </p:cNvPr>
            <p:cNvSpPr/>
            <p:nvPr/>
          </p:nvSpPr>
          <p:spPr>
            <a:xfrm>
              <a:off x="9454985" y="4118197"/>
              <a:ext cx="1204782" cy="2389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800" spc="300" dirty="0" err="1">
                  <a:solidFill>
                    <a:srgbClr val="FFFFFF"/>
                  </a:solidFill>
                  <a:latin typeface="Gotham Book" panose="02000604040000020004" pitchFamily="2" charset="0"/>
                </a:rPr>
                <a:t>OPTIMISE</a:t>
              </a:r>
              <a:endParaRPr lang="en-US" sz="800" spc="300" dirty="0">
                <a:solidFill>
                  <a:srgbClr val="FFFFFF"/>
                </a:solidFill>
                <a:latin typeface="Gotham Book" panose="02000604040000020004" pitchFamily="2" charset="0"/>
              </a:endParaRP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9AB8E4D-E817-3F41-B0E1-1D1B99D4E8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3287" t="13325" r="33124" b="71194"/>
            <a:stretch/>
          </p:blipFill>
          <p:spPr>
            <a:xfrm>
              <a:off x="6348761" y="1787990"/>
              <a:ext cx="3399129" cy="644575"/>
            </a:xfrm>
            <a:prstGeom prst="rect">
              <a:avLst/>
            </a:prstGeom>
          </p:spPr>
        </p:pic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CD6B518-0993-2847-B917-000681A746D0}"/>
                </a:ext>
              </a:extLst>
            </p:cNvPr>
            <p:cNvSpPr/>
            <p:nvPr/>
          </p:nvSpPr>
          <p:spPr>
            <a:xfrm>
              <a:off x="9327993" y="2193594"/>
              <a:ext cx="1204782" cy="2389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800" spc="300" dirty="0">
                  <a:solidFill>
                    <a:srgbClr val="FFFFFF"/>
                  </a:solidFill>
                  <a:latin typeface="Gotham Book" panose="02000604040000020004" pitchFamily="2" charset="0"/>
                </a:rPr>
                <a:t>VALIDATE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BD001B02-CD40-534E-A356-48D2D9388F1B}"/>
                </a:ext>
              </a:extLst>
            </p:cNvPr>
            <p:cNvSpPr/>
            <p:nvPr/>
          </p:nvSpPr>
          <p:spPr>
            <a:xfrm>
              <a:off x="5786435" y="1805270"/>
              <a:ext cx="1204782" cy="23897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defRPr/>
              </a:pPr>
              <a:r>
                <a:rPr lang="en-US" sz="800" spc="300" dirty="0">
                  <a:solidFill>
                    <a:srgbClr val="FFFFFF"/>
                  </a:solidFill>
                  <a:latin typeface="Gotham Book" panose="02000604040000020004" pitchFamily="2" charset="0"/>
                </a:rPr>
                <a:t>OBSERVE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8957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A9C4EA-078A-7B47-95FE-824BE762C3BC}"/>
              </a:ext>
            </a:extLst>
          </p:cNvPr>
          <p:cNvSpPr/>
          <p:nvPr/>
        </p:nvSpPr>
        <p:spPr>
          <a:xfrm>
            <a:off x="1811337" y="549275"/>
            <a:ext cx="3068637" cy="6308725"/>
          </a:xfrm>
          <a:prstGeom prst="rect">
            <a:avLst/>
          </a:prstGeom>
          <a:ln>
            <a:noFill/>
          </a:ln>
          <a:effectLst>
            <a:outerShdw dist="127000" dir="18900000" algn="bl" rotWithShape="0">
              <a:schemeClr val="accent3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793CF98F-34B9-0246-BF5F-C08FAB81A8E6}"/>
              </a:ext>
            </a:extLst>
          </p:cNvPr>
          <p:cNvSpPr txBox="1">
            <a:spLocks/>
          </p:cNvSpPr>
          <p:nvPr/>
        </p:nvSpPr>
        <p:spPr>
          <a:xfrm>
            <a:off x="6698213" y="2280684"/>
            <a:ext cx="4242736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REAL-TIME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MARKETING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AUTOMATION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PLATFORM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7422D5-37C3-1741-A70D-9C04FDE25B8F}"/>
              </a:ext>
            </a:extLst>
          </p:cNvPr>
          <p:cNvCxnSpPr>
            <a:cxnSpLocks/>
          </p:cNvCxnSpPr>
          <p:nvPr/>
        </p:nvCxnSpPr>
        <p:spPr>
          <a:xfrm>
            <a:off x="6698213" y="1985422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73F0E41-1B1A-4348-9BEE-8C6FAD471FA2}"/>
              </a:ext>
            </a:extLst>
          </p:cNvPr>
          <p:cNvSpPr txBox="1">
            <a:spLocks/>
          </p:cNvSpPr>
          <p:nvPr/>
        </p:nvSpPr>
        <p:spPr>
          <a:xfrm>
            <a:off x="6698213" y="3448805"/>
            <a:ext cx="3816442" cy="2269498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Adgile’s technology literally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watches TV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Through machine learning it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understands, collects and tracks every advert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on air in real time.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A1A41B-C412-F24D-AFF8-8DA6121EFB0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55" t="22132" r="14844" b="28001"/>
          <a:stretch/>
        </p:blipFill>
        <p:spPr>
          <a:xfrm>
            <a:off x="510014" y="1641173"/>
            <a:ext cx="5688767" cy="3545998"/>
          </a:xfrm>
          <a:prstGeom prst="rect">
            <a:avLst/>
          </a:prstGeom>
        </p:spPr>
      </p:pic>
      <p:pic>
        <p:nvPicPr>
          <p:cNvPr id="3" name="Adgile_Credentials_Adverts">
            <a:hlinkClick r:id="" action="ppaction://media"/>
            <a:extLst>
              <a:ext uri="{FF2B5EF4-FFF2-40B4-BE49-F238E27FC236}">
                <a16:creationId xmlns:a16="http://schemas.microsoft.com/office/drawing/2014/main" id="{6A9A63BF-5A09-244A-80AF-F12C3095A6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90397" y="2028172"/>
            <a:ext cx="4928001" cy="2772000"/>
          </a:xfrm>
          <a:prstGeom prst="rect">
            <a:avLst/>
          </a:pr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903B3135-C14F-1640-87C0-C271CF1FC48B}"/>
              </a:ext>
            </a:extLst>
          </p:cNvPr>
          <p:cNvSpPr/>
          <p:nvPr/>
        </p:nvSpPr>
        <p:spPr>
          <a:xfrm>
            <a:off x="3891516" y="1733107"/>
            <a:ext cx="2195478" cy="3359888"/>
          </a:xfrm>
          <a:custGeom>
            <a:avLst/>
            <a:gdLst>
              <a:gd name="connsiteX0" fmla="*/ 0 w 1776953"/>
              <a:gd name="connsiteY0" fmla="*/ 0 h 2822220"/>
              <a:gd name="connsiteX1" fmla="*/ 1667555 w 1776953"/>
              <a:gd name="connsiteY1" fmla="*/ 0 h 2822220"/>
              <a:gd name="connsiteX2" fmla="*/ 1776953 w 1776953"/>
              <a:gd name="connsiteY2" fmla="*/ 109398 h 2822220"/>
              <a:gd name="connsiteX3" fmla="*/ 1776953 w 1776953"/>
              <a:gd name="connsiteY3" fmla="*/ 2712822 h 2822220"/>
              <a:gd name="connsiteX4" fmla="*/ 1667555 w 1776953"/>
              <a:gd name="connsiteY4" fmla="*/ 2822220 h 2822220"/>
              <a:gd name="connsiteX5" fmla="*/ 880485 w 1776953"/>
              <a:gd name="connsiteY5" fmla="*/ 2822220 h 2822220"/>
              <a:gd name="connsiteX6" fmla="*/ 0 w 1776953"/>
              <a:gd name="connsiteY6" fmla="*/ 0 h 282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6953" h="2822220">
                <a:moveTo>
                  <a:pt x="0" y="0"/>
                </a:moveTo>
                <a:lnTo>
                  <a:pt x="1667555" y="0"/>
                </a:lnTo>
                <a:cubicBezTo>
                  <a:pt x="1727974" y="0"/>
                  <a:pt x="1776953" y="48979"/>
                  <a:pt x="1776953" y="109398"/>
                </a:cubicBezTo>
                <a:lnTo>
                  <a:pt x="1776953" y="2712822"/>
                </a:lnTo>
                <a:cubicBezTo>
                  <a:pt x="1776953" y="2773241"/>
                  <a:pt x="1727974" y="2822220"/>
                  <a:pt x="1667555" y="2822220"/>
                </a:cubicBezTo>
                <a:lnTo>
                  <a:pt x="880485" y="282222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  <a:alpha val="20000"/>
                </a:schemeClr>
              </a:gs>
              <a:gs pos="100000">
                <a:schemeClr val="bg1">
                  <a:alpha val="6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48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64DDC5-3E14-7E4A-BDB5-D9A3A8F286A1}"/>
              </a:ext>
            </a:extLst>
          </p:cNvPr>
          <p:cNvSpPr/>
          <p:nvPr/>
        </p:nvSpPr>
        <p:spPr>
          <a:xfrm>
            <a:off x="8537575" y="549275"/>
            <a:ext cx="3654425" cy="5724525"/>
          </a:xfrm>
          <a:prstGeom prst="rect">
            <a:avLst/>
          </a:prstGeom>
          <a:ln>
            <a:noFill/>
          </a:ln>
          <a:effectLst>
            <a:outerShdw dist="127000" dir="13500000" algn="br" rotWithShape="0">
              <a:schemeClr val="accent3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60AD742-1724-0546-B328-712A3CC1A965}"/>
              </a:ext>
            </a:extLst>
          </p:cNvPr>
          <p:cNvSpPr/>
          <p:nvPr/>
        </p:nvSpPr>
        <p:spPr>
          <a:xfrm>
            <a:off x="5475825" y="1700213"/>
            <a:ext cx="5497200" cy="34210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B1688778-51CE-1246-86EC-B2A0C41E5C0D}"/>
              </a:ext>
            </a:extLst>
          </p:cNvPr>
          <p:cNvSpPr txBox="1">
            <a:spLocks/>
          </p:cNvSpPr>
          <p:nvPr/>
        </p:nvSpPr>
        <p:spPr>
          <a:xfrm>
            <a:off x="596636" y="2286000"/>
            <a:ext cx="4242736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BRAND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RECOGNITION ALGORITHMS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E7E183A-92B4-4540-8D9D-31AC7909C58F}"/>
              </a:ext>
            </a:extLst>
          </p:cNvPr>
          <p:cNvCxnSpPr>
            <a:cxnSpLocks/>
          </p:cNvCxnSpPr>
          <p:nvPr/>
        </p:nvCxnSpPr>
        <p:spPr>
          <a:xfrm>
            <a:off x="596636" y="1990738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AF35A4C-FF6C-F947-B1F2-77CCD771BED1}"/>
              </a:ext>
            </a:extLst>
          </p:cNvPr>
          <p:cNvSpPr txBox="1">
            <a:spLocks/>
          </p:cNvSpPr>
          <p:nvPr/>
        </p:nvSpPr>
        <p:spPr>
          <a:xfrm>
            <a:off x="596636" y="3444240"/>
            <a:ext cx="3662627" cy="1677035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Prediction algorithms identify the advertising Brand from 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database 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</a:b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of over 6,700.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otham Bold" panose="02000604030000020004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Identification takes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less than 10ms.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pic>
        <p:nvPicPr>
          <p:cNvPr id="5" name="Adgile_Credentials_LogoReveal">
            <a:hlinkClick r:id="" action="ppaction://media"/>
            <a:extLst>
              <a:ext uri="{FF2B5EF4-FFF2-40B4-BE49-F238E27FC236}">
                <a16:creationId xmlns:a16="http://schemas.microsoft.com/office/drawing/2014/main" id="{EE20029D-AA01-0849-A782-79A970ABBE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3225" y="1864657"/>
            <a:ext cx="5497200" cy="30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4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664DDC5-3E14-7E4A-BDB5-D9A3A8F286A1}"/>
              </a:ext>
            </a:extLst>
          </p:cNvPr>
          <p:cNvSpPr/>
          <p:nvPr/>
        </p:nvSpPr>
        <p:spPr>
          <a:xfrm rot="5400000">
            <a:off x="1333501" y="-1333499"/>
            <a:ext cx="3428997" cy="60960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C74348-1FB6-DA43-8580-CB090DABF6AC}"/>
              </a:ext>
            </a:extLst>
          </p:cNvPr>
          <p:cNvSpPr txBox="1">
            <a:spLocks/>
          </p:cNvSpPr>
          <p:nvPr/>
        </p:nvSpPr>
        <p:spPr>
          <a:xfrm>
            <a:off x="578801" y="5384502"/>
            <a:ext cx="6736399" cy="431507"/>
          </a:xfrm>
          <a:prstGeom prst="rect">
            <a:avLst/>
          </a:prstGeom>
        </p:spPr>
        <p:txBody>
          <a:bodyPr l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17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Adgile monitors 1million data points per second for each TV Channel broadcast </a:t>
            </a:r>
            <a:b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(&gt;150 broadcast signals across Australia)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2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F334736F-CB40-2544-A6C2-61ADDFCD7FA6}"/>
              </a:ext>
            </a:extLst>
          </p:cNvPr>
          <p:cNvSpPr txBox="1">
            <a:spLocks/>
          </p:cNvSpPr>
          <p:nvPr/>
        </p:nvSpPr>
        <p:spPr>
          <a:xfrm>
            <a:off x="7891942" y="1774841"/>
            <a:ext cx="4242736" cy="916835"/>
          </a:xfrm>
          <a:prstGeom prst="rect">
            <a:avLst/>
          </a:prstGeom>
        </p:spPr>
        <p:txBody>
          <a:bodyPr lIns="0" tIns="0" bIns="21600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HIGH RESOLUTION ADVERT </a:t>
            </a: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ED1010"/>
                </a:solidFill>
                <a:effectLst/>
                <a:uLnTx/>
                <a:uFillTx/>
                <a:latin typeface="Gotham Bold" panose="02000604030000020004" pitchFamily="2" charset="0"/>
                <a:ea typeface="+mj-ea"/>
                <a:cs typeface="+mj-cs"/>
              </a:rPr>
              <a:t>IMAGE RECOGNITION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30E433-FF70-A54B-9D6D-715CBF83B46C}"/>
              </a:ext>
            </a:extLst>
          </p:cNvPr>
          <p:cNvCxnSpPr>
            <a:cxnSpLocks/>
          </p:cNvCxnSpPr>
          <p:nvPr/>
        </p:nvCxnSpPr>
        <p:spPr>
          <a:xfrm>
            <a:off x="7891942" y="1479579"/>
            <a:ext cx="635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24AD640-AF1B-6D45-A882-D69F8E108DAC}"/>
              </a:ext>
            </a:extLst>
          </p:cNvPr>
          <p:cNvSpPr txBox="1">
            <a:spLocks/>
          </p:cNvSpPr>
          <p:nvPr/>
        </p:nvSpPr>
        <p:spPr>
          <a:xfrm>
            <a:off x="7891942" y="3256280"/>
            <a:ext cx="3644273" cy="1636674"/>
          </a:xfrm>
          <a:prstGeom prst="rect">
            <a:avLst/>
          </a:prstGeom>
        </p:spPr>
        <p:txBody>
          <a:bodyPr lIns="0" tIns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High resolution image recognition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identifies adverts </a:t>
            </a: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whilst they are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being broadcast.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 </a:t>
            </a: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  <a:t>four-stage multi-layered </a:t>
            </a:r>
            <a:b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Bold" panose="02000604030000020004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validation process ensures accuracy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and differentiation between offers </a:t>
            </a:r>
            <a:b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</a:br>
            <a:r>
              <a:rPr kumimoji="0" lang="en-GB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tham Light" pitchFamily="2" charset="0"/>
                <a:ea typeface="+mn-ea"/>
                <a:cs typeface="+mn-cs"/>
              </a:rPr>
              <a:t>&amp; products.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tham Light" pitchFamily="2" charset="0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812A496-51BF-9248-8E34-B4E10DB272A8}"/>
              </a:ext>
            </a:extLst>
          </p:cNvPr>
          <p:cNvSpPr/>
          <p:nvPr/>
        </p:nvSpPr>
        <p:spPr>
          <a:xfrm>
            <a:off x="3532909" y="1056629"/>
            <a:ext cx="3870251" cy="3934045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3EAB0D-8E6D-0249-B1FA-963099F26F5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5439"/>
          <a:stretch/>
        </p:blipFill>
        <p:spPr>
          <a:xfrm>
            <a:off x="606056" y="1144033"/>
            <a:ext cx="6698512" cy="397724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0232DF0-D8F9-BC4D-99D3-6F5D97EF484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5439"/>
          <a:stretch/>
        </p:blipFill>
        <p:spPr>
          <a:xfrm>
            <a:off x="616688" y="1138238"/>
            <a:ext cx="6698512" cy="397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1470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3">
      <a:dk1>
        <a:srgbClr val="000000"/>
      </a:dk1>
      <a:lt1>
        <a:srgbClr val="FFFFFF"/>
      </a:lt1>
      <a:dk2>
        <a:srgbClr val="262626"/>
      </a:dk2>
      <a:lt2>
        <a:srgbClr val="FFFCFC"/>
      </a:lt2>
      <a:accent1>
        <a:srgbClr val="ED1010"/>
      </a:accent1>
      <a:accent2>
        <a:srgbClr val="AA0909"/>
      </a:accent2>
      <a:accent3>
        <a:srgbClr val="D8D6D6"/>
      </a:accent3>
      <a:accent4>
        <a:srgbClr val="9B9393"/>
      </a:accent4>
      <a:accent5>
        <a:srgbClr val="1F798C"/>
      </a:accent5>
      <a:accent6>
        <a:srgbClr val="E89005"/>
      </a:accent6>
      <a:hlink>
        <a:srgbClr val="262626"/>
      </a:hlink>
      <a:folHlink>
        <a:srgbClr val="AF1C1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24938</TotalTime>
  <Words>1805</Words>
  <Application>Microsoft Office PowerPoint</Application>
  <PresentationFormat>Widescreen</PresentationFormat>
  <Paragraphs>539</Paragraphs>
  <Slides>53</Slides>
  <Notes>41</Notes>
  <HiddenSlides>1</HiddenSlides>
  <MMClips>3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70" baseType="lpstr">
      <vt:lpstr>ＭＳ Ｐゴシック</vt:lpstr>
      <vt:lpstr>Arial</vt:lpstr>
      <vt:lpstr>Calibri</vt:lpstr>
      <vt:lpstr>Calibri Light</vt:lpstr>
      <vt:lpstr>Courier New</vt:lpstr>
      <vt:lpstr>Gotham Black</vt:lpstr>
      <vt:lpstr>Gotham Bold</vt:lpstr>
      <vt:lpstr>Gotham Book</vt:lpstr>
      <vt:lpstr>Gotham Extra Light</vt:lpstr>
      <vt:lpstr>Gotham Light</vt:lpstr>
      <vt:lpstr>Gotham Ultra</vt:lpstr>
      <vt:lpstr>Handel Gothic D</vt:lpstr>
      <vt:lpstr>Open Sans</vt:lpstr>
      <vt:lpstr>Roboto Black</vt:lpstr>
      <vt:lpstr>Roboto Slab Light</vt:lpstr>
      <vt:lpstr>Verdana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Joanne Wilson</dc:creator>
  <cp:lastModifiedBy>Andrew</cp:lastModifiedBy>
  <cp:revision>847</cp:revision>
  <dcterms:created xsi:type="dcterms:W3CDTF">2018-02-21T23:27:39Z</dcterms:created>
  <dcterms:modified xsi:type="dcterms:W3CDTF">2018-05-15T00:30:56Z</dcterms:modified>
</cp:coreProperties>
</file>